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08" r:id="rId2"/>
    <p:sldMasterId id="2147483811" r:id="rId3"/>
    <p:sldMasterId id="2147483817" r:id="rId4"/>
  </p:sldMasterIdLst>
  <p:notesMasterIdLst>
    <p:notesMasterId r:id="rId41"/>
  </p:notesMasterIdLst>
  <p:sldIdLst>
    <p:sldId id="256" r:id="rId5"/>
    <p:sldId id="303" r:id="rId6"/>
    <p:sldId id="349" r:id="rId7"/>
    <p:sldId id="291" r:id="rId8"/>
    <p:sldId id="350" r:id="rId9"/>
    <p:sldId id="332" r:id="rId10"/>
    <p:sldId id="359" r:id="rId11"/>
    <p:sldId id="333" r:id="rId12"/>
    <p:sldId id="300" r:id="rId13"/>
    <p:sldId id="329" r:id="rId14"/>
    <p:sldId id="313" r:id="rId15"/>
    <p:sldId id="312" r:id="rId16"/>
    <p:sldId id="266" r:id="rId17"/>
    <p:sldId id="315" r:id="rId18"/>
    <p:sldId id="314" r:id="rId19"/>
    <p:sldId id="305" r:id="rId20"/>
    <p:sldId id="331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38" r:id="rId30"/>
    <p:sldId id="339" r:id="rId31"/>
    <p:sldId id="340" r:id="rId32"/>
    <p:sldId id="341" r:id="rId33"/>
    <p:sldId id="342" r:id="rId34"/>
    <p:sldId id="343" r:id="rId35"/>
    <p:sldId id="344" r:id="rId36"/>
    <p:sldId id="347" r:id="rId37"/>
    <p:sldId id="346" r:id="rId38"/>
    <p:sldId id="348" r:id="rId39"/>
    <p:sldId id="33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75" autoAdjust="0"/>
    <p:restoredTop sz="90440" autoAdjust="0"/>
  </p:normalViewPr>
  <p:slideViewPr>
    <p:cSldViewPr>
      <p:cViewPr>
        <p:scale>
          <a:sx n="70" d="100"/>
          <a:sy n="70" d="100"/>
        </p:scale>
        <p:origin x="-10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245784-6185-4E65-845C-F3B2B4794975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41DFB09-632D-465A-9F33-A6047596D3CD}">
      <dgm:prSet phldrT="[Text]"/>
      <dgm:spPr/>
      <dgm:t>
        <a:bodyPr/>
        <a:lstStyle/>
        <a:p>
          <a:r>
            <a:rPr lang="en-US" dirty="0" smtClean="0"/>
            <a:t>VS2010 SP1</a:t>
          </a:r>
          <a:endParaRPr lang="en-US" dirty="0"/>
        </a:p>
      </dgm:t>
    </dgm:pt>
    <dgm:pt modelId="{3C5BD6CC-B824-48CB-9369-5A855E717321}" type="parTrans" cxnId="{4167F373-3F67-4BB4-A34C-B3C13FBB9AF9}">
      <dgm:prSet/>
      <dgm:spPr/>
      <dgm:t>
        <a:bodyPr/>
        <a:lstStyle/>
        <a:p>
          <a:endParaRPr lang="en-US"/>
        </a:p>
      </dgm:t>
    </dgm:pt>
    <dgm:pt modelId="{4F1A2A63-D755-4C30-9C5F-512DA0EED43C}" type="sibTrans" cxnId="{4167F373-3F67-4BB4-A34C-B3C13FBB9AF9}">
      <dgm:prSet/>
      <dgm:spPr>
        <a:solidFill>
          <a:schemeClr val="accent1"/>
        </a:solidFill>
        <a:ln w="76200">
          <a:solidFill>
            <a:srgbClr val="C00000"/>
          </a:solidFill>
        </a:ln>
      </dgm:spPr>
      <dgm:t>
        <a:bodyPr/>
        <a:lstStyle/>
        <a:p>
          <a:endParaRPr lang="en-US" sz="2400"/>
        </a:p>
      </dgm:t>
    </dgm:pt>
    <dgm:pt modelId="{C1C0FE61-5285-4491-8A5D-0BA30AB278E6}">
      <dgm:prSet phldrT="[Text]"/>
      <dgm:spPr/>
      <dgm:t>
        <a:bodyPr/>
        <a:lstStyle/>
        <a:p>
          <a:r>
            <a:rPr lang="en-US" dirty="0" smtClean="0"/>
            <a:t>VS11DP</a:t>
          </a:r>
          <a:endParaRPr lang="en-US" dirty="0"/>
        </a:p>
      </dgm:t>
    </dgm:pt>
    <dgm:pt modelId="{7BF65AA9-0D2D-4424-BE13-1973B66233F0}" type="parTrans" cxnId="{ABB61E3F-8F63-467A-8CC2-2AEDACE010AC}">
      <dgm:prSet/>
      <dgm:spPr/>
      <dgm:t>
        <a:bodyPr/>
        <a:lstStyle/>
        <a:p>
          <a:endParaRPr lang="en-US"/>
        </a:p>
      </dgm:t>
    </dgm:pt>
    <dgm:pt modelId="{34851E6F-707A-4A84-97C1-797C3128961A}" type="sibTrans" cxnId="{ABB61E3F-8F63-467A-8CC2-2AEDACE010AC}">
      <dgm:prSet/>
      <dgm:spPr>
        <a:ln w="76200">
          <a:solidFill>
            <a:srgbClr val="92D050"/>
          </a:solidFill>
        </a:ln>
      </dgm:spPr>
      <dgm:t>
        <a:bodyPr/>
        <a:lstStyle/>
        <a:p>
          <a:endParaRPr lang="en-US"/>
        </a:p>
      </dgm:t>
    </dgm:pt>
    <dgm:pt modelId="{8E0FC80A-6DE5-4B98-95D8-5A7807721A93}" type="pres">
      <dgm:prSet presAssocID="{38245784-6185-4E65-845C-F3B2B479497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290720-6851-4CAE-89C5-FFA34429F0EC}" type="pres">
      <dgm:prSet presAssocID="{E41DFB09-632D-465A-9F33-A6047596D3C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86AB94-B987-43C9-9C52-CD55EC35CFFE}" type="pres">
      <dgm:prSet presAssocID="{E41DFB09-632D-465A-9F33-A6047596D3CD}" presName="spNode" presStyleCnt="0"/>
      <dgm:spPr/>
    </dgm:pt>
    <dgm:pt modelId="{F879F731-6B0D-43D1-8B1B-4D0CA69B03A0}" type="pres">
      <dgm:prSet presAssocID="{4F1A2A63-D755-4C30-9C5F-512DA0EED43C}" presName="sibTrans" presStyleLbl="sibTrans1D1" presStyleIdx="0" presStyleCnt="2"/>
      <dgm:spPr/>
      <dgm:t>
        <a:bodyPr/>
        <a:lstStyle/>
        <a:p>
          <a:endParaRPr lang="en-US"/>
        </a:p>
      </dgm:t>
    </dgm:pt>
    <dgm:pt modelId="{8FB9A46B-B556-4EFD-BC54-4080F2757C6F}" type="pres">
      <dgm:prSet presAssocID="{C1C0FE61-5285-4491-8A5D-0BA30AB278E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0AB47A-1C55-4140-80A6-9454A78B3F50}" type="pres">
      <dgm:prSet presAssocID="{C1C0FE61-5285-4491-8A5D-0BA30AB278E6}" presName="spNode" presStyleCnt="0"/>
      <dgm:spPr/>
    </dgm:pt>
    <dgm:pt modelId="{DBEA6227-3970-4810-A9C8-5DA9760AB077}" type="pres">
      <dgm:prSet presAssocID="{34851E6F-707A-4A84-97C1-797C3128961A}" presName="sibTrans" presStyleLbl="sibTrans1D1" presStyleIdx="1" presStyleCnt="2"/>
      <dgm:spPr/>
      <dgm:t>
        <a:bodyPr/>
        <a:lstStyle/>
        <a:p>
          <a:endParaRPr lang="en-US"/>
        </a:p>
      </dgm:t>
    </dgm:pt>
  </dgm:ptLst>
  <dgm:cxnLst>
    <dgm:cxn modelId="{025CA808-A9D9-4AB1-B37E-888489984C88}" type="presOf" srcId="{38245784-6185-4E65-845C-F3B2B4794975}" destId="{8E0FC80A-6DE5-4B98-95D8-5A7807721A93}" srcOrd="0" destOrd="0" presId="urn:microsoft.com/office/officeart/2005/8/layout/cycle5"/>
    <dgm:cxn modelId="{4167F373-3F67-4BB4-A34C-B3C13FBB9AF9}" srcId="{38245784-6185-4E65-845C-F3B2B4794975}" destId="{E41DFB09-632D-465A-9F33-A6047596D3CD}" srcOrd="0" destOrd="0" parTransId="{3C5BD6CC-B824-48CB-9369-5A855E717321}" sibTransId="{4F1A2A63-D755-4C30-9C5F-512DA0EED43C}"/>
    <dgm:cxn modelId="{65FE91EA-72A5-4081-AD3F-14A65FDA52CB}" type="presOf" srcId="{4F1A2A63-D755-4C30-9C5F-512DA0EED43C}" destId="{F879F731-6B0D-43D1-8B1B-4D0CA69B03A0}" srcOrd="0" destOrd="0" presId="urn:microsoft.com/office/officeart/2005/8/layout/cycle5"/>
    <dgm:cxn modelId="{27A17A95-E553-4819-8357-666C952D798B}" type="presOf" srcId="{34851E6F-707A-4A84-97C1-797C3128961A}" destId="{DBEA6227-3970-4810-A9C8-5DA9760AB077}" srcOrd="0" destOrd="0" presId="urn:microsoft.com/office/officeart/2005/8/layout/cycle5"/>
    <dgm:cxn modelId="{ABB61E3F-8F63-467A-8CC2-2AEDACE010AC}" srcId="{38245784-6185-4E65-845C-F3B2B4794975}" destId="{C1C0FE61-5285-4491-8A5D-0BA30AB278E6}" srcOrd="1" destOrd="0" parTransId="{7BF65AA9-0D2D-4424-BE13-1973B66233F0}" sibTransId="{34851E6F-707A-4A84-97C1-797C3128961A}"/>
    <dgm:cxn modelId="{AD8D0431-9690-4A26-8F95-63355582811E}" type="presOf" srcId="{E41DFB09-632D-465A-9F33-A6047596D3CD}" destId="{9F290720-6851-4CAE-89C5-FFA34429F0EC}" srcOrd="0" destOrd="0" presId="urn:microsoft.com/office/officeart/2005/8/layout/cycle5"/>
    <dgm:cxn modelId="{A8960A65-ACEE-4AE2-B47A-E6691FAF4337}" type="presOf" srcId="{C1C0FE61-5285-4491-8A5D-0BA30AB278E6}" destId="{8FB9A46B-B556-4EFD-BC54-4080F2757C6F}" srcOrd="0" destOrd="0" presId="urn:microsoft.com/office/officeart/2005/8/layout/cycle5"/>
    <dgm:cxn modelId="{100D1348-C6B4-46A3-BF26-543085771317}" type="presParOf" srcId="{8E0FC80A-6DE5-4B98-95D8-5A7807721A93}" destId="{9F290720-6851-4CAE-89C5-FFA34429F0EC}" srcOrd="0" destOrd="0" presId="urn:microsoft.com/office/officeart/2005/8/layout/cycle5"/>
    <dgm:cxn modelId="{AA9FE721-DE7B-48AE-A372-149EE61FF6EE}" type="presParOf" srcId="{8E0FC80A-6DE5-4B98-95D8-5A7807721A93}" destId="{3786AB94-B987-43C9-9C52-CD55EC35CFFE}" srcOrd="1" destOrd="0" presId="urn:microsoft.com/office/officeart/2005/8/layout/cycle5"/>
    <dgm:cxn modelId="{BEF4DD9B-810C-46FC-9451-7E20EBA0C01D}" type="presParOf" srcId="{8E0FC80A-6DE5-4B98-95D8-5A7807721A93}" destId="{F879F731-6B0D-43D1-8B1B-4D0CA69B03A0}" srcOrd="2" destOrd="0" presId="urn:microsoft.com/office/officeart/2005/8/layout/cycle5"/>
    <dgm:cxn modelId="{783FD515-8F0B-4C35-B336-7AABA77B1BD7}" type="presParOf" srcId="{8E0FC80A-6DE5-4B98-95D8-5A7807721A93}" destId="{8FB9A46B-B556-4EFD-BC54-4080F2757C6F}" srcOrd="3" destOrd="0" presId="urn:microsoft.com/office/officeart/2005/8/layout/cycle5"/>
    <dgm:cxn modelId="{048A43DC-7222-4964-B3F0-EF6193899F3E}" type="presParOf" srcId="{8E0FC80A-6DE5-4B98-95D8-5A7807721A93}" destId="{F90AB47A-1C55-4140-80A6-9454A78B3F50}" srcOrd="4" destOrd="0" presId="urn:microsoft.com/office/officeart/2005/8/layout/cycle5"/>
    <dgm:cxn modelId="{8F69A439-48BA-4038-9F67-1F8E947ECF83}" type="presParOf" srcId="{8E0FC80A-6DE5-4B98-95D8-5A7807721A93}" destId="{DBEA6227-3970-4810-A9C8-5DA9760AB077}" srcOrd="5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290720-6851-4CAE-89C5-FFA34429F0EC}">
      <dsp:nvSpPr>
        <dsp:cNvPr id="0" name=""/>
        <dsp:cNvSpPr/>
      </dsp:nvSpPr>
      <dsp:spPr>
        <a:xfrm>
          <a:off x="793" y="973255"/>
          <a:ext cx="2280753" cy="148248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VS2010 SP1</a:t>
          </a:r>
          <a:endParaRPr lang="en-US" sz="3800" kern="1200" dirty="0"/>
        </a:p>
      </dsp:txBody>
      <dsp:txXfrm>
        <a:off x="73162" y="1045624"/>
        <a:ext cx="2136015" cy="1337751"/>
      </dsp:txXfrm>
    </dsp:sp>
    <dsp:sp modelId="{F879F731-6B0D-43D1-8B1B-4D0CA69B03A0}">
      <dsp:nvSpPr>
        <dsp:cNvPr id="0" name=""/>
        <dsp:cNvSpPr/>
      </dsp:nvSpPr>
      <dsp:spPr>
        <a:xfrm>
          <a:off x="1141170" y="455370"/>
          <a:ext cx="2518258" cy="2518258"/>
        </a:xfrm>
        <a:custGeom>
          <a:avLst/>
          <a:gdLst/>
          <a:ahLst/>
          <a:cxnLst/>
          <a:rect l="0" t="0" r="0" b="0"/>
          <a:pathLst>
            <a:path>
              <a:moveTo>
                <a:pt x="529572" y="232896"/>
              </a:moveTo>
              <a:arcTo wR="1259129" hR="1259129" stAng="14075440" swAng="4249120"/>
            </a:path>
          </a:pathLst>
        </a:custGeom>
        <a:noFill/>
        <a:ln w="76200" cap="flat" cmpd="sng" algn="ctr">
          <a:solidFill>
            <a:srgbClr val="C00000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B9A46B-B556-4EFD-BC54-4080F2757C6F}">
      <dsp:nvSpPr>
        <dsp:cNvPr id="0" name=""/>
        <dsp:cNvSpPr/>
      </dsp:nvSpPr>
      <dsp:spPr>
        <a:xfrm>
          <a:off x="2519052" y="973255"/>
          <a:ext cx="2280753" cy="148248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VS11DP</a:t>
          </a:r>
          <a:endParaRPr lang="en-US" sz="3800" kern="1200" dirty="0"/>
        </a:p>
      </dsp:txBody>
      <dsp:txXfrm>
        <a:off x="2591421" y="1045624"/>
        <a:ext cx="2136015" cy="1337751"/>
      </dsp:txXfrm>
    </dsp:sp>
    <dsp:sp modelId="{DBEA6227-3970-4810-A9C8-5DA9760AB077}">
      <dsp:nvSpPr>
        <dsp:cNvPr id="0" name=""/>
        <dsp:cNvSpPr/>
      </dsp:nvSpPr>
      <dsp:spPr>
        <a:xfrm>
          <a:off x="1141170" y="455370"/>
          <a:ext cx="2518258" cy="2518258"/>
        </a:xfrm>
        <a:custGeom>
          <a:avLst/>
          <a:gdLst/>
          <a:ahLst/>
          <a:cxnLst/>
          <a:rect l="0" t="0" r="0" b="0"/>
          <a:pathLst>
            <a:path>
              <a:moveTo>
                <a:pt x="1988686" y="2285362"/>
              </a:moveTo>
              <a:arcTo wR="1259129" hR="1259129" stAng="3275440" swAng="4249120"/>
            </a:path>
          </a:pathLst>
        </a:custGeom>
        <a:noFill/>
        <a:ln w="76200" cap="flat" cmpd="sng" algn="ctr">
          <a:solidFill>
            <a:srgbClr val="92D050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D26A2-3B47-409A-A777-2A19D7AF1FD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3C317-B1B5-4279-81D2-EF7E5BF70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734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ms182213.aspx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bb397994.aspx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bb397994.aspx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http://www.amazon.com/Coding-Faster-Getting-Productive-Microsoft/dp/0735649928/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3C317-B1B5-4279-81D2-EF7E5BF7005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908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current preview release is not the complete solution of the TFS Functionality but still we can use the below products</a:t>
            </a:r>
          </a:p>
          <a:p>
            <a:r>
              <a:rPr lang="en-US" dirty="0" smtClean="0"/>
              <a:t>Source Control</a:t>
            </a:r>
          </a:p>
          <a:p>
            <a:r>
              <a:rPr lang="en-US" dirty="0" smtClean="0"/>
              <a:t>Work Item Tracking</a:t>
            </a:r>
          </a:p>
          <a:p>
            <a:r>
              <a:rPr lang="en-US" dirty="0" smtClean="0"/>
              <a:t>Agile Project Management (New in TFS 11)</a:t>
            </a:r>
          </a:p>
          <a:p>
            <a:r>
              <a:rPr lang="en-US" dirty="0" smtClean="0"/>
              <a:t>Testing</a:t>
            </a:r>
          </a:p>
          <a:p>
            <a:r>
              <a:rPr lang="en-US" dirty="0" smtClean="0"/>
              <a:t>Build Automation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We can use the below clients to connect to the TFS Cloud once we are done with the successful registration. The client including</a:t>
            </a:r>
          </a:p>
          <a:p>
            <a:r>
              <a:rPr lang="en-US" dirty="0" smtClean="0"/>
              <a:t>Visual Studio 2010</a:t>
            </a:r>
          </a:p>
          <a:p>
            <a:r>
              <a:rPr lang="en-US" dirty="0" smtClean="0"/>
              <a:t>Test Professional 2010</a:t>
            </a:r>
          </a:p>
          <a:p>
            <a:r>
              <a:rPr lang="en-US" dirty="0" smtClean="0"/>
              <a:t>Visual Studio 11 ( Not available except MSDN Subscribers(</a:t>
            </a:r>
          </a:p>
          <a:p>
            <a:r>
              <a:rPr lang="en-US" dirty="0" smtClean="0"/>
              <a:t>Team Explorer Everywhere</a:t>
            </a:r>
          </a:p>
          <a:p>
            <a:r>
              <a:rPr lang="en-US" dirty="0" smtClean="0"/>
              <a:t>Microsoft Office Integration</a:t>
            </a:r>
          </a:p>
          <a:p>
            <a:pPr marL="0" indent="0" algn="ctr">
              <a:buNone/>
            </a:pP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79313-E16A-4A2A-A0C3-D6FFDFACBAF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60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CA1502</a:t>
            </a:r>
          </a:p>
          <a:p>
            <a:r>
              <a:rPr lang="en-US" dirty="0" smtClean="0"/>
              <a:t>http://msdn.microsoft.com/en-us/library/ms182212.aspx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3C317-B1B5-4279-81D2-EF7E5BF7005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323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CA1501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hlinkClick r:id="rId3"/>
              </a:rPr>
              <a:t>http://msdn.microsoft.com/en-us/library/ms182213.aspx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3C317-B1B5-4279-81D2-EF7E5BF7005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354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CA1506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hlinkClick r:id="rId3"/>
              </a:rPr>
              <a:t>http://msdn.microsoft.com/en-us/library/bb397994.aspx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http://blogs.msdn.com/b/codeanalysis/archive/2007/11/15/code-metrics-as-check-in-policy.aspx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3C317-B1B5-4279-81D2-EF7E5BF7005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35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CA1506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hlinkClick r:id="rId3"/>
              </a:rPr>
              <a:t>http://msdn.microsoft.com/en-us/library/bb397994.aspx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http://blogs.msdn.com/b/codeanalysis/archive/2007/11/15/code-metrics-as-check-in-policy.aspx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3C317-B1B5-4279-81D2-EF7E5BF7005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35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Data</a:t>
            </a:r>
            <a:r>
              <a:rPr lang="en-US" baseline="0" dirty="0" smtClean="0"/>
              <a:t>Tips are now like a Super Quick Watch.  They can be pinned to source, have comments, and tell you values.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NOTE:  See the demo doc (Pin a DataTip to source.docx) for a sample demo.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48039-9E8B-422F-8B1A-4AF677A6F4FF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923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4" y="2587846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500" y="4766920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43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12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557784" indent="-228600">
              <a:buFontTx/>
              <a:buBlip>
                <a:blip r:embed="rId2"/>
              </a:buBlip>
              <a:defRPr/>
            </a:lvl2pPr>
            <a:lvl3pPr marL="822960" indent="-182880">
              <a:buFontTx/>
              <a:buBlip>
                <a:blip r:embed="rId2"/>
              </a:buBlip>
              <a:defRPr/>
            </a:lvl3pPr>
            <a:lvl4pPr marL="1097280" indent="-182880">
              <a:buFontTx/>
              <a:buBlip>
                <a:blip r:embed="rId2"/>
              </a:buBlip>
              <a:defRPr/>
            </a:lvl4pPr>
            <a:lvl5pPr marL="1417320" indent="-18288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82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557784" indent="-228600">
              <a:buFontTx/>
              <a:buBlip>
                <a:blip r:embed="rId2"/>
              </a:buBlip>
              <a:defRPr/>
            </a:lvl2pPr>
            <a:lvl3pPr marL="822960" indent="-182880">
              <a:buFontTx/>
              <a:buBlip>
                <a:blip r:embed="rId2"/>
              </a:buBlip>
              <a:defRPr/>
            </a:lvl3pPr>
            <a:lvl4pPr marL="1097280" indent="-182880">
              <a:buFontTx/>
              <a:buBlip>
                <a:blip r:embed="rId2"/>
              </a:buBlip>
              <a:defRPr/>
            </a:lvl4pPr>
            <a:lvl5pPr marL="1417320" indent="-18288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228600"/>
            <a:ext cx="8363938" cy="6093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89438" y="1447800"/>
            <a:ext cx="8363937" cy="1791260"/>
          </a:xfrm>
        </p:spPr>
        <p:txBody>
          <a:bodyPr>
            <a:spAutoFit/>
          </a:bodyPr>
          <a:lstStyle>
            <a:lvl1pPr marL="460375" indent="-460375">
              <a:buFont typeface="Arial" pitchFamily="34" charset="0"/>
              <a:buChar char="•"/>
              <a:defRPr/>
            </a:lvl1pPr>
            <a:lvl2pPr marL="855663" indent="-395288">
              <a:buFont typeface="Arial" pitchFamily="34" charset="0"/>
              <a:buChar char="•"/>
              <a:defRPr/>
            </a:lvl2pPr>
            <a:lvl3pPr marL="1258888" indent="-403225">
              <a:buFont typeface="Arial" pitchFamily="34" charset="0"/>
              <a:buChar char="•"/>
              <a:defRPr/>
            </a:lvl3pPr>
            <a:lvl4pPr marL="1604963" indent="-346075">
              <a:buFont typeface="Arial" pitchFamily="34" charset="0"/>
              <a:buChar char="•"/>
              <a:defRPr/>
            </a:lvl4pPr>
            <a:lvl5pPr marL="1941513" indent="-336550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" y="6567339"/>
            <a:ext cx="16834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u="none" kern="1200" dirty="0" smtClean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www.buildwindows.com</a:t>
            </a:r>
            <a:endParaRPr lang="en-US" sz="1100" u="none" kern="1200" dirty="0">
              <a:gradFill>
                <a:gsLst>
                  <a:gs pos="0">
                    <a:schemeClr val="tx1"/>
                  </a:gs>
                  <a:gs pos="86000">
                    <a:schemeClr val="tx1"/>
                  </a:gs>
                </a:gsLst>
                <a:lin ang="5400000" scaled="0"/>
              </a:gradFill>
              <a:effectLst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6610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9438" y="1905005"/>
            <a:ext cx="8363937" cy="1585049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860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228600"/>
            <a:ext cx="8363938" cy="6093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89438" y="1447804"/>
            <a:ext cx="8363937" cy="1585049"/>
          </a:xfrm>
        </p:spPr>
        <p:txBody>
          <a:bodyPr>
            <a:spAutoFit/>
          </a:bodyPr>
          <a:lstStyle>
            <a:lvl1pPr marL="460375" indent="-460375">
              <a:buFont typeface="Arial" pitchFamily="34" charset="0"/>
              <a:buChar char="•"/>
              <a:defRPr/>
            </a:lvl1pPr>
            <a:lvl2pPr marL="855663" indent="-395288">
              <a:buFont typeface="Arial" pitchFamily="34" charset="0"/>
              <a:buChar char="•"/>
              <a:defRPr/>
            </a:lvl2pPr>
            <a:lvl3pPr marL="1258888" indent="-403225">
              <a:buFont typeface="Arial" pitchFamily="34" charset="0"/>
              <a:buChar char="•"/>
              <a:defRPr/>
            </a:lvl3pPr>
            <a:lvl4pPr marL="1604963" indent="-346075">
              <a:buFont typeface="Arial" pitchFamily="34" charset="0"/>
              <a:buChar char="•"/>
              <a:defRPr/>
            </a:lvl4pPr>
            <a:lvl5pPr marL="1941513" indent="-336550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" y="6567339"/>
            <a:ext cx="16834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u="none" kern="1200" dirty="0" smtClean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www.buildwindows.com</a:t>
            </a:r>
            <a:endParaRPr lang="en-US" sz="1100" u="none" kern="1200" dirty="0">
              <a:gradFill>
                <a:gsLst>
                  <a:gs pos="0">
                    <a:schemeClr val="tx1"/>
                  </a:gs>
                  <a:gs pos="86000">
                    <a:schemeClr val="tx1"/>
                  </a:gs>
                </a:gsLst>
                <a:lin ang="5400000" scaled="0"/>
              </a:gradFill>
              <a:effectLst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2794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9438" y="1905002"/>
            <a:ext cx="8363937" cy="1585049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8477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121899" tIns="60949" rIns="121899" bIns="60949"/>
          <a:lstStyle/>
          <a:p>
            <a:pPr defTabSz="914363"/>
            <a:fld id="{A1CFD51F-5542-4183-9E6D-DF6665177190}" type="datetimeFigureOut">
              <a:rPr lang="en-US" smtClean="0">
                <a:solidFill>
                  <a:srgbClr val="FFFFFF"/>
                </a:solidFill>
              </a:rPr>
              <a:pPr defTabSz="914363"/>
              <a:t>1/24/2012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121899" tIns="60949" rIns="121899" bIns="60949"/>
          <a:lstStyle/>
          <a:p>
            <a:pPr defTabSz="914363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1" y="6356352"/>
            <a:ext cx="2133600" cy="365125"/>
          </a:xfrm>
          <a:prstGeom prst="rect">
            <a:avLst/>
          </a:prstGeom>
        </p:spPr>
        <p:txBody>
          <a:bodyPr lIns="121899" tIns="60949" rIns="121899" bIns="60949"/>
          <a:lstStyle/>
          <a:p>
            <a:pPr defTabSz="914363"/>
            <a:fld id="{86B3905C-5577-4B33-9447-31444F4A9FCC}" type="slidenum">
              <a:rPr lang="en-US" smtClean="0">
                <a:solidFill>
                  <a:srgbClr val="FFFFFF"/>
                </a:solidFill>
              </a:rPr>
              <a:pPr defTabSz="914363"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727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blipFill dpi="0"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490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9438" y="990256"/>
            <a:ext cx="7681913" cy="53340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1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9437" y="3743423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</a:defRPr>
            </a:lvl1pPr>
            <a:lvl2pPr marL="356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3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89437" y="733185"/>
            <a:ext cx="2241550" cy="152349"/>
          </a:xfrm>
        </p:spPr>
        <p:txBody>
          <a:bodyPr/>
          <a:lstStyle>
            <a:lvl1pPr marL="0" indent="0" algn="l" defTabSz="713295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100" kern="1200" dirty="0" smtClean="0">
                <a:solidFill>
                  <a:schemeClr val="accent2"/>
                </a:solidFill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>
                <a:solidFill>
                  <a:srgbClr val="FFFFFF"/>
                </a:solidFill>
              </a:rPr>
              <a:t>Click to enter Date</a:t>
            </a:r>
            <a:endParaRPr lang="en-US" dirty="0"/>
          </a:p>
        </p:txBody>
      </p:sp>
      <p:pic>
        <p:nvPicPr>
          <p:cNvPr id="7" name="Picture 6" descr="VS Photo.png"/>
          <p:cNvPicPr>
            <a:picLocks noChangeAspect="1"/>
          </p:cNvPicPr>
          <p:nvPr/>
        </p:nvPicPr>
        <p:blipFill>
          <a:blip r:embed="rId3" cstate="email"/>
          <a:srcRect t="1813" b="1775"/>
          <a:stretch>
            <a:fillRect/>
          </a:stretch>
        </p:blipFill>
        <p:spPr>
          <a:xfrm>
            <a:off x="388246" y="1667436"/>
            <a:ext cx="2225107" cy="1905641"/>
          </a:xfrm>
          <a:prstGeom prst="rect">
            <a:avLst/>
          </a:prstGeom>
        </p:spPr>
      </p:pic>
      <p:pic>
        <p:nvPicPr>
          <p:cNvPr id="8" name="Picture 7" descr="VS_h_rgb_r_2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0694" y="413657"/>
            <a:ext cx="1472680" cy="41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2731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2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389438" y="2162071"/>
            <a:ext cx="7681913" cy="53340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1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9437" y="2713764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</a:defRPr>
            </a:lvl1pPr>
            <a:lvl2pPr marL="356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3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89437" y="1905001"/>
            <a:ext cx="2241550" cy="152349"/>
          </a:xfrm>
        </p:spPr>
        <p:txBody>
          <a:bodyPr/>
          <a:lstStyle>
            <a:lvl1pPr marL="0" indent="0" algn="l" defTabSz="713295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100" kern="1200" dirty="0" smtClean="0">
                <a:solidFill>
                  <a:schemeClr val="accent2"/>
                </a:solidFill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>
                <a:solidFill>
                  <a:srgbClr val="FFFFFF"/>
                </a:solidFill>
              </a:rPr>
              <a:t>Click to enter Date</a:t>
            </a:r>
            <a:endParaRPr lang="en-US" dirty="0"/>
          </a:p>
        </p:txBody>
      </p:sp>
      <p:pic>
        <p:nvPicPr>
          <p:cNvPr id="6" name="Picture 5" descr="VS_h_rgb_r_2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72068" y="413657"/>
            <a:ext cx="1481306" cy="41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6895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557784" indent="-228600">
              <a:buFontTx/>
              <a:buBlip>
                <a:blip r:embed="rId2"/>
              </a:buBlip>
              <a:defRPr/>
            </a:lvl2pPr>
            <a:lvl3pPr marL="822960" indent="-182880">
              <a:buFontTx/>
              <a:buBlip>
                <a:blip r:embed="rId2"/>
              </a:buBlip>
              <a:defRPr/>
            </a:lvl3pPr>
            <a:lvl4pPr marL="1097280" indent="-182880">
              <a:buFontTx/>
              <a:buBlip>
                <a:blip r:embed="rId2"/>
              </a:buBlip>
              <a:defRPr/>
            </a:lvl4pPr>
            <a:lvl5pPr marL="1417320" indent="-18288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389438" y="2162071"/>
            <a:ext cx="7681913" cy="53340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1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389437" y="2713764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</a:defRPr>
            </a:lvl1pPr>
            <a:lvl2pPr marL="356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3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89437" y="1905001"/>
            <a:ext cx="2241550" cy="152349"/>
          </a:xfrm>
        </p:spPr>
        <p:txBody>
          <a:bodyPr/>
          <a:lstStyle>
            <a:lvl1pPr marL="0" indent="0" algn="l" defTabSz="713295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100" kern="1200" dirty="0" smtClean="0">
                <a:solidFill>
                  <a:schemeClr val="accent2"/>
                </a:solidFill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>
                <a:solidFill>
                  <a:srgbClr val="FFFFFF"/>
                </a:solidFill>
              </a:rPr>
              <a:t>Click to enter Date</a:t>
            </a:r>
            <a:endParaRPr lang="en-US" dirty="0"/>
          </a:p>
        </p:txBody>
      </p:sp>
      <p:pic>
        <p:nvPicPr>
          <p:cNvPr id="6" name="Picture 5" descr="VS_h_rgb_r_2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0694" y="413657"/>
            <a:ext cx="1472680" cy="41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924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071198" y="1905000"/>
            <a:ext cx="7682177" cy="1523494"/>
          </a:xfrm>
        </p:spPr>
        <p:txBody>
          <a:bodyPr anchor="ctr" anchorCtr="0">
            <a:noAutofit/>
          </a:bodyPr>
          <a:lstStyle>
            <a:lvl1pPr algn="r">
              <a:lnSpc>
                <a:spcPct val="90000"/>
              </a:lnSpc>
              <a:defRPr sz="31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4" descr="VS_h_rgb_r_2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80"/>
          <a:stretch/>
        </p:blipFill>
        <p:spPr bwMode="black">
          <a:xfrm>
            <a:off x="7694763" y="6314536"/>
            <a:ext cx="1058611" cy="314864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6291298"/>
            <a:ext cx="217226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6291298"/>
            <a:ext cx="26200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8260FF5A-965A-4E76-A3FF-902692B916E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8182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447800"/>
            <a:ext cx="8382000" cy="15819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6291298"/>
            <a:ext cx="217226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6291298"/>
            <a:ext cx="26200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8260FF5A-965A-4E76-A3FF-902692B916E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VS_h_rgb_r_2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80"/>
          <a:stretch/>
        </p:blipFill>
        <p:spPr bwMode="black">
          <a:xfrm>
            <a:off x="7694763" y="6314536"/>
            <a:ext cx="1058611" cy="31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586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447800"/>
            <a:ext cx="8382000" cy="158197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6291298"/>
            <a:ext cx="217226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6291298"/>
            <a:ext cx="26200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8260FF5A-965A-4E76-A3FF-902692B916E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 descr="VS_h_rgb_r_2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80"/>
          <a:stretch/>
        </p:blipFill>
        <p:spPr bwMode="black">
          <a:xfrm>
            <a:off x="7694763" y="6314536"/>
            <a:ext cx="1058611" cy="31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937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447802"/>
            <a:ext cx="4114800" cy="1371145"/>
          </a:xfrm>
        </p:spPr>
        <p:txBody>
          <a:bodyPr/>
          <a:lstStyle>
            <a:lvl1pPr marL="265215" indent="-265215">
              <a:lnSpc>
                <a:spcPct val="90000"/>
              </a:lnSpc>
              <a:defRPr sz="2200"/>
            </a:lvl1pPr>
            <a:lvl2pPr marL="525271" indent="-253863">
              <a:lnSpc>
                <a:spcPct val="90000"/>
              </a:lnSpc>
              <a:defRPr sz="1900"/>
            </a:lvl2pPr>
            <a:lvl3pPr marL="744048" indent="-224968">
              <a:lnSpc>
                <a:spcPct val="90000"/>
              </a:lnSpc>
              <a:defRPr sz="1600"/>
            </a:lvl3pPr>
            <a:lvl4pPr marL="957665" indent="-213617">
              <a:lnSpc>
                <a:spcPct val="90000"/>
              </a:lnSpc>
              <a:defRPr sz="1400"/>
            </a:lvl4pPr>
            <a:lvl5pPr marL="1182633" indent="-218777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8574" y="1447802"/>
            <a:ext cx="4114800" cy="1371145"/>
          </a:xfrm>
        </p:spPr>
        <p:txBody>
          <a:bodyPr/>
          <a:lstStyle>
            <a:lvl1pPr marL="271408" indent="-271408">
              <a:lnSpc>
                <a:spcPct val="90000"/>
              </a:lnSpc>
              <a:defRPr sz="2200"/>
            </a:lvl1pPr>
            <a:lvl2pPr marL="525271" indent="-265215">
              <a:lnSpc>
                <a:spcPct val="90000"/>
              </a:lnSpc>
              <a:defRPr sz="1900"/>
            </a:lvl2pPr>
            <a:lvl3pPr marL="750239" indent="-236320">
              <a:lnSpc>
                <a:spcPct val="90000"/>
              </a:lnSpc>
              <a:defRPr sz="1600"/>
            </a:lvl3pPr>
            <a:lvl4pPr marL="957665" indent="-207425">
              <a:lnSpc>
                <a:spcPct val="90000"/>
              </a:lnSpc>
              <a:defRPr sz="1400"/>
            </a:lvl4pPr>
            <a:lvl5pPr marL="1182633" indent="-213617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6291298"/>
            <a:ext cx="217226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6291298"/>
            <a:ext cx="26200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8260FF5A-965A-4E76-A3FF-902692B916E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VS_h_rgb_r_2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80"/>
          <a:stretch/>
        </p:blipFill>
        <p:spPr bwMode="black">
          <a:xfrm>
            <a:off x="7694763" y="6314536"/>
            <a:ext cx="1058611" cy="31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910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7" y="1517051"/>
            <a:ext cx="4114800" cy="2769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356648" indent="0">
              <a:buNone/>
              <a:defRPr sz="1600" b="1"/>
            </a:lvl2pPr>
            <a:lvl3pPr marL="713295" indent="0">
              <a:buNone/>
              <a:defRPr sz="1400" b="1"/>
            </a:lvl3pPr>
            <a:lvl4pPr marL="1069942" indent="0">
              <a:buNone/>
              <a:defRPr sz="1200" b="1"/>
            </a:lvl4pPr>
            <a:lvl5pPr marL="1426590" indent="0">
              <a:buNone/>
              <a:defRPr sz="1200" b="1"/>
            </a:lvl5pPr>
            <a:lvl6pPr marL="1783238" indent="0">
              <a:buNone/>
              <a:defRPr sz="1200" b="1"/>
            </a:lvl6pPr>
            <a:lvl7pPr marL="2139885" indent="0">
              <a:buNone/>
              <a:defRPr sz="1200" b="1"/>
            </a:lvl7pPr>
            <a:lvl8pPr marL="2496532" indent="0">
              <a:buNone/>
              <a:defRPr sz="1200" b="1"/>
            </a:lvl8pPr>
            <a:lvl9pPr marL="285318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9436" y="2211123"/>
            <a:ext cx="4114800" cy="1197251"/>
          </a:xfrm>
        </p:spPr>
        <p:txBody>
          <a:bodyPr/>
          <a:lstStyle>
            <a:lvl1pPr marL="219809" indent="-219809">
              <a:defRPr sz="1800"/>
            </a:lvl1pPr>
            <a:lvl2pPr marL="438586" indent="-207425">
              <a:defRPr sz="1600"/>
            </a:lvl2pPr>
            <a:lvl3pPr marL="634660" indent="-189882">
              <a:defRPr sz="1400"/>
            </a:lvl3pPr>
            <a:lvl4pPr marL="819381" indent="-178531">
              <a:defRPr sz="1300"/>
            </a:lvl4pPr>
            <a:lvl5pPr marL="997912" indent="-160987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356" y="1517051"/>
            <a:ext cx="4117019" cy="2769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356648" indent="0">
              <a:buNone/>
              <a:defRPr sz="1600" b="1"/>
            </a:lvl2pPr>
            <a:lvl3pPr marL="713295" indent="0">
              <a:buNone/>
              <a:defRPr sz="1400" b="1"/>
            </a:lvl3pPr>
            <a:lvl4pPr marL="1069942" indent="0">
              <a:buNone/>
              <a:defRPr sz="1200" b="1"/>
            </a:lvl4pPr>
            <a:lvl5pPr marL="1426590" indent="0">
              <a:buNone/>
              <a:defRPr sz="1200" b="1"/>
            </a:lvl5pPr>
            <a:lvl6pPr marL="1783238" indent="0">
              <a:buNone/>
              <a:defRPr sz="1200" b="1"/>
            </a:lvl6pPr>
            <a:lvl7pPr marL="2139885" indent="0">
              <a:buNone/>
              <a:defRPr sz="1200" b="1"/>
            </a:lvl7pPr>
            <a:lvl8pPr marL="2496532" indent="0">
              <a:buNone/>
              <a:defRPr sz="1200" b="1"/>
            </a:lvl8pPr>
            <a:lvl9pPr marL="285318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399" y="2211123"/>
            <a:ext cx="4117974" cy="1197251"/>
          </a:xfrm>
        </p:spPr>
        <p:txBody>
          <a:bodyPr/>
          <a:lstStyle>
            <a:lvl1pPr marL="231160" indent="-231160">
              <a:defRPr sz="1800"/>
            </a:lvl1pPr>
            <a:lvl2pPr marL="444778" indent="-213617">
              <a:defRPr sz="1600"/>
            </a:lvl2pPr>
            <a:lvl3pPr marL="640851" indent="-190914">
              <a:defRPr sz="1400"/>
            </a:lvl3pPr>
            <a:lvl4pPr marL="819381" indent="-184722">
              <a:defRPr sz="1300"/>
            </a:lvl4pPr>
            <a:lvl5pPr marL="997912" indent="-172339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30043" y="6291298"/>
            <a:ext cx="217226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8245" y="6291298"/>
            <a:ext cx="26200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8260FF5A-965A-4E76-A3FF-902692B916E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0" name="Picture 9" descr="VS_h_rgb_r_2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80"/>
          <a:stretch/>
        </p:blipFill>
        <p:spPr bwMode="black">
          <a:xfrm>
            <a:off x="7694763" y="6314536"/>
            <a:ext cx="1058611" cy="31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0990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6291298"/>
            <a:ext cx="217226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6291298"/>
            <a:ext cx="26200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8260FF5A-965A-4E76-A3FF-902692B916E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6" name="Picture 5" descr="VS_h_rgb_r_2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80"/>
          <a:stretch/>
        </p:blipFill>
        <p:spPr bwMode="black">
          <a:xfrm>
            <a:off x="7694763" y="6314536"/>
            <a:ext cx="1058611" cy="31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453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6291298"/>
            <a:ext cx="217226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6291298"/>
            <a:ext cx="262006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8260FF5A-965A-4E76-A3FF-902692B916E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4" descr="VS_h_rgb_r_2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80"/>
          <a:stretch/>
        </p:blipFill>
        <p:spPr bwMode="black">
          <a:xfrm>
            <a:off x="7694763" y="6314536"/>
            <a:ext cx="1058611" cy="31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8056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Layout - 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6" y="1447800"/>
            <a:ext cx="8382000" cy="158197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0201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6" y="1447800"/>
            <a:ext cx="8382000" cy="158197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" y="6238877"/>
            <a:ext cx="9144001" cy="619126"/>
          </a:xfrm>
          <a:solidFill>
            <a:srgbClr val="FFFF99"/>
          </a:solidFill>
        </p:spPr>
        <p:txBody>
          <a:bodyPr wrap="square" lIns="118883" tIns="59441" rIns="118883" bIns="59441" anchor="b" anchorCtr="0">
            <a:noAutofit/>
          </a:bodyPr>
          <a:lstStyle>
            <a:lvl1pPr algn="r">
              <a:buFont typeface="Arial" pitchFamily="34" charset="0"/>
              <a:buNone/>
              <a:defRPr spc="-39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37650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2" y="1497997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3754406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557784" indent="-228600">
              <a:buFontTx/>
              <a:buBlip>
                <a:blip r:embed="rId2"/>
              </a:buBlip>
              <a:defRPr/>
            </a:lvl2pPr>
            <a:lvl3pPr marL="822960" indent="-182880">
              <a:buFontTx/>
              <a:buBlip>
                <a:blip r:embed="rId2"/>
              </a:buBlip>
              <a:defRPr/>
            </a:lvl3pPr>
            <a:lvl4pPr marL="1097280" indent="-182880">
              <a:buFontTx/>
              <a:buBlip>
                <a:blip r:embed="rId2"/>
              </a:buBlip>
              <a:defRPr/>
            </a:lvl4pPr>
            <a:lvl5pPr marL="1417320" indent="-18288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557784" indent="-228600">
              <a:buFontTx/>
              <a:buBlip>
                <a:blip r:embed="rId2"/>
              </a:buBlip>
              <a:defRPr/>
            </a:lvl2pPr>
            <a:lvl3pPr marL="822960" indent="-182880">
              <a:buFontTx/>
              <a:buBlip>
                <a:blip r:embed="rId2"/>
              </a:buBlip>
              <a:defRPr/>
            </a:lvl3pPr>
            <a:lvl4pPr marL="1097280" indent="-182880">
              <a:buFontTx/>
              <a:buBlip>
                <a:blip r:embed="rId2"/>
              </a:buBlip>
              <a:defRPr/>
            </a:lvl4pPr>
            <a:lvl5pPr marL="1417320" indent="-18288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92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6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2" y="3316843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557784" indent="-228600">
              <a:buFontTx/>
              <a:buBlip>
                <a:blip r:embed="rId2"/>
              </a:buBlip>
              <a:defRPr/>
            </a:lvl2pPr>
            <a:lvl3pPr marL="822960" indent="-182880">
              <a:buFontTx/>
              <a:buBlip>
                <a:blip r:embed="rId2"/>
              </a:buBlip>
              <a:defRPr/>
            </a:lvl3pPr>
            <a:lvl4pPr marL="1097280" indent="-182880">
              <a:buFontTx/>
              <a:buBlip>
                <a:blip r:embed="rId2"/>
              </a:buBlip>
              <a:defRPr/>
            </a:lvl4pPr>
            <a:lvl5pPr marL="1417320" indent="-18288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557784" indent="-228600">
              <a:buFontTx/>
              <a:buBlip>
                <a:blip r:embed="rId2"/>
              </a:buBlip>
              <a:defRPr/>
            </a:lvl2pPr>
            <a:lvl3pPr marL="822960" indent="-182880">
              <a:buFontTx/>
              <a:buBlip>
                <a:blip r:embed="rId2"/>
              </a:buBlip>
              <a:defRPr/>
            </a:lvl3pPr>
            <a:lvl4pPr marL="1097280" indent="-182880">
              <a:buFontTx/>
              <a:buBlip>
                <a:blip r:embed="rId2"/>
              </a:buBlip>
              <a:defRPr/>
            </a:lvl4pPr>
            <a:lvl5pPr marL="1417320" indent="-18288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2" y="1487085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 marL="228600" indent="-228600">
              <a:buFontTx/>
              <a:buBlip>
                <a:blip r:embed="rId2"/>
              </a:buBlip>
              <a:defRPr sz="2400"/>
            </a:lvl1pPr>
            <a:lvl2pPr marL="557784" indent="-228600">
              <a:buFontTx/>
              <a:buBlip>
                <a:blip r:embed="rId2"/>
              </a:buBlip>
              <a:defRPr sz="2200"/>
            </a:lvl2pPr>
            <a:lvl3pPr marL="822960" indent="-182880">
              <a:buFontTx/>
              <a:buBlip>
                <a:blip r:embed="rId2"/>
              </a:buBlip>
              <a:defRPr sz="2000"/>
            </a:lvl3pPr>
            <a:lvl4pPr marL="1097280" indent="-182880">
              <a:buFontTx/>
              <a:buBlip>
                <a:blip r:embed="rId2"/>
              </a:buBlip>
              <a:defRPr sz="1800"/>
            </a:lvl4pPr>
            <a:lvl5pPr marL="1417320" indent="-182880">
              <a:buFontTx/>
              <a:buBlip>
                <a:blip r:embed="rId2"/>
              </a:buBlip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2" y="3408424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8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1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4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1" y="614887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3E7A7CE0-9DD8-4265-9F22-EB4D821007A8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2B92B2E0-2B53-4A75-A09F-301BC9E67EF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5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Tx/>
        <a:buBlip>
          <a:blip r:embed="rId15"/>
        </a:buBlip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Tx/>
        <a:buBlip>
          <a:blip r:embed="rId15"/>
        </a:buBlip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Tx/>
        <a:buBlip>
          <a:blip r:embed="rId15"/>
        </a:buBlip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Tx/>
        <a:buBlip>
          <a:blip r:embed="rId15"/>
        </a:buBlip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Tx/>
        <a:buBlip>
          <a:blip r:embed="rId15"/>
        </a:buBlip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6093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7" y="1905005"/>
            <a:ext cx="8363936" cy="161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6101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9" r:id="rId1"/>
    <p:sldLayoutId id="2147483810" r:id="rId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400" b="0" kern="1200" cap="none" spc="-100" baseline="0" dirty="0">
          <a:ln w="3175">
            <a:noFill/>
          </a:ln>
          <a:gradFill flip="none" rotWithShape="1">
            <a:gsLst>
              <a:gs pos="0">
                <a:schemeClr val="bg1"/>
              </a:gs>
              <a:gs pos="86000">
                <a:schemeClr val="bg1"/>
              </a:gs>
            </a:gsLst>
            <a:lin ang="5400000" scaled="0"/>
            <a:tileRect/>
          </a:gradFill>
          <a:effectLst/>
          <a:latin typeface="Segoe UI Semibold" pitchFamily="34" charset="0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0" kern="1200">
          <a:gradFill>
            <a:gsLst>
              <a:gs pos="0">
                <a:srgbClr val="000000"/>
              </a:gs>
              <a:gs pos="86000">
                <a:srgbClr val="000000"/>
              </a:gs>
            </a:gsLst>
            <a:lin ang="5400000" scaled="0"/>
          </a:gradFill>
          <a:latin typeface="Consolas" pitchFamily="49" charset="0"/>
          <a:ea typeface="+mn-ea"/>
          <a:cs typeface="Consolas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000" b="0" kern="1200">
          <a:gradFill>
            <a:gsLst>
              <a:gs pos="0">
                <a:srgbClr val="000000"/>
              </a:gs>
              <a:gs pos="86000">
                <a:srgbClr val="000000"/>
              </a:gs>
            </a:gsLst>
            <a:lin ang="5400000" scaled="0"/>
          </a:gradFill>
          <a:latin typeface="Consolas" pitchFamily="49" charset="0"/>
          <a:ea typeface="+mn-ea"/>
          <a:cs typeface="Consolas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800" b="0" kern="1200">
          <a:gradFill>
            <a:gsLst>
              <a:gs pos="0">
                <a:srgbClr val="000000"/>
              </a:gs>
              <a:gs pos="86000">
                <a:srgbClr val="000000"/>
              </a:gs>
            </a:gsLst>
            <a:lin ang="5400000" scaled="0"/>
          </a:gradFill>
          <a:latin typeface="Consolas" pitchFamily="49" charset="0"/>
          <a:ea typeface="+mn-ea"/>
          <a:cs typeface="Consolas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800" b="0" kern="1200">
          <a:gradFill>
            <a:gsLst>
              <a:gs pos="0">
                <a:srgbClr val="000000"/>
              </a:gs>
              <a:gs pos="86000">
                <a:srgbClr val="000000"/>
              </a:gs>
            </a:gsLst>
            <a:lin ang="5400000" scaled="0"/>
          </a:gradFill>
          <a:latin typeface="Consolas" pitchFamily="49" charset="0"/>
          <a:ea typeface="+mn-ea"/>
          <a:cs typeface="Consolas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800" b="0" kern="1200">
          <a:gradFill>
            <a:gsLst>
              <a:gs pos="0">
                <a:srgbClr val="000000"/>
              </a:gs>
              <a:gs pos="86000">
                <a:srgbClr val="000000"/>
              </a:gs>
            </a:gsLst>
            <a:lin ang="5400000" scaled="0"/>
          </a:gradFill>
          <a:latin typeface="Consolas" pitchFamily="49" charset="0"/>
          <a:ea typeface="+mn-ea"/>
          <a:cs typeface="Consolas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6093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7" y="1905001"/>
            <a:ext cx="8363936" cy="161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3910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400" b="0" kern="1200" cap="none" spc="-100" baseline="0" dirty="0">
          <a:ln w="3175">
            <a:noFill/>
          </a:ln>
          <a:gradFill flip="none" rotWithShape="1">
            <a:gsLst>
              <a:gs pos="0">
                <a:schemeClr val="bg1"/>
              </a:gs>
              <a:gs pos="86000">
                <a:schemeClr val="bg1"/>
              </a:gs>
            </a:gsLst>
            <a:lin ang="5400000" scaled="0"/>
            <a:tileRect/>
          </a:gradFill>
          <a:effectLst/>
          <a:latin typeface="Segoe UI Semibold" pitchFamily="34" charset="0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0" kern="1200">
          <a:gradFill>
            <a:gsLst>
              <a:gs pos="0">
                <a:srgbClr val="000000"/>
              </a:gs>
              <a:gs pos="86000">
                <a:srgbClr val="000000"/>
              </a:gs>
            </a:gsLst>
            <a:lin ang="5400000" scaled="0"/>
          </a:gradFill>
          <a:latin typeface="Consolas" pitchFamily="49" charset="0"/>
          <a:ea typeface="+mn-ea"/>
          <a:cs typeface="Consolas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000" b="0" kern="1200">
          <a:gradFill>
            <a:gsLst>
              <a:gs pos="0">
                <a:srgbClr val="000000"/>
              </a:gs>
              <a:gs pos="86000">
                <a:srgbClr val="000000"/>
              </a:gs>
            </a:gsLst>
            <a:lin ang="5400000" scaled="0"/>
          </a:gradFill>
          <a:latin typeface="Consolas" pitchFamily="49" charset="0"/>
          <a:ea typeface="+mn-ea"/>
          <a:cs typeface="Consolas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800" b="0" kern="1200">
          <a:gradFill>
            <a:gsLst>
              <a:gs pos="0">
                <a:srgbClr val="000000"/>
              </a:gs>
              <a:gs pos="86000">
                <a:srgbClr val="000000"/>
              </a:gs>
            </a:gsLst>
            <a:lin ang="5400000" scaled="0"/>
          </a:gradFill>
          <a:latin typeface="Consolas" pitchFamily="49" charset="0"/>
          <a:ea typeface="+mn-ea"/>
          <a:cs typeface="Consolas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800" b="0" kern="1200">
          <a:gradFill>
            <a:gsLst>
              <a:gs pos="0">
                <a:srgbClr val="000000"/>
              </a:gs>
              <a:gs pos="86000">
                <a:srgbClr val="000000"/>
              </a:gs>
            </a:gsLst>
            <a:lin ang="5400000" scaled="0"/>
          </a:gradFill>
          <a:latin typeface="Consolas" pitchFamily="49" charset="0"/>
          <a:ea typeface="+mn-ea"/>
          <a:cs typeface="Consolas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800" b="0" kern="1200">
          <a:gradFill>
            <a:gsLst>
              <a:gs pos="0">
                <a:srgbClr val="000000"/>
              </a:gs>
              <a:gs pos="86000">
                <a:srgbClr val="000000"/>
              </a:gs>
            </a:gsLst>
            <a:lin ang="5400000" scaled="0"/>
          </a:gradFill>
          <a:latin typeface="Consolas" pitchFamily="49" charset="0"/>
          <a:ea typeface="+mn-ea"/>
          <a:cs typeface="Consolas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228600"/>
            <a:ext cx="8382000" cy="51244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447800"/>
            <a:ext cx="8382000" cy="158197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150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</p:sldLayoutIdLst>
  <p:transition spd="slow">
    <p:fade/>
  </p:transition>
  <p:txStyles>
    <p:titleStyle>
      <a:lvl1pPr algn="l" defTabSz="713295" rtl="0" eaLnBrk="1" latinLnBrk="0" hangingPunct="1">
        <a:lnSpc>
          <a:spcPct val="90000"/>
        </a:lnSpc>
        <a:spcBef>
          <a:spcPct val="0"/>
        </a:spcBef>
        <a:buNone/>
        <a:defRPr lang="en-US" sz="3700" b="0" kern="1200" cap="none" spc="-117" dirty="0" smtClean="0">
          <a:ln w="3175">
            <a:noFill/>
          </a:ln>
          <a:gradFill flip="none" rotWithShape="1">
            <a:gsLst>
              <a:gs pos="0">
                <a:schemeClr val="accent2"/>
              </a:gs>
              <a:gs pos="86000">
                <a:schemeClr val="accent2"/>
              </a:gs>
            </a:gsLst>
            <a:lin ang="5400000" scaled="0"/>
            <a:tileRect/>
          </a:gradFill>
          <a:effectLst/>
          <a:latin typeface="Segoe UI" pitchFamily="34" charset="0"/>
          <a:ea typeface="+mn-ea"/>
          <a:cs typeface="Arial" charset="0"/>
        </a:defRPr>
      </a:lvl1pPr>
    </p:titleStyle>
    <p:bodyStyle>
      <a:lvl1pPr marL="359139" indent="-359139" algn="l" defTabSz="713295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5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1pPr>
      <a:lvl2pPr marL="667503" indent="-308364" algn="l" defTabSz="713295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2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2pPr>
      <a:lvl3pPr marL="982059" indent="-314556" algn="l" defTabSz="713295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9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3pPr>
      <a:lvl4pPr marL="1252032" indent="-269973" algn="l" defTabSz="713295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6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4pPr>
      <a:lvl5pPr marL="1514574" indent="-262543" algn="l" defTabSz="713295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6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5pPr>
      <a:lvl6pPr marL="1961561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208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856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504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48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95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942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590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238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885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532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180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file:///C:\Users\zainnab\AppData\Local\Temp\WindowsLiveWriter1286139640\supfiles34D5ED3\image%5b11%5d.pn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hyperlink" Target="file:///C:\Users\zainnab\AppData\Local\Temp\WindowsLiveWriter1286139640\supfiles34D5ED3\image%5b14%5d.pn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tfspreview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bb385914.aspx" TargetMode="External"/><Relationship Id="rId2" Type="http://schemas.openxmlformats.org/officeDocument/2006/relationships/hyperlink" Target="http://en.wikipedia.org/wiki/Software_metric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academic.research.microsoft.com/Paper/2101790.aspx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ccabe.com/pdf/mccabe-nist235r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tt.edu/~ckemerer/CK%20research%20papers/MetricForOOD_ChidamberKemerer94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itt.edu/~ckemerer/CK%20research%20papers/MetricForOOD_ChidamberKemerer94.pdf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file:///C:\Users\zainnab\AppData\Local\Temp\WindowsLiveWriter1286139640\supfiles34D5ED3\image%5b11%5d.pn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hyperlink" Target="file:///C:\Users\zainnab\AppData\Local\Temp\WindowsLiveWriter1286139640\supfiles34D5ED3\image%5b14%5d.pn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file:///C:\Users\zainnab\AppData\Local\Temp\WindowsLiveWriter1286139640\supfiles2D357B63\image%5b2%5d.png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hyperlink" Target="file:///C:\Users\zainnab\AppData\Local\Temp\WindowsLiveWriter1286139640\supfiles2D357B63\image%5b8%5d.pn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file:///C:\Users\zainnab\AppData\Local\Temp\WindowsLiveWriter1286139640\supfiles5E2C2837\image%5b4%5d.pn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0.png"/><Relationship Id="rId4" Type="http://schemas.openxmlformats.org/officeDocument/2006/relationships/hyperlink" Target="file:///C:\Users\zainnab\AppData\Local\Temp\WindowsLiveWriter1286139640\supfiles5E2C2837\image9%5b2%5d.pn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2" Type="http://schemas.openxmlformats.org/officeDocument/2006/relationships/hyperlink" Target="http://blogs.msdn.com/blogfiles/zainnab/WindowsLiveWriter/SettingaTracepointinsourcecodevstipDebug_FBE6/image_2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s.msdn.com/blogfiles/zainnab/WindowsLiveWriter/SettingaTracepointinsourcecodevstipDebug_FBE6/image13.png" TargetMode="External"/><Relationship Id="rId5" Type="http://schemas.openxmlformats.org/officeDocument/2006/relationships/image" Target="../media/image62.png"/><Relationship Id="rId4" Type="http://schemas.openxmlformats.org/officeDocument/2006/relationships/hyperlink" Target="http://blogs.msdn.com/blogfiles/zainnab/WindowsLiveWriter/SettingaTracepointinsourcecodevstipDebug_FBE6/image3.pn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file:///C:\Users\zainnab\AppData\Local\Temp\WindowsLiveWriter1286139640\supfiles1EE7121B\image%5b47%5d.pn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5.png"/><Relationship Id="rId4" Type="http://schemas.openxmlformats.org/officeDocument/2006/relationships/hyperlink" Target="file:///C:\Users\zainnab\AppData\Local\Temp\WindowsLiveWriter1286139640\supfiles1EE7121B\image%5b61%5d.png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300632">
            <a:off x="491023" y="832982"/>
            <a:ext cx="2508736" cy="2527488"/>
            <a:chOff x="494947" y="417279"/>
            <a:chExt cx="2417578" cy="2421351"/>
          </a:xfrm>
        </p:grpSpPr>
        <p:sp>
          <p:nvSpPr>
            <p:cNvPr id="7" name="Freeform 6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stickie-shadow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0" name="Picture 9" descr="stickie-shadow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269911" y="3012132"/>
            <a:ext cx="4847038" cy="2937133"/>
          </a:xfrm>
        </p:spPr>
        <p:txBody>
          <a:bodyPr/>
          <a:lstStyle/>
          <a:p>
            <a:r>
              <a:rPr lang="en-US" dirty="0" smtClean="0"/>
              <a:t>Visual Studio 11</a:t>
            </a:r>
            <a:br>
              <a:rPr lang="en-US" dirty="0" smtClean="0"/>
            </a:br>
            <a:r>
              <a:rPr lang="en-US" dirty="0" smtClean="0"/>
              <a:t>Developer Preview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20455722">
            <a:off x="474181" y="4107541"/>
            <a:ext cx="25424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Zain Naboulsi</a:t>
            </a:r>
          </a:p>
          <a:p>
            <a:r>
              <a:rPr lang="en-US" dirty="0" smtClean="0"/>
              <a:t>Sr. Developer Evangelist</a:t>
            </a:r>
          </a:p>
          <a:p>
            <a:r>
              <a:rPr lang="en-US" dirty="0" smtClean="0"/>
              <a:t>Microsoft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 rot="1343082">
            <a:off x="654982" y="896110"/>
            <a:ext cx="231185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Email:</a:t>
            </a:r>
            <a:br>
              <a:rPr lang="en-US" sz="1600" dirty="0" smtClean="0"/>
            </a:br>
            <a:r>
              <a:rPr lang="en-US" sz="1600" dirty="0" smtClean="0"/>
              <a:t>zainnab@microsoft.com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Twitter:</a:t>
            </a:r>
          </a:p>
          <a:p>
            <a:r>
              <a:rPr lang="en-US" sz="1600" dirty="0" smtClean="0"/>
              <a:t>@zainnab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Blog:</a:t>
            </a:r>
            <a:br>
              <a:rPr lang="en-US" sz="1600" dirty="0" smtClean="0"/>
            </a:br>
            <a:r>
              <a:rPr lang="en-US" sz="1600" dirty="0" smtClean="0"/>
              <a:t>blogs.msdn.com/</a:t>
            </a:r>
            <a:br>
              <a:rPr lang="en-US" sz="1600" dirty="0" smtClean="0"/>
            </a:br>
            <a:r>
              <a:rPr lang="en-US" sz="1600" dirty="0" smtClean="0"/>
              <a:t>zainna</a:t>
            </a:r>
            <a:r>
              <a:rPr lang="en-US" sz="16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647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Hide IntelliSense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CTRL</a:t>
            </a:r>
          </a:p>
          <a:p>
            <a:endParaRPr lang="en-US" dirty="0"/>
          </a:p>
          <a:p>
            <a:r>
              <a:rPr lang="en-US" dirty="0" smtClean="0"/>
              <a:t>Used to temporarily hide IntelliSense so you can see the code underneath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057400"/>
            <a:ext cx="4009551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114800"/>
            <a:ext cx="3733800" cy="2026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576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Preview Tab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CTRL + ALT + HOME</a:t>
            </a:r>
            <a:br>
              <a:rPr lang="en-US" dirty="0" smtClean="0"/>
            </a:br>
            <a:r>
              <a:rPr lang="en-US" dirty="0" smtClean="0"/>
              <a:t>(Promote Tab)</a:t>
            </a:r>
          </a:p>
          <a:p>
            <a:endParaRPr lang="en-US" dirty="0"/>
          </a:p>
          <a:p>
            <a:r>
              <a:rPr lang="en-US" dirty="0" smtClean="0"/>
              <a:t>Used to view information to determine if you actually need it</a:t>
            </a:r>
          </a:p>
          <a:p>
            <a:endParaRPr lang="en-US" dirty="0"/>
          </a:p>
          <a:p>
            <a:r>
              <a:rPr lang="en-US" dirty="0" smtClean="0"/>
              <a:t>Can promote the tab so it stays in the tab well.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8" y="1930405"/>
            <a:ext cx="4487863" cy="9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456" y="3461657"/>
            <a:ext cx="2773363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893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Launch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CTRL + ` [back quote]</a:t>
            </a:r>
          </a:p>
          <a:p>
            <a:endParaRPr lang="en-US" dirty="0"/>
          </a:p>
          <a:p>
            <a:r>
              <a:rPr lang="en-US" dirty="0" smtClean="0"/>
              <a:t>Quickly searches the IDE </a:t>
            </a:r>
          </a:p>
          <a:p>
            <a:endParaRPr lang="en-US" dirty="0"/>
          </a:p>
          <a:p>
            <a:r>
              <a:rPr lang="en-US" dirty="0" smtClean="0"/>
              <a:t>Focuses on four areas</a:t>
            </a:r>
          </a:p>
          <a:p>
            <a:pPr lvl="1"/>
            <a:r>
              <a:rPr lang="en-US" dirty="0" smtClean="0"/>
              <a:t>Most Recently Used</a:t>
            </a:r>
          </a:p>
          <a:p>
            <a:pPr lvl="1"/>
            <a:r>
              <a:rPr lang="en-US" dirty="0" smtClean="0"/>
              <a:t>Commands</a:t>
            </a:r>
          </a:p>
          <a:p>
            <a:pPr lvl="1"/>
            <a:r>
              <a:rPr lang="en-US" dirty="0" smtClean="0"/>
              <a:t>Options</a:t>
            </a:r>
          </a:p>
          <a:p>
            <a:pPr lvl="1"/>
            <a:r>
              <a:rPr lang="en-US" dirty="0" smtClean="0"/>
              <a:t>Open Documents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4876800" y="2057400"/>
            <a:ext cx="3985260" cy="12001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2" y="3657604"/>
            <a:ext cx="4106863" cy="198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71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228600"/>
            <a:ext cx="8041440" cy="1442674"/>
          </a:xfrm>
        </p:spPr>
        <p:txBody>
          <a:bodyPr/>
          <a:lstStyle/>
          <a:p>
            <a:r>
              <a:rPr lang="en-US" sz="4400" dirty="0" smtClean="0"/>
              <a:t>Call Hierarchy (VB) 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1773936"/>
            <a:ext cx="4038600" cy="462381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CTRL + ALT + K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Used to see calls to and from a method</a:t>
            </a:r>
          </a:p>
          <a:p>
            <a:endParaRPr lang="en-US" dirty="0" smtClean="0"/>
          </a:p>
          <a:p>
            <a:r>
              <a:rPr lang="en-US" dirty="0" smtClean="0"/>
              <a:t>Great way to see calls at design time</a:t>
            </a:r>
            <a:endParaRPr 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2" y="1828800"/>
            <a:ext cx="4467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4059992"/>
            <a:ext cx="4972050" cy="142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322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Clones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Looks for duplicate code blocks</a:t>
            </a:r>
          </a:p>
          <a:p>
            <a:endParaRPr lang="en-US" dirty="0"/>
          </a:p>
          <a:p>
            <a:r>
              <a:rPr lang="en-US" dirty="0" smtClean="0"/>
              <a:t>Can be used with a code selection or entire solution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76450"/>
            <a:ext cx="432044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810000"/>
            <a:ext cx="4830792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168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Analysis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606" y="2057400"/>
            <a:ext cx="5284788" cy="390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867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52400"/>
            <a:ext cx="8041440" cy="1442674"/>
          </a:xfrm>
        </p:spPr>
        <p:txBody>
          <a:bodyPr/>
          <a:lstStyle/>
          <a:p>
            <a:r>
              <a:rPr lang="en-US" dirty="0" smtClean="0"/>
              <a:t>Item / Project Templates (C++)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Roll your own templates for items and projects</a:t>
            </a:r>
          </a:p>
          <a:p>
            <a:endParaRPr lang="en-US" dirty="0"/>
          </a:p>
          <a:p>
            <a:r>
              <a:rPr lang="en-US" dirty="0" smtClean="0"/>
              <a:t>Cut down significantly on time to get started coding</a:t>
            </a:r>
            <a:endParaRPr lang="en-US" dirty="0"/>
          </a:p>
        </p:txBody>
      </p:sp>
      <p:pic>
        <p:nvPicPr>
          <p:cNvPr id="6" name="Picture 5" descr="image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752600"/>
            <a:ext cx="44958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image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4343400"/>
            <a:ext cx="4495800" cy="1981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82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52400"/>
            <a:ext cx="8041440" cy="706437"/>
          </a:xfrm>
        </p:spPr>
        <p:txBody>
          <a:bodyPr/>
          <a:lstStyle/>
          <a:p>
            <a:r>
              <a:rPr lang="en-US" dirty="0" smtClean="0"/>
              <a:t>TFS </a:t>
            </a:r>
            <a:r>
              <a:rPr lang="en-US" dirty="0" err="1" smtClean="0"/>
              <a:t>vNext</a:t>
            </a:r>
            <a:r>
              <a:rPr lang="en-US" dirty="0" smtClean="0"/>
              <a:t> Cloud Preview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5880" y="4963275"/>
            <a:ext cx="8382000" cy="185281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Try it out for free</a:t>
            </a:r>
          </a:p>
          <a:p>
            <a:pPr marL="0" indent="0">
              <a:buNone/>
            </a:pPr>
            <a:r>
              <a:rPr lang="en-US" sz="1050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       URL:          </a:t>
            </a:r>
            <a:r>
              <a:rPr lang="en-US" b="1" dirty="0" smtClean="0">
                <a:hlinkClick r:id="rId3"/>
              </a:rPr>
              <a:t>https</a:t>
            </a:r>
            <a:r>
              <a:rPr lang="en-US" b="1" dirty="0">
                <a:hlinkClick r:id="rId3"/>
              </a:rPr>
              <a:t>://tfspreview.com</a:t>
            </a:r>
            <a:r>
              <a:rPr lang="en-US" b="1" dirty="0" smtClean="0">
                <a:hlinkClick r:id="rId3"/>
              </a:rPr>
              <a:t>/</a:t>
            </a:r>
            <a:endParaRPr lang="en-US" b="1" dirty="0" smtClean="0"/>
          </a:p>
          <a:p>
            <a:pPr marL="0" indent="0">
              <a:buNone/>
            </a:pPr>
            <a:r>
              <a:rPr lang="en-US" dirty="0" smtClean="0"/>
              <a:t>       Passcode:  </a:t>
            </a:r>
            <a:r>
              <a:rPr lang="en-US" b="1" dirty="0" err="1" smtClean="0"/>
              <a:t>UltimateTFSCloudPreview</a:t>
            </a:r>
            <a:endParaRPr lang="en-US" b="1" dirty="0" smtClean="0"/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413" y="1050532"/>
            <a:ext cx="6146387" cy="390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5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What are they?</a:t>
            </a:r>
          </a:p>
          <a:p>
            <a:endParaRPr lang="en-US" dirty="0"/>
          </a:p>
          <a:p>
            <a:r>
              <a:rPr lang="en-US" dirty="0" smtClean="0"/>
              <a:t>Why should I care?</a:t>
            </a:r>
          </a:p>
          <a:p>
            <a:endParaRPr lang="en-US" dirty="0"/>
          </a:p>
          <a:p>
            <a:r>
              <a:rPr lang="en-US" dirty="0" smtClean="0"/>
              <a:t>Lines of Code (LOC)</a:t>
            </a:r>
          </a:p>
          <a:p>
            <a:endParaRPr lang="en-US" dirty="0"/>
          </a:p>
          <a:p>
            <a:r>
              <a:rPr lang="en-US" dirty="0" smtClean="0"/>
              <a:t>Cyclomatic Complexity</a:t>
            </a:r>
          </a:p>
          <a:p>
            <a:endParaRPr lang="en-US" dirty="0"/>
          </a:p>
          <a:p>
            <a:r>
              <a:rPr lang="en-US" dirty="0" smtClean="0"/>
              <a:t>Class Coupling / Coupling Between Objects (CBO)</a:t>
            </a:r>
          </a:p>
          <a:p>
            <a:endParaRPr lang="en-US" dirty="0"/>
          </a:p>
          <a:p>
            <a:r>
              <a:rPr lang="en-US" dirty="0" smtClean="0"/>
              <a:t>Depth of Inheritance Tree (DIT)</a:t>
            </a:r>
          </a:p>
          <a:p>
            <a:endParaRPr lang="en-US" dirty="0" smtClean="0"/>
          </a:p>
          <a:p>
            <a:r>
              <a:rPr lang="en-US" dirty="0" smtClean="0"/>
              <a:t>Maintainability Index</a:t>
            </a:r>
          </a:p>
          <a:p>
            <a:endParaRPr lang="en-US" dirty="0"/>
          </a:p>
          <a:p>
            <a:r>
              <a:rPr lang="en-US" dirty="0"/>
              <a:t>Using the Tool Window</a:t>
            </a:r>
          </a:p>
        </p:txBody>
      </p:sp>
    </p:spTree>
    <p:extLst>
      <p:ext uri="{BB962C8B-B14F-4D97-AF65-F5344CB8AC3E}">
        <p14:creationId xmlns:p14="http://schemas.microsoft.com/office/powerpoint/2010/main" val="3129870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they?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“[…]a </a:t>
            </a:r>
            <a:r>
              <a:rPr lang="en-US" dirty="0"/>
              <a:t>measure of some property of a piece of software or its </a:t>
            </a:r>
            <a:r>
              <a:rPr lang="en-US" dirty="0" smtClean="0"/>
              <a:t>specifications […]”</a:t>
            </a:r>
          </a:p>
          <a:p>
            <a:pPr marL="0" indent="0">
              <a:buNone/>
            </a:pPr>
            <a:r>
              <a:rPr lang="en-US" sz="1200" dirty="0">
                <a:hlinkClick r:id="rId2"/>
              </a:rPr>
              <a:t>http://</a:t>
            </a:r>
            <a:r>
              <a:rPr lang="en-US" sz="1200" dirty="0" smtClean="0">
                <a:hlinkClick r:id="rId2"/>
              </a:rPr>
              <a:t>en.wikipedia.org/wiki/Software_metric</a:t>
            </a:r>
            <a:r>
              <a:rPr lang="en-US" sz="1200" dirty="0" smtClean="0"/>
              <a:t> </a:t>
            </a:r>
            <a:endParaRPr lang="en-US" sz="12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“[…] </a:t>
            </a:r>
            <a:r>
              <a:rPr lang="en-US" dirty="0"/>
              <a:t>a set of software measures </a:t>
            </a:r>
            <a:r>
              <a:rPr lang="en-US" dirty="0" smtClean="0"/>
              <a:t>[…]”</a:t>
            </a:r>
          </a:p>
          <a:p>
            <a:pPr marL="0" indent="0">
              <a:buNone/>
            </a:pPr>
            <a:r>
              <a:rPr lang="en-US" sz="1050" dirty="0">
                <a:hlinkClick r:id="rId3"/>
              </a:rPr>
              <a:t>http://msdn.microsoft.com/en-us/library/bb385914.aspx</a:t>
            </a:r>
            <a:endParaRPr lang="en-US" sz="105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18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http://ecx.images-amazon.com/images/I/51JVa5Nd35L._SS500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6096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69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should I care?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those areas that are (statistically) more likely to produce problems</a:t>
            </a:r>
          </a:p>
          <a:p>
            <a:endParaRPr lang="en-US" dirty="0" smtClean="0"/>
          </a:p>
          <a:p>
            <a:r>
              <a:rPr lang="en-US" dirty="0" smtClean="0"/>
              <a:t>Determine where to focus limited resources</a:t>
            </a:r>
          </a:p>
          <a:p>
            <a:endParaRPr lang="en-US" dirty="0"/>
          </a:p>
          <a:p>
            <a:r>
              <a:rPr lang="en-US" dirty="0" smtClean="0"/>
              <a:t>Understand the current state of a solution / project</a:t>
            </a:r>
          </a:p>
          <a:p>
            <a:endParaRPr lang="en-US" dirty="0"/>
          </a:p>
          <a:p>
            <a:r>
              <a:rPr lang="en-US" dirty="0" smtClean="0"/>
              <a:t>Keep track of where we have been and where we are going</a:t>
            </a:r>
          </a:p>
        </p:txBody>
      </p:sp>
    </p:spTree>
    <p:extLst>
      <p:ext uri="{BB962C8B-B14F-4D97-AF65-F5344CB8AC3E}">
        <p14:creationId xmlns:p14="http://schemas.microsoft.com/office/powerpoint/2010/main" val="5468764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Lines of Code (LOC)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Basic Info</a:t>
            </a:r>
          </a:p>
          <a:p>
            <a:pPr lvl="1"/>
            <a:r>
              <a:rPr lang="en-US" dirty="0" smtClean="0"/>
              <a:t>Raw count of IL lines</a:t>
            </a:r>
          </a:p>
          <a:p>
            <a:pPr lvl="1"/>
            <a:r>
              <a:rPr lang="en-US" dirty="0" smtClean="0"/>
              <a:t>Not a good measure by itself</a:t>
            </a:r>
          </a:p>
          <a:p>
            <a:endParaRPr lang="en-US" dirty="0" smtClean="0"/>
          </a:p>
          <a:p>
            <a:r>
              <a:rPr lang="en-US" dirty="0" smtClean="0"/>
              <a:t>Stats</a:t>
            </a:r>
          </a:p>
          <a:p>
            <a:pPr lvl="1"/>
            <a:r>
              <a:rPr lang="en-US" dirty="0" smtClean="0"/>
              <a:t>N/A when used alone</a:t>
            </a:r>
          </a:p>
          <a:p>
            <a:pPr lvl="1"/>
            <a:endParaRPr lang="en-US" dirty="0"/>
          </a:p>
          <a:p>
            <a:r>
              <a:rPr lang="en-US" dirty="0" smtClean="0"/>
              <a:t>Code Analysis</a:t>
            </a:r>
          </a:p>
          <a:p>
            <a:pPr lvl="1"/>
            <a:r>
              <a:rPr lang="en-US" dirty="0" smtClean="0"/>
              <a:t>N/A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343400" y="627620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hlinkClick r:id="rId2"/>
              </a:rPr>
              <a:t>http://academic.research.microsoft.com/Paper/2101790.aspx</a:t>
            </a:r>
            <a:endParaRPr 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195" y="3352800"/>
            <a:ext cx="4315739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1797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Cyclomatic Complexity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8800"/>
            <a:ext cx="7467600" cy="4419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Basic Info</a:t>
            </a:r>
          </a:p>
          <a:p>
            <a:pPr lvl="1"/>
            <a:r>
              <a:rPr lang="en-US" dirty="0" smtClean="0"/>
              <a:t>Count of decisions</a:t>
            </a:r>
          </a:p>
          <a:p>
            <a:pPr lvl="1"/>
            <a:r>
              <a:rPr lang="en-US" dirty="0" smtClean="0"/>
              <a:t>More decisions means </a:t>
            </a:r>
            <a:br>
              <a:rPr lang="en-US" dirty="0" smtClean="0"/>
            </a:br>
            <a:r>
              <a:rPr lang="en-US" dirty="0" smtClean="0"/>
              <a:t>more errors</a:t>
            </a:r>
          </a:p>
          <a:p>
            <a:pPr lvl="1"/>
            <a:r>
              <a:rPr lang="en-US" dirty="0" smtClean="0"/>
              <a:t>Used often with LOC</a:t>
            </a:r>
          </a:p>
          <a:p>
            <a:endParaRPr lang="en-US" dirty="0" smtClean="0"/>
          </a:p>
          <a:p>
            <a:r>
              <a:rPr lang="en-US" dirty="0" smtClean="0"/>
              <a:t>Stats</a:t>
            </a:r>
          </a:p>
          <a:p>
            <a:pPr lvl="1"/>
            <a:r>
              <a:rPr lang="en-US" dirty="0" smtClean="0"/>
              <a:t>10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Suggested upper limit</a:t>
            </a:r>
          </a:p>
          <a:p>
            <a:pPr lvl="1"/>
            <a:endParaRPr lang="en-US" dirty="0"/>
          </a:p>
          <a:p>
            <a:r>
              <a:rPr lang="en-US" dirty="0" smtClean="0"/>
              <a:t>Code Analysis</a:t>
            </a:r>
          </a:p>
          <a:p>
            <a:pPr lvl="1"/>
            <a:r>
              <a:rPr lang="en-US" dirty="0" smtClean="0"/>
              <a:t>CA1502</a:t>
            </a:r>
          </a:p>
          <a:p>
            <a:pPr lvl="1"/>
            <a:r>
              <a:rPr lang="en-US" dirty="0" smtClean="0"/>
              <a:t>Avoid excessive complexity</a:t>
            </a:r>
          </a:p>
          <a:p>
            <a:pPr lvl="1"/>
            <a:r>
              <a:rPr lang="en-US" dirty="0" smtClean="0"/>
              <a:t>25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419600" y="635240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hlinkClick r:id="rId3"/>
              </a:rPr>
              <a:t>http://www.mccabe.com/pdf/mccabe-nist235r.pdf</a:t>
            </a:r>
            <a:endParaRPr lang="en-US" sz="1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362200"/>
            <a:ext cx="4741439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06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51280" y="76200"/>
            <a:ext cx="8041440" cy="457200"/>
          </a:xfrm>
        </p:spPr>
        <p:txBody>
          <a:bodyPr/>
          <a:lstStyle/>
          <a:p>
            <a:r>
              <a:rPr lang="en-US" sz="3200" dirty="0" smtClean="0"/>
              <a:t>Depth of Inheritance (DIT)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533400"/>
            <a:ext cx="8153400" cy="4495800"/>
          </a:xfrm>
        </p:spPr>
        <p:txBody>
          <a:bodyPr>
            <a:noAutofit/>
          </a:bodyPr>
          <a:lstStyle/>
          <a:p>
            <a:r>
              <a:rPr lang="en-US" sz="1800" dirty="0" smtClean="0"/>
              <a:t>Basic Info</a:t>
            </a:r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maximum length from the node to the root of the </a:t>
            </a:r>
            <a:r>
              <a:rPr lang="en-US" sz="1600" dirty="0" smtClean="0"/>
              <a:t>inheritance tree</a:t>
            </a:r>
          </a:p>
          <a:p>
            <a:pPr lvl="1"/>
            <a:r>
              <a:rPr lang="en-US" sz="1600" dirty="0" smtClean="0"/>
              <a:t>Three assumptions</a:t>
            </a:r>
          </a:p>
          <a:p>
            <a:pPr lvl="2"/>
            <a:r>
              <a:rPr lang="en-US" sz="1600" dirty="0" smtClean="0"/>
              <a:t>Deeper == harder to predict behavior</a:t>
            </a:r>
          </a:p>
          <a:p>
            <a:pPr lvl="2"/>
            <a:r>
              <a:rPr lang="en-US" sz="1600" dirty="0" smtClean="0"/>
              <a:t>Deeper == greater design complexity</a:t>
            </a:r>
          </a:p>
          <a:p>
            <a:pPr lvl="2"/>
            <a:r>
              <a:rPr lang="en-US" sz="1600" dirty="0" smtClean="0"/>
              <a:t>Deeper == more reuse of code</a:t>
            </a:r>
          </a:p>
          <a:p>
            <a:endParaRPr lang="en-US" sz="1800" dirty="0" smtClean="0"/>
          </a:p>
          <a:p>
            <a:r>
              <a:rPr lang="en-US" sz="1800" dirty="0" smtClean="0"/>
              <a:t>Stats</a:t>
            </a:r>
          </a:p>
          <a:p>
            <a:pPr lvl="1"/>
            <a:r>
              <a:rPr lang="en-US" sz="1600" dirty="0" smtClean="0"/>
              <a:t>Low</a:t>
            </a:r>
          </a:p>
          <a:p>
            <a:pPr lvl="2"/>
            <a:r>
              <a:rPr lang="en-US" sz="1600" dirty="0" smtClean="0"/>
              <a:t>Less complex</a:t>
            </a:r>
          </a:p>
          <a:p>
            <a:pPr lvl="2"/>
            <a:r>
              <a:rPr lang="en-US" sz="1600" dirty="0" smtClean="0"/>
              <a:t>Less reuse of code</a:t>
            </a:r>
          </a:p>
          <a:p>
            <a:pPr lvl="1"/>
            <a:r>
              <a:rPr lang="en-US" sz="1600" dirty="0" smtClean="0"/>
              <a:t>High</a:t>
            </a:r>
          </a:p>
          <a:p>
            <a:pPr lvl="2"/>
            <a:r>
              <a:rPr lang="en-US" sz="1600" dirty="0" smtClean="0"/>
              <a:t>More complex</a:t>
            </a:r>
          </a:p>
          <a:p>
            <a:pPr lvl="2"/>
            <a:r>
              <a:rPr lang="en-US" sz="1600" dirty="0" smtClean="0"/>
              <a:t>More reuse of code</a:t>
            </a:r>
          </a:p>
          <a:p>
            <a:pPr lvl="1"/>
            <a:r>
              <a:rPr lang="en-US" sz="1600" dirty="0" smtClean="0"/>
              <a:t>5 or 6 for upper limit</a:t>
            </a:r>
          </a:p>
          <a:p>
            <a:pPr lvl="1"/>
            <a:endParaRPr lang="en-US" sz="1600" dirty="0"/>
          </a:p>
          <a:p>
            <a:r>
              <a:rPr lang="en-US" sz="1800" dirty="0" smtClean="0"/>
              <a:t>Code Analysis</a:t>
            </a:r>
          </a:p>
          <a:p>
            <a:pPr lvl="1"/>
            <a:r>
              <a:rPr lang="en-US" sz="1600" dirty="0" smtClean="0"/>
              <a:t>CA1501</a:t>
            </a:r>
          </a:p>
          <a:p>
            <a:pPr lvl="1"/>
            <a:r>
              <a:rPr lang="en-US" sz="1600" dirty="0" smtClean="0"/>
              <a:t>Avoid excessive inheritance</a:t>
            </a:r>
          </a:p>
          <a:p>
            <a:pPr lvl="1"/>
            <a:r>
              <a:rPr lang="en-US" sz="1600" dirty="0"/>
              <a:t>4</a:t>
            </a:r>
          </a:p>
        </p:txBody>
      </p:sp>
      <p:sp>
        <p:nvSpPr>
          <p:cNvPr id="2" name="Rectangle 1"/>
          <p:cNvSpPr/>
          <p:nvPr/>
        </p:nvSpPr>
        <p:spPr>
          <a:xfrm>
            <a:off x="4343400" y="617220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dirty="0">
                <a:hlinkClick r:id="rId3"/>
              </a:rPr>
              <a:t>http://www.pitt.edu/~ckemerer/CK%20research%20papers/MetricForOOD_ChidamberKemerer94.pdf</a:t>
            </a:r>
            <a:endParaRPr lang="en-US" sz="11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352800"/>
            <a:ext cx="4634614" cy="2743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558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442674"/>
          </a:xfrm>
        </p:spPr>
        <p:txBody>
          <a:bodyPr/>
          <a:lstStyle/>
          <a:p>
            <a:r>
              <a:rPr lang="en-US" dirty="0" smtClean="0"/>
              <a:t>Class Coupling / </a:t>
            </a:r>
            <a:br>
              <a:rPr lang="en-US" dirty="0" smtClean="0"/>
            </a:br>
            <a:r>
              <a:rPr lang="en-US" dirty="0" smtClean="0"/>
              <a:t>Coupling Between Objects (CBO)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76400"/>
            <a:ext cx="8153400" cy="4926687"/>
          </a:xfrm>
        </p:spPr>
        <p:txBody>
          <a:bodyPr>
            <a:noAutofit/>
          </a:bodyPr>
          <a:lstStyle/>
          <a:p>
            <a:r>
              <a:rPr lang="en-US" dirty="0" smtClean="0"/>
              <a:t>Basic Info</a:t>
            </a:r>
          </a:p>
          <a:p>
            <a:pPr lvl="1"/>
            <a:r>
              <a:rPr lang="en-US" sz="2000" dirty="0" smtClean="0"/>
              <a:t>Number of </a:t>
            </a:r>
            <a:r>
              <a:rPr lang="en-US" sz="2000" dirty="0"/>
              <a:t>classes a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single </a:t>
            </a:r>
            <a:r>
              <a:rPr lang="en-US" sz="2000" dirty="0"/>
              <a:t>class </a:t>
            </a:r>
            <a:r>
              <a:rPr lang="en-US" sz="2000" dirty="0" smtClean="0"/>
              <a:t>uses</a:t>
            </a:r>
          </a:p>
          <a:p>
            <a:endParaRPr lang="en-US" dirty="0" smtClean="0"/>
          </a:p>
          <a:p>
            <a:r>
              <a:rPr lang="en-US" dirty="0" smtClean="0"/>
              <a:t>Stats</a:t>
            </a:r>
          </a:p>
          <a:p>
            <a:pPr lvl="1"/>
            <a:r>
              <a:rPr lang="en-US" sz="2000" dirty="0" smtClean="0"/>
              <a:t>9</a:t>
            </a:r>
            <a:br>
              <a:rPr lang="en-US" sz="2000" dirty="0" smtClean="0"/>
            </a:br>
            <a:r>
              <a:rPr lang="en-US" sz="2000" dirty="0" smtClean="0"/>
              <a:t>Upper limit</a:t>
            </a:r>
          </a:p>
          <a:p>
            <a:pPr lvl="1"/>
            <a:endParaRPr lang="en-US" sz="2000" dirty="0"/>
          </a:p>
          <a:p>
            <a:r>
              <a:rPr lang="en-US" dirty="0" smtClean="0"/>
              <a:t>Code Analysis</a:t>
            </a:r>
          </a:p>
          <a:p>
            <a:pPr lvl="1"/>
            <a:r>
              <a:rPr lang="en-US" sz="2000" dirty="0" smtClean="0"/>
              <a:t>CA1506</a:t>
            </a:r>
          </a:p>
          <a:p>
            <a:pPr lvl="1"/>
            <a:r>
              <a:rPr lang="en-US" sz="2000" dirty="0" smtClean="0"/>
              <a:t>Avoid excessive class coupling</a:t>
            </a:r>
          </a:p>
          <a:p>
            <a:pPr lvl="1"/>
            <a:r>
              <a:rPr lang="en-US" sz="2000" dirty="0" smtClean="0"/>
              <a:t>80 for class</a:t>
            </a:r>
          </a:p>
          <a:p>
            <a:pPr lvl="1"/>
            <a:r>
              <a:rPr lang="en-US" sz="2000" dirty="0" smtClean="0"/>
              <a:t>30 for method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133600"/>
            <a:ext cx="4949407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419600" y="62600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>
                <a:hlinkClick r:id="rId4"/>
              </a:rPr>
              <a:t>http://www.pitt.edu/~ckemerer/CK%20research%20papers/MetricForOOD_ChidamberKemerer94.pdf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44962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442674"/>
          </a:xfrm>
        </p:spPr>
        <p:txBody>
          <a:bodyPr/>
          <a:lstStyle/>
          <a:p>
            <a:r>
              <a:rPr lang="en-US" dirty="0" smtClean="0"/>
              <a:t>Maintainability Index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295400"/>
            <a:ext cx="8153400" cy="4926687"/>
          </a:xfrm>
        </p:spPr>
        <p:txBody>
          <a:bodyPr>
            <a:noAutofit/>
          </a:bodyPr>
          <a:lstStyle/>
          <a:p>
            <a:r>
              <a:rPr lang="en-US" sz="2000" dirty="0" smtClean="0"/>
              <a:t>Basic Info</a:t>
            </a:r>
          </a:p>
          <a:p>
            <a:pPr lvl="1"/>
            <a:r>
              <a:rPr lang="en-US" sz="1800" dirty="0"/>
              <a:t>C</a:t>
            </a:r>
            <a:r>
              <a:rPr lang="en-US" sz="1800" dirty="0" smtClean="0"/>
              <a:t>alculates </a:t>
            </a:r>
            <a:r>
              <a:rPr lang="en-US" sz="1800" dirty="0"/>
              <a:t>an index value between 0 and 100 that represents the relative ease of maintaining the </a:t>
            </a:r>
            <a:r>
              <a:rPr lang="en-US" sz="1800" dirty="0" smtClean="0"/>
              <a:t>code</a:t>
            </a:r>
          </a:p>
          <a:p>
            <a:pPr lvl="1"/>
            <a:endParaRPr lang="en-US" sz="2000" dirty="0" smtClean="0"/>
          </a:p>
          <a:p>
            <a:r>
              <a:rPr lang="en-US" sz="2000" dirty="0" smtClean="0"/>
              <a:t>Stats</a:t>
            </a:r>
          </a:p>
          <a:p>
            <a:pPr lvl="1"/>
            <a:r>
              <a:rPr lang="en-US" sz="1800" dirty="0" smtClean="0"/>
              <a:t>High == good</a:t>
            </a:r>
          </a:p>
          <a:p>
            <a:pPr lvl="1"/>
            <a:r>
              <a:rPr lang="en-US" sz="1800" dirty="0" smtClean="0"/>
              <a:t>Low == bad</a:t>
            </a:r>
          </a:p>
          <a:p>
            <a:pPr lvl="1"/>
            <a:r>
              <a:rPr lang="en-US" sz="1800" dirty="0" smtClean="0"/>
              <a:t>Ratings</a:t>
            </a:r>
          </a:p>
          <a:p>
            <a:pPr lvl="2"/>
            <a:r>
              <a:rPr lang="en-US" sz="1600" dirty="0"/>
              <a:t>Green (20 – 100)</a:t>
            </a:r>
          </a:p>
          <a:p>
            <a:pPr lvl="2"/>
            <a:r>
              <a:rPr lang="en-US" sz="1600" dirty="0"/>
              <a:t>Yellow (10 – 19)</a:t>
            </a:r>
          </a:p>
          <a:p>
            <a:pPr lvl="2"/>
            <a:r>
              <a:rPr lang="en-US" sz="1600" dirty="0"/>
              <a:t>Red (0 – 9)</a:t>
            </a:r>
          </a:p>
          <a:p>
            <a:pPr lvl="1"/>
            <a:endParaRPr lang="en-US" sz="1800" dirty="0"/>
          </a:p>
          <a:p>
            <a:r>
              <a:rPr lang="en-US" sz="2000" dirty="0" smtClean="0"/>
              <a:t>Code Analysis</a:t>
            </a:r>
          </a:p>
          <a:p>
            <a:pPr lvl="1"/>
            <a:r>
              <a:rPr lang="en-US" sz="1800" dirty="0" smtClean="0"/>
              <a:t>CA1505</a:t>
            </a:r>
          </a:p>
          <a:p>
            <a:pPr lvl="1"/>
            <a:r>
              <a:rPr lang="en-US" sz="1800" dirty="0" smtClean="0"/>
              <a:t>Avoid unmaintainable code</a:t>
            </a:r>
          </a:p>
          <a:p>
            <a:pPr lvl="1"/>
            <a:r>
              <a:rPr lang="en-US" sz="1800" dirty="0" smtClean="0"/>
              <a:t>19 or lower </a:t>
            </a:r>
            <a:endParaRPr lang="en-US" sz="1800" dirty="0"/>
          </a:p>
        </p:txBody>
      </p:sp>
      <p:pic>
        <p:nvPicPr>
          <p:cNvPr id="5122" name="Picture 2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0" y="3429000"/>
            <a:ext cx="478155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49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Multi-Monitor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Can now drag document windows out of the IDE</a:t>
            </a:r>
          </a:p>
          <a:p>
            <a:endParaRPr lang="en-US" dirty="0"/>
          </a:p>
          <a:p>
            <a:r>
              <a:rPr lang="en-US" dirty="0" smtClean="0"/>
              <a:t>Each window is independent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199" y="3276600"/>
            <a:ext cx="5021451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999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228600"/>
            <a:ext cx="8041440" cy="1442674"/>
          </a:xfrm>
        </p:spPr>
        <p:txBody>
          <a:bodyPr/>
          <a:lstStyle/>
          <a:p>
            <a:r>
              <a:rPr lang="en-US" sz="4400" dirty="0" smtClean="0"/>
              <a:t>Call Hierarchy </a:t>
            </a:r>
            <a:br>
              <a:rPr lang="en-US" sz="4400" dirty="0" smtClean="0"/>
            </a:br>
            <a:r>
              <a:rPr lang="en-US" sz="4400" dirty="0" smtClean="0"/>
              <a:t>(C++, C# Only)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1773936"/>
            <a:ext cx="4038600" cy="462381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CTRL + ALT + K</a:t>
            </a:r>
          </a:p>
          <a:p>
            <a:endParaRPr lang="en-US" dirty="0" smtClean="0"/>
          </a:p>
          <a:p>
            <a:r>
              <a:rPr lang="en-US" dirty="0" smtClean="0"/>
              <a:t>Available in C#</a:t>
            </a:r>
          </a:p>
          <a:p>
            <a:endParaRPr lang="en-US" dirty="0" smtClean="0"/>
          </a:p>
          <a:p>
            <a:r>
              <a:rPr lang="en-US" dirty="0" smtClean="0"/>
              <a:t>Used to see calls to and from a method</a:t>
            </a:r>
          </a:p>
          <a:p>
            <a:endParaRPr lang="en-US" dirty="0" smtClean="0"/>
          </a:p>
          <a:p>
            <a:r>
              <a:rPr lang="en-US" dirty="0" smtClean="0"/>
              <a:t>Great way to see calls at design time</a:t>
            </a:r>
            <a:endParaRPr 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828800"/>
            <a:ext cx="4467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4059992"/>
            <a:ext cx="4972050" cy="142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795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Breakpoints Window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1" y="2133600"/>
            <a:ext cx="4648200" cy="131784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646" y="3657600"/>
            <a:ext cx="4181954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198687"/>
            <a:ext cx="4419600" cy="897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89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Tips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0" y="2743200"/>
            <a:ext cx="9144000" cy="2438400"/>
            <a:chOff x="0" y="1676400"/>
            <a:chExt cx="9144000" cy="24384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0482" y="1676400"/>
              <a:ext cx="6523037" cy="1146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Oval 4"/>
            <p:cNvSpPr/>
            <p:nvPr/>
          </p:nvSpPr>
          <p:spPr>
            <a:xfrm>
              <a:off x="7315200" y="2057400"/>
              <a:ext cx="304800" cy="457200"/>
            </a:xfrm>
            <a:prstGeom prst="ellipse">
              <a:avLst/>
            </a:prstGeom>
            <a:noFill/>
            <a:ln cmpd="sng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386069"/>
              <a:ext cx="9144000" cy="7287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4908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Project Dialog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841248" y="2895600"/>
            <a:ext cx="3657600" cy="286512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Recent Templates</a:t>
            </a:r>
          </a:p>
          <a:p>
            <a:endParaRPr lang="en-US" dirty="0"/>
          </a:p>
          <a:p>
            <a:r>
              <a:rPr lang="en-US" dirty="0" smtClean="0"/>
              <a:t>Online Templates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645152" y="2895600"/>
            <a:ext cx="3657600" cy="294132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Sort by</a:t>
            </a:r>
          </a:p>
          <a:p>
            <a:endParaRPr lang="en-US" dirty="0"/>
          </a:p>
          <a:p>
            <a:r>
              <a:rPr lang="en-US" dirty="0" smtClean="0"/>
              <a:t>Search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" y="1828800"/>
            <a:ext cx="7588250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3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Tips for Almost Any Version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30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 / Project Templates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Roll your own templates for items and projects</a:t>
            </a:r>
          </a:p>
          <a:p>
            <a:endParaRPr lang="en-US" dirty="0"/>
          </a:p>
          <a:p>
            <a:r>
              <a:rPr lang="en-US" dirty="0" smtClean="0"/>
              <a:t>Cut down significantly on time to get started coding</a:t>
            </a:r>
            <a:endParaRPr lang="en-US" dirty="0"/>
          </a:p>
        </p:txBody>
      </p:sp>
      <p:pic>
        <p:nvPicPr>
          <p:cNvPr id="6" name="Picture 5" descr="image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752600"/>
            <a:ext cx="44958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image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343400"/>
            <a:ext cx="4495800" cy="1981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740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 or Select </a:t>
            </a:r>
            <a:br>
              <a:rPr lang="en-US" dirty="0" smtClean="0"/>
            </a:br>
            <a:r>
              <a:rPr lang="en-US" dirty="0" smtClean="0"/>
              <a:t>Between Matching Braces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41248" y="2526792"/>
            <a:ext cx="3657600" cy="3950208"/>
          </a:xfrm>
        </p:spPr>
        <p:txBody>
          <a:bodyPr/>
          <a:lstStyle/>
          <a:p>
            <a:r>
              <a:rPr lang="en-US" dirty="0" smtClean="0"/>
              <a:t>CTRL + ] </a:t>
            </a:r>
          </a:p>
          <a:p>
            <a:endParaRPr lang="en-US" dirty="0"/>
          </a:p>
          <a:p>
            <a:r>
              <a:rPr lang="en-US" dirty="0" smtClean="0"/>
              <a:t>CTRL + SHIFT + ]</a:t>
            </a:r>
          </a:p>
          <a:p>
            <a:endParaRPr lang="en-US" dirty="0"/>
          </a:p>
          <a:p>
            <a:r>
              <a:rPr lang="en-US" dirty="0" smtClean="0"/>
              <a:t>Quickly move between matching braces</a:t>
            </a:r>
          </a:p>
          <a:p>
            <a:endParaRPr lang="en-US" dirty="0"/>
          </a:p>
          <a:p>
            <a:r>
              <a:rPr lang="en-US" dirty="0" smtClean="0"/>
              <a:t>C++, C# Only</a:t>
            </a:r>
            <a:endParaRPr lang="en-US" dirty="0"/>
          </a:p>
        </p:txBody>
      </p:sp>
      <p:pic>
        <p:nvPicPr>
          <p:cNvPr id="5" name="Picture 4" descr="image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697480"/>
            <a:ext cx="2876550" cy="136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image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240734"/>
            <a:ext cx="2400300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5116398"/>
            <a:ext cx="2066925" cy="1385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45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Stack Breakpoints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Breakpoints (and </a:t>
            </a:r>
            <a:r>
              <a:rPr lang="en-US" dirty="0"/>
              <a:t>T</a:t>
            </a:r>
            <a:r>
              <a:rPr lang="en-US" dirty="0" smtClean="0"/>
              <a:t>racepoints) can be set in the Call Stack</a:t>
            </a:r>
          </a:p>
          <a:p>
            <a:endParaRPr lang="en-US" dirty="0"/>
          </a:p>
          <a:p>
            <a:r>
              <a:rPr lang="en-US" dirty="0" smtClean="0"/>
              <a:t>Great way to work with deep stacks</a:t>
            </a:r>
            <a:endParaRPr lang="en-US" dirty="0"/>
          </a:p>
        </p:txBody>
      </p:sp>
      <p:pic>
        <p:nvPicPr>
          <p:cNvPr id="6" name="Picture 5" descr="image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828800"/>
            <a:ext cx="4800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image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3581400"/>
            <a:ext cx="33528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76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Tracepoints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786218" y="2438400"/>
            <a:ext cx="5571565" cy="2981325"/>
            <a:chOff x="533399" y="2438400"/>
            <a:chExt cx="5571565" cy="2981325"/>
          </a:xfrm>
        </p:grpSpPr>
        <p:pic>
          <p:nvPicPr>
            <p:cNvPr id="1026" name="Picture 2" descr="image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399" y="2438400"/>
              <a:ext cx="5571565" cy="838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image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3505200"/>
              <a:ext cx="1924050" cy="1914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7164" y="3496994"/>
              <a:ext cx="1447800" cy="504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46894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Startup 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41248" y="2450592"/>
            <a:ext cx="3657600" cy="3950208"/>
          </a:xfrm>
        </p:spPr>
        <p:txBody>
          <a:bodyPr/>
          <a:lstStyle/>
          <a:p>
            <a:r>
              <a:rPr lang="en-US" dirty="0" smtClean="0"/>
              <a:t>Solution Properties</a:t>
            </a:r>
          </a:p>
          <a:p>
            <a:endParaRPr lang="en-US" dirty="0"/>
          </a:p>
          <a:p>
            <a:r>
              <a:rPr lang="en-US" dirty="0" smtClean="0"/>
              <a:t>Can set the order of startup for projects</a:t>
            </a:r>
            <a:endParaRPr lang="en-US" dirty="0"/>
          </a:p>
        </p:txBody>
      </p:sp>
      <p:pic>
        <p:nvPicPr>
          <p:cNvPr id="5" name="Picture 4" descr="image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907280"/>
            <a:ext cx="4572000" cy="11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image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358" y="2240280"/>
            <a:ext cx="1796642" cy="2362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84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090" y="2057400"/>
            <a:ext cx="3425825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764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Round Tripping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Can open up a VS2010 project</a:t>
            </a:r>
          </a:p>
          <a:p>
            <a:endParaRPr lang="en-US" dirty="0" smtClean="0"/>
          </a:p>
          <a:p>
            <a:r>
              <a:rPr lang="en-US" dirty="0" smtClean="0"/>
              <a:t>Work on it some in VS11DP</a:t>
            </a:r>
          </a:p>
          <a:p>
            <a:endParaRPr lang="en-US" dirty="0" smtClean="0"/>
          </a:p>
          <a:p>
            <a:r>
              <a:rPr lang="en-US" dirty="0" smtClean="0"/>
              <a:t>And it can still be opened up in VS2010!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580036186"/>
              </p:ext>
            </p:extLst>
          </p:nvPr>
        </p:nvGraphicFramePr>
        <p:xfrm>
          <a:off x="4191000" y="1828800"/>
          <a:ext cx="48006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447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Box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SHIFT + ALT + [ARROW]</a:t>
            </a:r>
          </a:p>
          <a:p>
            <a:endParaRPr lang="en-US" dirty="0"/>
          </a:p>
          <a:p>
            <a:r>
              <a:rPr lang="en-US" dirty="0" smtClean="0"/>
              <a:t>AKA “Vertical Selection”</a:t>
            </a:r>
          </a:p>
          <a:p>
            <a:endParaRPr lang="en-US" dirty="0"/>
          </a:p>
          <a:p>
            <a:r>
              <a:rPr lang="en-US" dirty="0" smtClean="0"/>
              <a:t>Two new features:</a:t>
            </a:r>
          </a:p>
          <a:p>
            <a:pPr lvl="1"/>
            <a:r>
              <a:rPr lang="en-US" dirty="0" smtClean="0"/>
              <a:t>Zero-length selection</a:t>
            </a:r>
          </a:p>
          <a:p>
            <a:pPr lvl="1"/>
            <a:r>
              <a:rPr lang="en-US" dirty="0" smtClean="0"/>
              <a:t>Copy single / </a:t>
            </a:r>
            <a:br>
              <a:rPr lang="en-US" dirty="0" smtClean="0"/>
            </a:br>
            <a:r>
              <a:rPr lang="en-US" dirty="0" smtClean="0"/>
              <a:t>Paste multiple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275" y="1981199"/>
            <a:ext cx="2438400" cy="1480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86200"/>
            <a:ext cx="23821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98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Everywhere*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41738"/>
            <a:ext cx="318837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3595004" cy="137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370137"/>
            <a:ext cx="3416189" cy="160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278351"/>
            <a:ext cx="8839200" cy="74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17978" y="6029881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almost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79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Improved IntelliSense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Changed from “begins with” to “includes”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Sensitive to Pascal Case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09645"/>
            <a:ext cx="2745133" cy="196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486400"/>
            <a:ext cx="4246323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http://blogs.msdn.com/blogfiles/zainnab/WindowsLiveWriter/UsingtheNewIntelliSenseKeywordsvstipEdit_EC4B/image_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25" y="2600325"/>
            <a:ext cx="3762375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72200" y="2129135"/>
            <a:ext cx="2240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Old IntelliSense</a:t>
            </a:r>
          </a:p>
        </p:txBody>
      </p:sp>
    </p:spTree>
    <p:extLst>
      <p:ext uri="{BB962C8B-B14F-4D97-AF65-F5344CB8AC3E}">
        <p14:creationId xmlns:p14="http://schemas.microsoft.com/office/powerpoint/2010/main" val="274791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Explorer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443788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Can create multiple instances of Solution </a:t>
            </a:r>
            <a:r>
              <a:rPr lang="en-US" dirty="0" smtClean="0"/>
              <a:t>Explorer </a:t>
            </a:r>
            <a:br>
              <a:rPr lang="en-US" dirty="0" smtClean="0"/>
            </a:br>
            <a:r>
              <a:rPr lang="en-US" dirty="0" smtClean="0"/>
              <a:t>(multi-monitor support)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Search enabled</a:t>
            </a:r>
          </a:p>
          <a:p>
            <a:endParaRPr lang="en-US" dirty="0"/>
          </a:p>
          <a:p>
            <a:r>
              <a:rPr lang="en-US" dirty="0" smtClean="0"/>
              <a:t>Mix between physical and logical</a:t>
            </a:r>
          </a:p>
          <a:p>
            <a:endParaRPr lang="en-US" dirty="0"/>
          </a:p>
          <a:p>
            <a:r>
              <a:rPr lang="en-US" dirty="0" smtClean="0"/>
              <a:t>Can drill down from a file to the classes in the file and more</a:t>
            </a:r>
            <a:endParaRPr lang="en-US" dirty="0"/>
          </a:p>
          <a:p>
            <a:endParaRPr lang="en-US" dirty="0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81200"/>
            <a:ext cx="3581400" cy="41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290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Multi-Monitor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Can now drag document windows out of the IDE</a:t>
            </a:r>
          </a:p>
          <a:p>
            <a:endParaRPr lang="en-US" dirty="0"/>
          </a:p>
          <a:p>
            <a:r>
              <a:rPr lang="en-US" dirty="0" smtClean="0"/>
              <a:t>Independent tab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wells</a:t>
            </a:r>
          </a:p>
          <a:p>
            <a:endParaRPr lang="en-US" dirty="0"/>
          </a:p>
          <a:p>
            <a:r>
              <a:rPr lang="en-US" dirty="0" smtClean="0"/>
              <a:t>Multiple versions</a:t>
            </a:r>
            <a:br>
              <a:rPr lang="en-US" dirty="0" smtClean="0"/>
            </a:br>
            <a:r>
              <a:rPr lang="en-US" dirty="0" smtClean="0"/>
              <a:t>of Solution Explorer</a:t>
            </a:r>
            <a:br>
              <a:rPr lang="en-US" dirty="0" smtClean="0"/>
            </a:br>
            <a:r>
              <a:rPr lang="en-US" dirty="0" smtClean="0"/>
              <a:t>are available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1" y="2819404"/>
            <a:ext cx="4321175" cy="3417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473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hite with Consolas font for code slides">
  <a:themeElements>
    <a:clrScheme name="Custom 3">
      <a:dk1>
        <a:srgbClr val="232323"/>
      </a:dk1>
      <a:lt1>
        <a:srgbClr val="FFFFFF"/>
      </a:lt1>
      <a:dk2>
        <a:srgbClr val="585858"/>
      </a:dk2>
      <a:lt2>
        <a:srgbClr val="FFFFFF"/>
      </a:lt2>
      <a:accent1>
        <a:srgbClr val="65BC46"/>
      </a:accent1>
      <a:accent2>
        <a:srgbClr val="457EC1"/>
      </a:accent2>
      <a:accent3>
        <a:srgbClr val="EF4423"/>
      </a:accent3>
      <a:accent4>
        <a:srgbClr val="585858"/>
      </a:accent4>
      <a:accent5>
        <a:srgbClr val="B0D685"/>
      </a:accent5>
      <a:accent6>
        <a:srgbClr val="FFFFFF"/>
      </a:accent6>
      <a:hlink>
        <a:srgbClr val="F0ED7B"/>
      </a:hlink>
      <a:folHlink>
        <a:srgbClr val="F3EB4F"/>
      </a:folHlink>
    </a:clrScheme>
    <a:fontScheme name="Segoe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50800"/>
        <a:effectLst/>
      </a:spPr>
      <a:bodyPr rtlCol="0" anchor="ctr"/>
      <a:lstStyle>
        <a:defPPr algn="ctr">
          <a:defRPr/>
        </a:defPPr>
      </a:lstStyle>
      <a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dirty="0" err="1" smtClean="0">
            <a:gradFill>
              <a:gsLst>
                <a:gs pos="417">
                  <a:srgbClr val="000000"/>
                </a:gs>
                <a:gs pos="100000">
                  <a:srgbClr val="000000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White with Consolas font for code slides">
  <a:themeElements>
    <a:clrScheme name="Custom 3">
      <a:dk1>
        <a:srgbClr val="232323"/>
      </a:dk1>
      <a:lt1>
        <a:srgbClr val="FFFFFF"/>
      </a:lt1>
      <a:dk2>
        <a:srgbClr val="585858"/>
      </a:dk2>
      <a:lt2>
        <a:srgbClr val="FFFFFF"/>
      </a:lt2>
      <a:accent1>
        <a:srgbClr val="65BC46"/>
      </a:accent1>
      <a:accent2>
        <a:srgbClr val="457EC1"/>
      </a:accent2>
      <a:accent3>
        <a:srgbClr val="EF4423"/>
      </a:accent3>
      <a:accent4>
        <a:srgbClr val="585858"/>
      </a:accent4>
      <a:accent5>
        <a:srgbClr val="B0D685"/>
      </a:accent5>
      <a:accent6>
        <a:srgbClr val="FFFFFF"/>
      </a:accent6>
      <a:hlink>
        <a:srgbClr val="F0ED7B"/>
      </a:hlink>
      <a:folHlink>
        <a:srgbClr val="F3EB4F"/>
      </a:folHlink>
    </a:clrScheme>
    <a:fontScheme name="Segoe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dirty="0" err="1" smtClean="0">
            <a:gradFill>
              <a:gsLst>
                <a:gs pos="417">
                  <a:srgbClr val="000000"/>
                </a:gs>
                <a:gs pos="100000">
                  <a:srgbClr val="000000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VS2010">
  <a:themeElements>
    <a:clrScheme name="Visual Studio">
      <a:dk1>
        <a:srgbClr val="000000"/>
      </a:dk1>
      <a:lt1>
        <a:srgbClr val="FFFFFF"/>
      </a:lt1>
      <a:dk2>
        <a:srgbClr val="681888"/>
      </a:dk2>
      <a:lt2>
        <a:srgbClr val="DEE6F3"/>
      </a:lt2>
      <a:accent1>
        <a:srgbClr val="0FA1B8"/>
      </a:accent1>
      <a:accent2>
        <a:srgbClr val="056CB6"/>
      </a:accent2>
      <a:accent3>
        <a:srgbClr val="681888"/>
      </a:accent3>
      <a:accent4>
        <a:srgbClr val="260859"/>
      </a:accent4>
      <a:accent5>
        <a:srgbClr val="DEE6F3"/>
      </a:accent5>
      <a:accent6>
        <a:srgbClr val="525051"/>
      </a:accent6>
      <a:hlink>
        <a:srgbClr val="3D67AA"/>
      </a:hlink>
      <a:folHlink>
        <a:srgbClr val="3D67AA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dirty="0" err="1" smtClean="0">
            <a:solidFill>
              <a:schemeClr val="accent6"/>
            </a:solidFill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TC101790492[[fn=Sketchbook]]</Template>
  <TotalTime>4352</TotalTime>
  <Words>848</Words>
  <Application>Microsoft Office PowerPoint</Application>
  <PresentationFormat>On-screen Show (4:3)</PresentationFormat>
  <Paragraphs>278</Paragraphs>
  <Slides>36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Sketchbook</vt:lpstr>
      <vt:lpstr>1_White with Consolas font for code slides</vt:lpstr>
      <vt:lpstr>White with Consolas font for code slides</vt:lpstr>
      <vt:lpstr>VS2010</vt:lpstr>
      <vt:lpstr>Visual Studio 11 Developer Preview</vt:lpstr>
      <vt:lpstr>PowerPoint Presentation</vt:lpstr>
      <vt:lpstr>New Project Dialog</vt:lpstr>
      <vt:lpstr>Project Round Tripping</vt:lpstr>
      <vt:lpstr>Box Selection</vt:lpstr>
      <vt:lpstr>Search Everywhere*</vt:lpstr>
      <vt:lpstr>Improved IntelliSense</vt:lpstr>
      <vt:lpstr>Solution Explorer</vt:lpstr>
      <vt:lpstr>Multi-Monitor Support</vt:lpstr>
      <vt:lpstr>Hide IntelliSense</vt:lpstr>
      <vt:lpstr>Preview Tab</vt:lpstr>
      <vt:lpstr>Quick Launch</vt:lpstr>
      <vt:lpstr>Call Hierarchy (VB) </vt:lpstr>
      <vt:lpstr>Code Clones</vt:lpstr>
      <vt:lpstr>Code Analysis</vt:lpstr>
      <vt:lpstr>Item / Project Templates (C++)</vt:lpstr>
      <vt:lpstr>TFS vNext Cloud Preview</vt:lpstr>
      <vt:lpstr>Code Metrics</vt:lpstr>
      <vt:lpstr>What are they?</vt:lpstr>
      <vt:lpstr>Why should I care?</vt:lpstr>
      <vt:lpstr>Lines of Code (LOC)</vt:lpstr>
      <vt:lpstr>Cyclomatic Complexity</vt:lpstr>
      <vt:lpstr>Depth of Inheritance (DIT)</vt:lpstr>
      <vt:lpstr>Class Coupling /  Coupling Between Objects (CBO)</vt:lpstr>
      <vt:lpstr>Maintainability Index</vt:lpstr>
      <vt:lpstr>Multi-Monitor Support</vt:lpstr>
      <vt:lpstr>Call Hierarchy  (C++, C# Only)</vt:lpstr>
      <vt:lpstr>Breakpoints Window</vt:lpstr>
      <vt:lpstr>Data Tips</vt:lpstr>
      <vt:lpstr>Tips for Almost Any Version</vt:lpstr>
      <vt:lpstr>Item / Project Templates</vt:lpstr>
      <vt:lpstr>Move or Select  Between Matching Braces</vt:lpstr>
      <vt:lpstr>Call Stack Breakpoints</vt:lpstr>
      <vt:lpstr>Tracepoints</vt:lpstr>
      <vt:lpstr>Multiple Startup Projects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Zain Naboulsi</dc:creator>
  <cp:lastModifiedBy>Windows User</cp:lastModifiedBy>
  <cp:revision>142</cp:revision>
  <dcterms:created xsi:type="dcterms:W3CDTF">2010-01-21T14:56:54Z</dcterms:created>
  <dcterms:modified xsi:type="dcterms:W3CDTF">2012-01-25T00:04:10Z</dcterms:modified>
</cp:coreProperties>
</file>