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19" r:id="rId1"/>
    <p:sldMasterId id="2147483721" r:id="rId2"/>
  </p:sldMasterIdLst>
  <p:notesMasterIdLst>
    <p:notesMasterId r:id="rId52"/>
  </p:notesMasterIdLst>
  <p:handoutMasterIdLst>
    <p:handoutMasterId r:id="rId53"/>
  </p:handoutMasterIdLst>
  <p:sldIdLst>
    <p:sldId id="256" r:id="rId3"/>
    <p:sldId id="257" r:id="rId4"/>
    <p:sldId id="259" r:id="rId5"/>
    <p:sldId id="260" r:id="rId6"/>
    <p:sldId id="272" r:id="rId7"/>
    <p:sldId id="270" r:id="rId8"/>
    <p:sldId id="269" r:id="rId9"/>
    <p:sldId id="261" r:id="rId10"/>
    <p:sldId id="308" r:id="rId11"/>
    <p:sldId id="368" r:id="rId12"/>
    <p:sldId id="262" r:id="rId13"/>
    <p:sldId id="373" r:id="rId14"/>
    <p:sldId id="264" r:id="rId15"/>
    <p:sldId id="369" r:id="rId16"/>
    <p:sldId id="384" r:id="rId17"/>
    <p:sldId id="385" r:id="rId18"/>
    <p:sldId id="327" r:id="rId19"/>
    <p:sldId id="370" r:id="rId20"/>
    <p:sldId id="374" r:id="rId21"/>
    <p:sldId id="398" r:id="rId22"/>
    <p:sldId id="397" r:id="rId23"/>
    <p:sldId id="371" r:id="rId24"/>
    <p:sldId id="376" r:id="rId25"/>
    <p:sldId id="386" r:id="rId26"/>
    <p:sldId id="377" r:id="rId27"/>
    <p:sldId id="304" r:id="rId28"/>
    <p:sldId id="375" r:id="rId29"/>
    <p:sldId id="382" r:id="rId30"/>
    <p:sldId id="383" r:id="rId31"/>
    <p:sldId id="389" r:id="rId32"/>
    <p:sldId id="353" r:id="rId33"/>
    <p:sldId id="354" r:id="rId34"/>
    <p:sldId id="355" r:id="rId35"/>
    <p:sldId id="356" r:id="rId36"/>
    <p:sldId id="357" r:id="rId37"/>
    <p:sldId id="358" r:id="rId38"/>
    <p:sldId id="360" r:id="rId39"/>
    <p:sldId id="361" r:id="rId40"/>
    <p:sldId id="362" r:id="rId41"/>
    <p:sldId id="390" r:id="rId42"/>
    <p:sldId id="392" r:id="rId43"/>
    <p:sldId id="396" r:id="rId44"/>
    <p:sldId id="394" r:id="rId45"/>
    <p:sldId id="395" r:id="rId46"/>
    <p:sldId id="393" r:id="rId47"/>
    <p:sldId id="379" r:id="rId48"/>
    <p:sldId id="399" r:id="rId49"/>
    <p:sldId id="310" r:id="rId50"/>
    <p:sldId id="266" r:id="rId5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E4F2"/>
    <a:srgbClr val="45441B"/>
    <a:srgbClr val="99CCFF"/>
    <a:srgbClr val="FF9900"/>
    <a:srgbClr val="006666"/>
    <a:srgbClr val="336600"/>
    <a:srgbClr val="859B6B"/>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329" autoAdjust="0"/>
    <p:restoredTop sz="68310" autoAdjust="0"/>
  </p:normalViewPr>
  <p:slideViewPr>
    <p:cSldViewPr>
      <p:cViewPr varScale="1">
        <p:scale>
          <a:sx n="50" d="100"/>
          <a:sy n="50" d="100"/>
        </p:scale>
        <p:origin x="-966" y="-84"/>
      </p:cViewPr>
      <p:guideLst>
        <p:guide orient="horz" pos="2160"/>
        <p:guide pos="2880"/>
      </p:guideLst>
    </p:cSldViewPr>
  </p:slideViewPr>
  <p:outlineViewPr>
    <p:cViewPr>
      <p:scale>
        <a:sx n="33" d="100"/>
        <a:sy n="33" d="100"/>
      </p:scale>
      <p:origin x="48" y="7656"/>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00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0003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003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003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28D32CA-6A4E-480E-A3F6-8D2387E24464}"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2672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67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672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72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672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B765B6A-2D3A-4757-B676-F7EF8C4D390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icca-dfw.or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msdn2.microsoft.com/en-us/vsts2008/products/bb933749.aspx" TargetMode="External"/><Relationship Id="rId7" Type="http://schemas.openxmlformats.org/officeDocument/2006/relationships/hyperlink" Target="http://msdn2.microsoft.com/en-us/vsts2008/products/bb933756.aspx"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msdn2.microsoft.com/en-us/vsts2008/products/bb933754.aspx" TargetMode="External"/><Relationship Id="rId5" Type="http://schemas.openxmlformats.org/officeDocument/2006/relationships/hyperlink" Target="http://msdn2.microsoft.com/en-us/vsts2008/products/bb933747.aspx" TargetMode="External"/><Relationship Id="rId4" Type="http://schemas.openxmlformats.org/officeDocument/2006/relationships/hyperlink" Target="http://msdn2.microsoft.com/en-us/vsts2008/products/bb933752.aspx"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37E269-2093-4FCA-8334-404781AE2056}" type="slidenum">
              <a:rPr lang="en-US"/>
              <a:pPr/>
              <a:t>1</a:t>
            </a:fld>
            <a:endParaRPr lang="en-US"/>
          </a:p>
        </p:txBody>
      </p:sp>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Computer Consultants Association </a:t>
            </a:r>
            <a:br>
              <a:rPr lang="en-US" dirty="0" smtClean="0"/>
            </a:br>
            <a:r>
              <a:rPr lang="en-US" dirty="0" smtClean="0"/>
              <a:t>Addison, TX </a:t>
            </a:r>
            <a:br>
              <a:rPr lang="en-US" dirty="0" smtClean="0"/>
            </a:br>
            <a:r>
              <a:rPr lang="en-US" dirty="0" smtClean="0"/>
              <a:t>6 PM </a:t>
            </a:r>
            <a:br>
              <a:rPr lang="en-US" dirty="0" smtClean="0"/>
            </a:br>
            <a:r>
              <a:rPr lang="en-US" dirty="0" smtClean="0"/>
              <a:t>http://www.icca-dfw.org </a:t>
            </a:r>
          </a:p>
          <a:p>
            <a:r>
              <a:rPr lang="en-US" dirty="0" smtClean="0"/>
              <a:t/>
            </a:r>
            <a:br>
              <a:rPr lang="en-US" dirty="0" smtClean="0"/>
            </a:br>
            <a:r>
              <a:rPr lang="en-US" dirty="0" smtClean="0"/>
              <a:t/>
            </a:r>
            <a:br>
              <a:rPr lang="en-US" dirty="0" smtClean="0"/>
            </a:br>
            <a:r>
              <a:rPr lang="en-US" dirty="0" smtClean="0"/>
              <a:t>I’d like to announce that Philip Wheat, the Regional Architect Evangelist, will be making a presentation entitled, The Value of Services Models, at the next Independent Computer Consultants Association meeting on Tuesday, March 18, at 6:00 PM at the </a:t>
            </a:r>
            <a:r>
              <a:rPr lang="en-US" dirty="0" err="1" smtClean="0"/>
              <a:t>BlackFinn</a:t>
            </a:r>
            <a:r>
              <a:rPr lang="en-US" dirty="0" smtClean="0"/>
              <a:t> Restaurant and Saloon, 4440 Belt Line Road in Addison.  More details can be seen at the ICCA-DFW website at </a:t>
            </a:r>
            <a:r>
              <a:rPr lang="en-US" dirty="0" smtClean="0">
                <a:hlinkClick r:id="rId3"/>
              </a:rPr>
              <a:t>www.icca-dfw.org</a:t>
            </a:r>
            <a:r>
              <a:rPr lang="en-US" dirty="0" smtClean="0"/>
              <a:t>.  Any and all are welcome to attend.  The only cost is your meal at the </a:t>
            </a:r>
            <a:r>
              <a:rPr lang="en-US" dirty="0" err="1" smtClean="0"/>
              <a:t>BlackFinn</a:t>
            </a:r>
            <a:r>
              <a:rPr lang="en-US" dirty="0" smtClean="0"/>
              <a:t>.  Menu items range from $8.00 (appetizers, salads, soups and sandwiches) to $26.00 (big ticket steak entrees). </a:t>
            </a:r>
            <a:br>
              <a:rPr lang="en-US" dirty="0" smtClean="0"/>
            </a:br>
            <a:r>
              <a:rPr lang="en-US" dirty="0" smtClean="0"/>
              <a:t/>
            </a:r>
            <a:br>
              <a:rPr lang="en-US" dirty="0" smtClean="0"/>
            </a:br>
            <a:r>
              <a:rPr lang="en-US" dirty="0" smtClean="0"/>
              <a:t>Microsoft Regional Architect Evangelist. </a:t>
            </a:r>
            <a:endParaRPr lang="en-US" dirty="0"/>
          </a:p>
        </p:txBody>
      </p:sp>
      <p:sp>
        <p:nvSpPr>
          <p:cNvPr id="4" name="Slide Number Placeholder 3"/>
          <p:cNvSpPr>
            <a:spLocks noGrp="1"/>
          </p:cNvSpPr>
          <p:nvPr>
            <p:ph type="sldNum" sz="quarter" idx="10"/>
          </p:nvPr>
        </p:nvSpPr>
        <p:spPr/>
        <p:txBody>
          <a:bodyPr/>
          <a:lstStyle/>
          <a:p>
            <a:fld id="{7B765B6A-2D3A-4757-B676-F7EF8C4D390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9D150A-37BF-4A40-BC2C-2E042CC8E3B6}" type="slidenum">
              <a:rPr lang="en-US"/>
              <a:pPr/>
              <a:t>11</a:t>
            </a:fld>
            <a:endParaRPr lang="en-US"/>
          </a:p>
        </p:txBody>
      </p:sp>
      <p:sp>
        <p:nvSpPr>
          <p:cNvPr id="286722" name="Rectangle 2"/>
          <p:cNvSpPr>
            <a:spLocks noGrp="1" noRot="1" noChangeAspect="1" noChangeArrowheads="1" noTextEdit="1"/>
          </p:cNvSpPr>
          <p:nvPr>
            <p:ph type="sldImg"/>
          </p:nvPr>
        </p:nvSpPr>
        <p:spPr>
          <a:ln/>
        </p:spPr>
      </p:sp>
      <p:sp>
        <p:nvSpPr>
          <p:cNvPr id="286723" name="Rectangle 3"/>
          <p:cNvSpPr>
            <a:spLocks noGrp="1" noChangeArrowheads="1"/>
          </p:cNvSpPr>
          <p:nvPr>
            <p:ph type="body" idx="1"/>
          </p:nvPr>
        </p:nvSpPr>
        <p:spPr/>
        <p:txBody>
          <a:bodyPr/>
          <a:lstStyle/>
          <a:p>
            <a:r>
              <a:rPr lang="en-US" b="1" dirty="0" smtClean="0"/>
              <a:t>Take a test drive</a:t>
            </a:r>
            <a:r>
              <a:rPr lang="en-US" dirty="0" smtClean="0"/>
              <a:t/>
            </a:r>
            <a:br>
              <a:rPr lang="en-US" dirty="0" smtClean="0"/>
            </a:br>
            <a:r>
              <a:rPr lang="en-US" dirty="0" smtClean="0"/>
              <a:t>Come to an event and test drive Windows Server® 2008 operating system, Microsoft® SQL Server® 2008, and Microsoft Visual Studio® 2008.</a:t>
            </a:r>
          </a:p>
          <a:p>
            <a:r>
              <a:rPr lang="en-US" dirty="0" smtClean="0"/>
              <a:t/>
            </a:r>
            <a:br>
              <a:rPr lang="en-US" dirty="0" smtClean="0"/>
            </a:br>
            <a:r>
              <a:rPr lang="en-US" b="1" dirty="0" smtClean="0"/>
              <a:t>Meet the experts</a:t>
            </a:r>
            <a:r>
              <a:rPr lang="en-US" dirty="0" smtClean="0"/>
              <a:t/>
            </a:r>
            <a:br>
              <a:rPr lang="en-US" dirty="0" smtClean="0"/>
            </a:br>
            <a:r>
              <a:rPr lang="en-US" dirty="0" smtClean="0"/>
              <a:t>Enjoy hands-on labs, face-to-face Q&amp;A sessions with software experts, and other opportunities to interact with development team members.</a:t>
            </a:r>
          </a:p>
          <a:p>
            <a:r>
              <a:rPr lang="en-US" dirty="0" smtClean="0"/>
              <a:t/>
            </a:r>
            <a:br>
              <a:rPr lang="en-US" dirty="0" smtClean="0"/>
            </a:br>
            <a:r>
              <a:rPr lang="en-US" b="1" dirty="0" smtClean="0"/>
              <a:t>Bring the products home</a:t>
            </a:r>
            <a:r>
              <a:rPr lang="en-US" dirty="0" smtClean="0"/>
              <a:t/>
            </a:r>
            <a:br>
              <a:rPr lang="en-US" dirty="0" smtClean="0"/>
            </a:br>
            <a:r>
              <a:rPr lang="en-US" dirty="0" smtClean="0"/>
              <a:t>Want more? To say thanks for taking part of this exciting launch, you’ll take home a promotional kit with versions of all three products.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765B6A-2D3A-4757-B676-F7EF8C4D390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9D0CFA-EBBF-4284-B554-A8E0DBCA5162}" type="slidenum">
              <a:rPr lang="en-US"/>
              <a:pPr/>
              <a:t>13</a:t>
            </a:fld>
            <a:endParaRPr lang="en-US"/>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765B6A-2D3A-4757-B676-F7EF8C4D390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r>
              <a:rPr lang="en-US" dirty="0" smtClean="0"/>
              <a:t>Visual Studio</a:t>
            </a:r>
            <a:r>
              <a:rPr lang="en-US" baseline="0" dirty="0" smtClean="0"/>
              <a:t> celebrates it’s 10</a:t>
            </a:r>
            <a:r>
              <a:rPr lang="en-US" baseline="30000" dirty="0" smtClean="0"/>
              <a:t>th</a:t>
            </a:r>
            <a:r>
              <a:rPr lang="en-US" baseline="0" dirty="0" smtClean="0"/>
              <a:t> anniversary with this release. </a:t>
            </a:r>
          </a:p>
          <a:p>
            <a:endParaRPr lang="en-US" baseline="0" dirty="0" smtClean="0"/>
          </a:p>
          <a:p>
            <a:r>
              <a:rPr lang="en-US" dirty="0" smtClean="0"/>
              <a:t>Let’s take a moment to look back at</a:t>
            </a:r>
            <a:r>
              <a:rPr lang="en-US" baseline="0" dirty="0" smtClean="0"/>
              <a:t> some of the development challenges that Visual Studio has helped you solve over the last decade.</a:t>
            </a:r>
          </a:p>
          <a:p>
            <a:endParaRPr lang="en-US" baseline="0" dirty="0" smtClean="0"/>
          </a:p>
          <a:p>
            <a:pPr marL="228600" indent="-228600">
              <a:buAutoNum type="arabicPeriod"/>
            </a:pPr>
            <a:r>
              <a:rPr lang="en-US" baseline="0" dirty="0" smtClean="0"/>
              <a:t>In the mid-late nineties, as Windows NT and 95 became very popular, client and client/server development was in great demand. Intel based Servers were still in their maturation phase and connecting a database to a Windows Form in a 32 bit environment was very challenging. Visual Basic and OLE Automation helped to make building Windows applications a RAD experience with memory management and COM interfaces for sharing data between applications and databases.</a:t>
            </a:r>
          </a:p>
          <a:p>
            <a:pPr marL="228600" indent="-228600">
              <a:buAutoNum type="arabicPeriod"/>
            </a:pPr>
            <a:r>
              <a:rPr lang="en-US" baseline="0" dirty="0" smtClean="0"/>
              <a:t>Shortly after that, the World Wide Web moved beyond static pages to dynamic applications thanks to CGI and a Windows scripting and rendering system called Active Server Pages. Add to these technologies IIS, Distributed COM and Transaction Server for calling object across machine security and network boundaries, and applications became a whole lot more complicated. </a:t>
            </a:r>
            <a:r>
              <a:rPr lang="en-US" b="1" baseline="0" dirty="0" smtClean="0"/>
              <a:t>Visual Studio 97 </a:t>
            </a:r>
            <a:r>
              <a:rPr lang="en-US" baseline="0" dirty="0" smtClean="0"/>
              <a:t>was released to help meet the challenge of building Windows, Web and Windows server distributed applications.</a:t>
            </a:r>
          </a:p>
          <a:p>
            <a:pPr marL="228600" indent="-228600">
              <a:buAutoNum type="arabicPeriod"/>
            </a:pPr>
            <a:r>
              <a:rPr lang="en-US" baseline="0" dirty="0" smtClean="0"/>
              <a:t>Around 2001, XML Web Services and SOAP was introduced as a standards based way to connect applications on any platform – breaking through integration challenges. The Microsoft .NET framework introduced a new way to build applications for the web, breaking out of the mostly client/server mind set of the previous decade and embracing a standards based approach. Visual Studio.NET was released to support building these applications and introduced C# into our language portfolio.</a:t>
            </a:r>
          </a:p>
          <a:p>
            <a:pPr marL="228600" indent="-228600">
              <a:buAutoNum type="arabicPeriod"/>
            </a:pPr>
            <a:r>
              <a:rPr lang="en-US" baseline="0" dirty="0" smtClean="0"/>
              <a:t>The next challenge Visual Studio helped meet was that of the software development process. No longer would developers have to leave Visual Studio and use a grab-bag of different process and software configuration systems. Integrated application lifecycle tools were introduced by Visual Studio 2005 Team System, including process integration throughout the development lifecycle.</a:t>
            </a:r>
          </a:p>
          <a:p>
            <a:pPr marL="228600" indent="-228600">
              <a:buAutoNum type="arabicPeriod"/>
            </a:pPr>
            <a:r>
              <a:rPr lang="en-US" baseline="0" dirty="0" smtClean="0"/>
              <a:t>So what’s the new challenge? Customers are demanding more and more from their applications, expecting powerful, vibrant and immersive Windows Vista and Office applications as well as more interactive Web based solutions. </a:t>
            </a:r>
          </a:p>
          <a:p>
            <a:pPr marL="228600" indent="-228600">
              <a:buNone/>
            </a:pPr>
            <a:endParaRPr lang="en-US" baseline="0" dirty="0" smtClean="0"/>
          </a:p>
          <a:p>
            <a:pPr marL="228600" indent="-228600">
              <a:buNone/>
            </a:pPr>
            <a:r>
              <a:rPr lang="en-US" b="1" baseline="0" dirty="0" smtClean="0"/>
              <a:t>Visual Studio 2008 helps you meet this challenge through new tools to build better user experiences, productivity enhancements across the board and expanded collaboration possibilities including graphic designers.</a:t>
            </a:r>
            <a:endParaRPr lang="en-US" b="1"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228587" indent="-228587">
              <a:buAutoNum type="arabicPeriod"/>
            </a:pPr>
            <a:r>
              <a:rPr lang="en-US" dirty="0" smtClean="0"/>
              <a:t>The</a:t>
            </a:r>
            <a:r>
              <a:rPr lang="en-US" baseline="0" dirty="0" smtClean="0"/>
              <a:t> platforms available today are vastly different from those that were available a decade ago. Windows has been expanded to included devices, Office System is now a platform, the web – both server and client side technology are common place and finally the .NET Framework as a common layer adds to mix.</a:t>
            </a:r>
          </a:p>
          <a:p>
            <a:pPr marL="228587" indent="-228587">
              <a:buAutoNum type="arabicPeriod"/>
            </a:pPr>
            <a:r>
              <a:rPr lang="en-US" baseline="0" dirty="0" smtClean="0"/>
              <a:t>Now your customers could interact with your applications through any of these platforms, demanding the latest and most compelling user experience possible. You need the right tools help meet those unique challenges.</a:t>
            </a:r>
          </a:p>
          <a:p>
            <a:pPr marL="228587" indent="-228587">
              <a:buAutoNum type="arabicPeriod"/>
            </a:pPr>
            <a:r>
              <a:rPr lang="en-US" baseline="0" dirty="0" smtClean="0"/>
              <a:t>Development today means working with designers, project team members, architects, database designers, testers and other developers. The more tools you need to use, the more complex and time consuming the project becomes. Outsourcing and sharing work items outside the boundaries of your organization is becoming more and more commonplace.</a:t>
            </a:r>
          </a:p>
          <a:p>
            <a:pPr marL="228587" indent="-228587">
              <a:buAutoNum type="arabicPeriod"/>
            </a:pPr>
            <a:r>
              <a:rPr lang="en-US" baseline="0" dirty="0" smtClean="0"/>
              <a:t>Now everything moves at internet speed. Business rules change as the business reacts to outside pressures and users are expecting applications to keep up with demand. At the same time, net new development work is attracting less of the available IT spend and developers need to work more productively than ever before</a:t>
            </a:r>
          </a:p>
          <a:p>
            <a:pPr marL="228587" indent="-228587">
              <a:buAutoNum type="arabicPeriod"/>
            </a:pPr>
            <a:r>
              <a:rPr lang="en-US" baseline="0" dirty="0" smtClean="0"/>
              <a:t>Visual Studio 2008 has been build to help you meet these challenges across these platforms. We’ll show you the new features we’ve built into Visual Studio 2008 that enable you to build applications that have breakthrough user experiences, work better together across the application development life-cycle and be more productive.</a:t>
            </a:r>
          </a:p>
          <a:p>
            <a:pPr marL="228587" indent="-228587">
              <a:buAutoNum type="arabicPeriod"/>
            </a:pPr>
            <a:r>
              <a:rPr lang="en-US" baseline="0" dirty="0" smtClean="0"/>
              <a:t>&lt;Highlight UX&gt; Let’s begin by taking a look at how we can build new user experiences. </a:t>
            </a:r>
            <a:endParaRPr lang="en-US" dirty="0" smtClean="0"/>
          </a:p>
          <a:p>
            <a:endParaRPr lang="en-US" dirty="0" smtClean="0"/>
          </a:p>
          <a:p>
            <a:r>
              <a:rPr lang="en-US" dirty="0" smtClean="0"/>
              <a:t>Tell</a:t>
            </a:r>
            <a:r>
              <a:rPr lang="en-US" baseline="0" dirty="0" smtClean="0"/>
              <a:t> ‘</a:t>
            </a:r>
            <a:r>
              <a:rPr lang="en-US" baseline="0" dirty="0" err="1" smtClean="0"/>
              <a:t>em</a:t>
            </a:r>
            <a:r>
              <a:rPr lang="en-US" baseline="0" dirty="0" smtClean="0"/>
              <a:t>.</a:t>
            </a:r>
            <a:endParaRPr lang="en-US" dirty="0"/>
          </a:p>
        </p:txBody>
      </p:sp>
      <p:sp>
        <p:nvSpPr>
          <p:cNvPr id="4" name="Date Placeholder 3"/>
          <p:cNvSpPr>
            <a:spLocks noGrp="1"/>
          </p:cNvSpPr>
          <p:nvPr>
            <p:ph type="dt" idx="10"/>
          </p:nvPr>
        </p:nvSpPr>
        <p:spPr/>
        <p:txBody>
          <a:bodyPr/>
          <a:lstStyle/>
          <a:p>
            <a:pPr>
              <a:defRPr/>
            </a:pPr>
            <a:fld id="{25DE879B-4D8B-41D5-9C5B-F334DB4025CC}" type="datetime8">
              <a:rPr lang="en-US" smtClean="0"/>
              <a:pPr>
                <a:defRPr/>
              </a:pPr>
              <a:t>3/1/2008 3:38 PM</a:t>
            </a:fld>
            <a:endParaRPr lang="en-US"/>
          </a:p>
        </p:txBody>
      </p:sp>
      <p:sp>
        <p:nvSpPr>
          <p:cNvPr id="5" name="Footer Placeholder 4"/>
          <p:cNvSpPr>
            <a:spLocks noGrp="1"/>
          </p:cNvSpPr>
          <p:nvPr>
            <p:ph type="ftr" sz="quarter" idx="11"/>
          </p:nvPr>
        </p:nvSpPr>
        <p:spPr/>
        <p:txBody>
          <a:bodyPr/>
          <a:lstStyle/>
          <a:p>
            <a:pPr>
              <a:defRPr/>
            </a:pPr>
            <a:r>
              <a:rPr lang="en-US" smtClean="0"/>
              <a:t>©2005 Microsoft Corporation. All rights reserved.</a:t>
            </a:r>
          </a:p>
          <a:p>
            <a:pPr>
              <a:defRPr/>
            </a:pPr>
            <a:r>
              <a:rPr lang="en-US" smtClean="0"/>
              <a:t>This presentation is for informational purposes only. Microsoft makes no warranties, express or implied, in this summary.</a:t>
            </a:r>
            <a:endParaRPr lang="en-US"/>
          </a:p>
        </p:txBody>
      </p:sp>
      <p:sp>
        <p:nvSpPr>
          <p:cNvPr id="6" name="Slide Number Placeholder 5"/>
          <p:cNvSpPr>
            <a:spLocks noGrp="1"/>
          </p:cNvSpPr>
          <p:nvPr>
            <p:ph type="sldNum" sz="quarter" idx="12"/>
          </p:nvPr>
        </p:nvSpPr>
        <p:spPr/>
        <p:txBody>
          <a:bodyPr/>
          <a:lstStyle/>
          <a:p>
            <a:pPr>
              <a:defRPr/>
            </a:pPr>
            <a:fld id="{B47643F5-9077-45A9-A393-E9AC11380120}"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036A5A-E801-4BF5-8382-0929F87FBBFE}" type="slidenum">
              <a:rPr lang="en-US"/>
              <a:pPr/>
              <a:t>17</a:t>
            </a:fld>
            <a:endParaRPr lang="en-US"/>
          </a:p>
        </p:txBody>
      </p:sp>
      <p:sp>
        <p:nvSpPr>
          <p:cNvPr id="437250" name="Rectangle 2"/>
          <p:cNvSpPr>
            <a:spLocks noGrp="1" noRot="1" noChangeAspect="1" noChangeArrowheads="1" noTextEdit="1"/>
          </p:cNvSpPr>
          <p:nvPr>
            <p:ph type="sldImg"/>
          </p:nvPr>
        </p:nvSpPr>
        <p:spPr>
          <a:ln/>
        </p:spPr>
      </p:sp>
      <p:sp>
        <p:nvSpPr>
          <p:cNvPr id="437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765B6A-2D3A-4757-B676-F7EF8C4D390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765B6A-2D3A-4757-B676-F7EF8C4D390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D15763-D374-4256-9751-9B80EE3356C7}" type="slidenum">
              <a:rPr lang="en-US"/>
              <a:pPr/>
              <a:t>2</a:t>
            </a:fld>
            <a:endParaRPr lang="en-US"/>
          </a:p>
        </p:txBody>
      </p:sp>
      <p:sp>
        <p:nvSpPr>
          <p:cNvPr id="476162" name="Rectangle 2"/>
          <p:cNvSpPr>
            <a:spLocks noGrp="1" noRot="1" noChangeAspect="1" noChangeArrowheads="1" noTextEdit="1"/>
          </p:cNvSpPr>
          <p:nvPr>
            <p:ph type="sldImg"/>
          </p:nvPr>
        </p:nvSpPr>
        <p:spPr>
          <a:ln/>
        </p:spPr>
      </p:sp>
      <p:sp>
        <p:nvSpPr>
          <p:cNvPr id="476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765B6A-2D3A-4757-B676-F7EF8C4D390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hlinkClick r:id="rId3" action="ppaction://hlinkfile"/>
              </a:rPr>
              <a:t>Microsoft Visual Studio Team System 2008 Architecture Edition</a:t>
            </a:r>
            <a:r>
              <a:rPr lang="en-US" dirty="0" smtClean="0"/>
              <a:t> – focuses on improving the design and validation of distributed systems. It gives architects, operations managers, and developers the ability to visually construct service-oriented solutions and validate them against their operational environments prior to deployment.</a:t>
            </a:r>
          </a:p>
          <a:p>
            <a:r>
              <a:rPr lang="en-US" b="1" dirty="0" smtClean="0">
                <a:hlinkClick r:id="rId4" action="ppaction://hlinkfile"/>
              </a:rPr>
              <a:t>Microsoft Visual Studio Team System 2008 Development Edition</a:t>
            </a:r>
            <a:r>
              <a:rPr lang="en-US" dirty="0" smtClean="0"/>
              <a:t> – provides developers with an advanced set of tools to identify inefficient, insecure, or poor-quality code, specify coding best practices, and automate software unit testing. These tools help team members write better-quality code, reduce security-related issues, and avoid bugs later in the development life cycle.</a:t>
            </a:r>
          </a:p>
          <a:p>
            <a:r>
              <a:rPr lang="en-US" b="1" dirty="0" smtClean="0">
                <a:hlinkClick r:id="rId5" action="ppaction://hlinkfile"/>
              </a:rPr>
              <a:t>Microsoft Visual Studio Team System 2008 Database Edition</a:t>
            </a:r>
            <a:r>
              <a:rPr lang="en-US" dirty="0" smtClean="0"/>
              <a:t> – provides advanced tools for database change management and testing and offers functionality to enable database developers and administrators to be more productive and increase application quality in the database tier.</a:t>
            </a:r>
          </a:p>
          <a:p>
            <a:r>
              <a:rPr lang="en-US" b="1" dirty="0" smtClean="0">
                <a:hlinkClick r:id="rId6" action="ppaction://hlinkfile"/>
              </a:rPr>
              <a:t>Microsoft Visual Studio Team System 2008 Test Edition</a:t>
            </a:r>
            <a:r>
              <a:rPr lang="en-US" dirty="0" smtClean="0"/>
              <a:t> – provides a comprehensive suite of testing tools for Web applications and services that are integrated into the Visual Studio environment. These testing tools enable testers to author, execute, and manage tests and related work items—all from within Visual Studio. In addition, </a:t>
            </a:r>
            <a:r>
              <a:rPr lang="en-US" b="1" dirty="0" smtClean="0">
                <a:hlinkClick r:id="rId7" action="ppaction://hlinkfile"/>
              </a:rPr>
              <a:t>Microsoft Visual Studio Team System 2008 Test Load Agent</a:t>
            </a:r>
            <a:r>
              <a:rPr lang="en-US" dirty="0" smtClean="0"/>
              <a:t> generates additional test loads for Web application load testing.</a:t>
            </a:r>
            <a:endParaRPr lang="en-US" dirty="0"/>
          </a:p>
        </p:txBody>
      </p:sp>
      <p:sp>
        <p:nvSpPr>
          <p:cNvPr id="4" name="Slide Number Placeholder 3"/>
          <p:cNvSpPr>
            <a:spLocks noGrp="1"/>
          </p:cNvSpPr>
          <p:nvPr>
            <p:ph type="sldNum" sz="quarter" idx="10"/>
          </p:nvPr>
        </p:nvSpPr>
        <p:spPr/>
        <p:txBody>
          <a:bodyPr/>
          <a:lstStyle/>
          <a:p>
            <a:fld id="{7B765B6A-2D3A-4757-B676-F7EF8C4D390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Times New Roman" pitchFamily="18" charset="0"/>
                <a:ea typeface="+mn-ea"/>
                <a:cs typeface="+mn-cs"/>
              </a:rPr>
              <a:t>Visual</a:t>
            </a:r>
            <a:r>
              <a:rPr lang="en-US" sz="1200" b="1" kern="1200" baseline="0" dirty="0" smtClean="0">
                <a:solidFill>
                  <a:schemeClr val="tx1"/>
                </a:solidFill>
                <a:latin typeface="Times New Roman" pitchFamily="18" charset="0"/>
                <a:ea typeface="+mn-ea"/>
                <a:cs typeface="+mn-cs"/>
              </a:rPr>
              <a:t> Web Developer 2008 Express Edition</a:t>
            </a:r>
          </a:p>
          <a:p>
            <a:r>
              <a:rPr lang="en-US" sz="1200" b="0" kern="1200" baseline="0" dirty="0" smtClean="0">
                <a:solidFill>
                  <a:schemeClr val="tx1"/>
                </a:solidFill>
                <a:latin typeface="Times New Roman" pitchFamily="18" charset="0"/>
                <a:ea typeface="+mn-ea"/>
                <a:cs typeface="+mn-cs"/>
              </a:rPr>
              <a:t>Free</a:t>
            </a:r>
            <a:endParaRPr lang="en-US" sz="1200" b="0" kern="1200" dirty="0" smtClean="0">
              <a:solidFill>
                <a:schemeClr val="tx1"/>
              </a:solidFill>
              <a:latin typeface="Times New Roman" pitchFamily="18" charset="0"/>
              <a:ea typeface="+mn-ea"/>
              <a:cs typeface="+mn-cs"/>
            </a:endParaRPr>
          </a:p>
          <a:p>
            <a:r>
              <a:rPr lang="en-US" sz="1200" b="1" kern="1200" dirty="0" smtClean="0">
                <a:solidFill>
                  <a:schemeClr val="tx1"/>
                </a:solidFill>
                <a:latin typeface="Times New Roman" pitchFamily="18" charset="0"/>
                <a:ea typeface="+mn-ea"/>
                <a:cs typeface="+mn-cs"/>
              </a:rPr>
              <a:t>Visual Studio Team System 2008 Development Edition</a:t>
            </a:r>
            <a:r>
              <a:rPr lang="en-US" sz="1200" kern="1200" dirty="0" smtClean="0">
                <a:solidFill>
                  <a:schemeClr val="tx1"/>
                </a:solidFill>
                <a:latin typeface="Times New Roman" pitchFamily="18" charset="0"/>
                <a:ea typeface="+mn-ea"/>
                <a:cs typeface="+mn-cs"/>
              </a:rPr>
              <a:t/>
            </a:r>
            <a:br>
              <a:rPr lang="en-US" sz="1200" kern="1200" dirty="0" smtClean="0">
                <a:solidFill>
                  <a:schemeClr val="tx1"/>
                </a:solidFill>
                <a:latin typeface="Times New Roman" pitchFamily="18" charset="0"/>
                <a:ea typeface="+mn-ea"/>
                <a:cs typeface="+mn-cs"/>
              </a:rPr>
            </a:br>
            <a:r>
              <a:rPr lang="en-US" sz="1200" kern="1200" dirty="0" smtClean="0">
                <a:solidFill>
                  <a:schemeClr val="tx1"/>
                </a:solidFill>
                <a:latin typeface="Times New Roman" pitchFamily="18" charset="0"/>
                <a:ea typeface="+mn-ea"/>
                <a:cs typeface="+mn-cs"/>
              </a:rPr>
              <a:t>$4,799</a:t>
            </a:r>
            <a:r>
              <a:rPr lang="en-US" sz="1200" kern="1200" baseline="0" dirty="0" smtClean="0">
                <a:solidFill>
                  <a:schemeClr val="tx1"/>
                </a:solidFill>
                <a:latin typeface="Times New Roman" pitchFamily="18" charset="0"/>
                <a:ea typeface="+mn-ea"/>
                <a:cs typeface="+mn-cs"/>
              </a:rPr>
              <a:t> ($5,469)</a:t>
            </a:r>
            <a:endParaRPr lang="en-US" dirty="0"/>
          </a:p>
        </p:txBody>
      </p:sp>
      <p:sp>
        <p:nvSpPr>
          <p:cNvPr id="4" name="Slide Number Placeholder 3"/>
          <p:cNvSpPr>
            <a:spLocks noGrp="1"/>
          </p:cNvSpPr>
          <p:nvPr>
            <p:ph type="sldNum" sz="quarter" idx="10"/>
          </p:nvPr>
        </p:nvSpPr>
        <p:spPr/>
        <p:txBody>
          <a:bodyPr/>
          <a:lstStyle/>
          <a:p>
            <a:fld id="{7B765B6A-2D3A-4757-B676-F7EF8C4D390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228587" indent="-228587">
              <a:buAutoNum type="arabicPeriod"/>
            </a:pPr>
            <a:r>
              <a:rPr lang="en-US" dirty="0" smtClean="0"/>
              <a:t>The</a:t>
            </a:r>
            <a:r>
              <a:rPr lang="en-US" baseline="0" dirty="0" smtClean="0"/>
              <a:t> platforms available today are vastly different from those that were available a decade ago. Windows has been expanded to included devices, Office System is now a platform, the web – both server and client side technology are common place and finally the .NET Framework as a common layer adds to mix.</a:t>
            </a:r>
          </a:p>
          <a:p>
            <a:pPr marL="228587" indent="-228587">
              <a:buAutoNum type="arabicPeriod"/>
            </a:pPr>
            <a:r>
              <a:rPr lang="en-US" baseline="0" dirty="0" smtClean="0"/>
              <a:t>Now your customers could interact with your applications through any of these platforms, demanding the latest and most compelling user experience possible. You need the right tools help meet those unique challenges.</a:t>
            </a:r>
          </a:p>
          <a:p>
            <a:pPr marL="228587" indent="-228587">
              <a:buAutoNum type="arabicPeriod"/>
            </a:pPr>
            <a:r>
              <a:rPr lang="en-US" baseline="0" dirty="0" smtClean="0"/>
              <a:t>Development today means working with designers, project team members, architects, database designers, testers and other developers. The more tools you need to use, the more complex and time consuming the project becomes. Outsourcing and sharing work items outside the boundaries of your organization is becoming more and more commonplace.</a:t>
            </a:r>
          </a:p>
          <a:p>
            <a:pPr marL="228587" indent="-228587">
              <a:buAutoNum type="arabicPeriod"/>
            </a:pPr>
            <a:r>
              <a:rPr lang="en-US" baseline="0" dirty="0" smtClean="0"/>
              <a:t>Now everything moves at internet speed. Business rules change as the business reacts to outside pressures and users are expecting applications to keep up with demand. At the same time, net new development work is attracting less of the available IT spend and developers need to work more productively than ever before</a:t>
            </a:r>
          </a:p>
          <a:p>
            <a:pPr marL="228587" indent="-228587">
              <a:buAutoNum type="arabicPeriod"/>
            </a:pPr>
            <a:r>
              <a:rPr lang="en-US" baseline="0" dirty="0" smtClean="0"/>
              <a:t>Visual Studio 2008 has been build to help you meet these challenges across these platforms. We’ll show you the new features we’ve built into Visual Studio 2008 that enable you to build applications that have breakthrough user experiences, work better together across the application development life-cycle and be more productive.</a:t>
            </a:r>
          </a:p>
          <a:p>
            <a:pPr marL="228587" indent="-228587">
              <a:buAutoNum type="arabicPeriod"/>
            </a:pPr>
            <a:r>
              <a:rPr lang="en-US" baseline="0" dirty="0" smtClean="0"/>
              <a:t>&lt;Highlight UX&gt; Let’s begin by taking a look at how we can build new user experiences. </a:t>
            </a:r>
            <a:endParaRPr lang="en-US" dirty="0" smtClean="0"/>
          </a:p>
          <a:p>
            <a:endParaRPr lang="en-US" dirty="0" smtClean="0"/>
          </a:p>
          <a:p>
            <a:r>
              <a:rPr lang="en-US" dirty="0" smtClean="0"/>
              <a:t>Tell</a:t>
            </a:r>
            <a:r>
              <a:rPr lang="en-US" baseline="0" dirty="0" smtClean="0"/>
              <a:t> ‘</a:t>
            </a:r>
            <a:r>
              <a:rPr lang="en-US" baseline="0" dirty="0" err="1" smtClean="0"/>
              <a:t>em</a:t>
            </a:r>
            <a:r>
              <a:rPr lang="en-US" baseline="0" dirty="0" smtClean="0"/>
              <a:t>.</a:t>
            </a:r>
            <a:endParaRPr lang="en-US" dirty="0"/>
          </a:p>
        </p:txBody>
      </p:sp>
      <p:sp>
        <p:nvSpPr>
          <p:cNvPr id="4" name="Date Placeholder 3"/>
          <p:cNvSpPr>
            <a:spLocks noGrp="1"/>
          </p:cNvSpPr>
          <p:nvPr>
            <p:ph type="dt" idx="10"/>
          </p:nvPr>
        </p:nvSpPr>
        <p:spPr/>
        <p:txBody>
          <a:bodyPr/>
          <a:lstStyle/>
          <a:p>
            <a:pPr>
              <a:defRPr/>
            </a:pPr>
            <a:fld id="{25DE879B-4D8B-41D5-9C5B-F334DB4025CC}" type="datetime8">
              <a:rPr lang="en-US" smtClean="0"/>
              <a:pPr>
                <a:defRPr/>
              </a:pPr>
              <a:t>3/1/2008 3:38 PM</a:t>
            </a:fld>
            <a:endParaRPr lang="en-US"/>
          </a:p>
        </p:txBody>
      </p:sp>
      <p:sp>
        <p:nvSpPr>
          <p:cNvPr id="5" name="Footer Placeholder 4"/>
          <p:cNvSpPr>
            <a:spLocks noGrp="1"/>
          </p:cNvSpPr>
          <p:nvPr>
            <p:ph type="ftr" sz="quarter" idx="11"/>
          </p:nvPr>
        </p:nvSpPr>
        <p:spPr/>
        <p:txBody>
          <a:bodyPr/>
          <a:lstStyle/>
          <a:p>
            <a:pPr>
              <a:defRPr/>
            </a:pPr>
            <a:r>
              <a:rPr lang="en-US" smtClean="0"/>
              <a:t>©2005 Microsoft Corporation. All rights reserved.</a:t>
            </a:r>
          </a:p>
          <a:p>
            <a:pPr>
              <a:defRPr/>
            </a:pPr>
            <a:r>
              <a:rPr lang="en-US" smtClean="0"/>
              <a:t>This presentation is for informational purposes only. Microsoft makes no warranties, express or implied, in this summary.</a:t>
            </a:r>
            <a:endParaRPr lang="en-US"/>
          </a:p>
        </p:txBody>
      </p:sp>
      <p:sp>
        <p:nvSpPr>
          <p:cNvPr id="6" name="Slide Number Placeholder 5"/>
          <p:cNvSpPr>
            <a:spLocks noGrp="1"/>
          </p:cNvSpPr>
          <p:nvPr>
            <p:ph type="sldNum" sz="quarter" idx="12"/>
          </p:nvPr>
        </p:nvSpPr>
        <p:spPr/>
        <p:txBody>
          <a:bodyPr/>
          <a:lstStyle/>
          <a:p>
            <a:pPr>
              <a:defRPr/>
            </a:pPr>
            <a:fld id="{B47643F5-9077-45A9-A393-E9AC11380120}"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Web Application Projects included in Visual Studio</a:t>
            </a:r>
          </a:p>
          <a:p>
            <a:r>
              <a:rPr lang="en-US" sz="2400" dirty="0" err="1" smtClean="0"/>
              <a:t>Javascript</a:t>
            </a:r>
            <a:r>
              <a:rPr lang="en-US" sz="2400" dirty="0" smtClean="0"/>
              <a:t> IntelliSense &amp; Debugging</a:t>
            </a:r>
          </a:p>
          <a:p>
            <a:r>
              <a:rPr lang="en-US" sz="2400" dirty="0" smtClean="0"/>
              <a:t>Richer HTML/CSS Designer Support</a:t>
            </a:r>
          </a:p>
          <a:p>
            <a:pPr lvl="1"/>
            <a:r>
              <a:rPr lang="en-US" sz="2000" dirty="0" smtClean="0"/>
              <a:t>Split View (simultaneous source and designer)</a:t>
            </a:r>
          </a:p>
          <a:p>
            <a:pPr lvl="1"/>
            <a:r>
              <a:rPr lang="en-US" sz="2000" dirty="0" smtClean="0"/>
              <a:t>Nested Master Page preview in designer</a:t>
            </a:r>
          </a:p>
          <a:p>
            <a:pPr lvl="1"/>
            <a:r>
              <a:rPr lang="en-US" sz="2000" dirty="0" smtClean="0"/>
              <a:t>CSS Properties, Manage/Apply Styles windows, and direct style application toolbar</a:t>
            </a:r>
          </a:p>
          <a:p>
            <a:pPr lvl="1"/>
            <a:r>
              <a:rPr lang="en-US" sz="2000" dirty="0" smtClean="0"/>
              <a:t>Improved CSS/HTML layout and visualization in designer</a:t>
            </a:r>
          </a:p>
          <a:p>
            <a:endParaRPr lang="en-US" dirty="0"/>
          </a:p>
        </p:txBody>
      </p:sp>
      <p:sp>
        <p:nvSpPr>
          <p:cNvPr id="4" name="Slide Number Placeholder 3"/>
          <p:cNvSpPr>
            <a:spLocks noGrp="1"/>
          </p:cNvSpPr>
          <p:nvPr>
            <p:ph type="sldNum" sz="quarter" idx="10"/>
          </p:nvPr>
        </p:nvSpPr>
        <p:spPr/>
        <p:txBody>
          <a:bodyPr/>
          <a:lstStyle/>
          <a:p>
            <a:fld id="{7B765B6A-2D3A-4757-B676-F7EF8C4D390A}"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5672ED-BE9E-4853-999D-EAA142BC3EB8}" type="slidenum">
              <a:rPr lang="en-US"/>
              <a:pPr/>
              <a:t>26</a:t>
            </a:fld>
            <a:endParaRPr lang="en-US"/>
          </a:p>
        </p:txBody>
      </p:sp>
      <p:sp>
        <p:nvSpPr>
          <p:cNvPr id="392194" name="Rectangle 2"/>
          <p:cNvSpPr>
            <a:spLocks noGrp="1" noRot="1" noChangeAspect="1" noChangeArrowheads="1" noTextEdit="1"/>
          </p:cNvSpPr>
          <p:nvPr>
            <p:ph type="sldImg"/>
          </p:nvPr>
        </p:nvSpPr>
        <p:spPr>
          <a:ln/>
        </p:spPr>
      </p:sp>
      <p:sp>
        <p:nvSpPr>
          <p:cNvPr id="392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Do you or any of</a:t>
            </a:r>
            <a:r>
              <a:rPr lang="en-US" baseline="0" dirty="0" smtClean="0"/>
              <a:t> your customers suffer from…version confusion?   I’m referring to .NET Framework versioning confusion.   I know that I have frequently been asked by customers questions like:</a:t>
            </a:r>
          </a:p>
          <a:p>
            <a:endParaRPr lang="en-US" baseline="0" dirty="0" smtClean="0"/>
          </a:p>
          <a:p>
            <a:endParaRPr lang="en-US" dirty="0" smtClean="0"/>
          </a:p>
          <a:p>
            <a:r>
              <a:rPr lang="en-US" b="1" dirty="0" smtClean="0">
                <a:latin typeface="Segoe"/>
              </a:rPr>
              <a:t>Discussion Points:</a:t>
            </a:r>
          </a:p>
          <a:p>
            <a:pPr>
              <a:buFont typeface="Arial" pitchFamily="34" charset="0"/>
              <a:buChar char="•"/>
            </a:pPr>
            <a:r>
              <a:rPr lang="en-US" dirty="0" smtClean="0"/>
              <a:t>So what is the .NET Framework 3.5?   </a:t>
            </a:r>
          </a:p>
          <a:p>
            <a:pPr>
              <a:buFont typeface="Arial" pitchFamily="34" charset="0"/>
              <a:buChar char="•"/>
            </a:pPr>
            <a:r>
              <a:rPr lang="en-US" dirty="0" smtClean="0"/>
              <a:t>There is a fair amount of confusion about the</a:t>
            </a:r>
            <a:r>
              <a:rPr lang="en-US" baseline="0" dirty="0" smtClean="0"/>
              <a:t> different versions of the .NET Framework.  It’s important that we spend a few minutes to clarify any confusion that might exist in this room.  </a:t>
            </a:r>
          </a:p>
          <a:p>
            <a:pPr>
              <a:buFont typeface="Arial" pitchFamily="34" charset="0"/>
              <a:buChar char="•"/>
            </a:pPr>
            <a:r>
              <a:rPr lang="en-US" baseline="0" dirty="0" smtClean="0"/>
              <a:t>Let’s walk through this diagram:</a:t>
            </a:r>
          </a:p>
          <a:p>
            <a:pPr lvl="1">
              <a:buFont typeface="Arial" pitchFamily="34" charset="0"/>
              <a:buChar char="•"/>
            </a:pPr>
            <a:r>
              <a:rPr lang="en-US" baseline="0" dirty="0" smtClean="0"/>
              <a:t>.NET Framework 3.5</a:t>
            </a:r>
          </a:p>
          <a:p>
            <a:pPr lvl="2">
              <a:buFont typeface="Arial" pitchFamily="34" charset="0"/>
              <a:buChar char="•"/>
            </a:pPr>
            <a:r>
              <a:rPr lang="en-US" baseline="0" dirty="0" smtClean="0"/>
              <a:t>The .NET Framework 3.5 is an incremental release of the .NET Framework.  It provides several new enhancements including LINQ, ASP.NET 3.5, the CLR Add-in framework and several others.</a:t>
            </a:r>
          </a:p>
          <a:p>
            <a:pPr lvl="2">
              <a:buFont typeface="Arial" pitchFamily="34" charset="0"/>
              <a:buChar char="•"/>
            </a:pPr>
            <a:r>
              <a:rPr lang="en-US" baseline="0" dirty="0" smtClean="0"/>
              <a:t>The .NET Framework 3.5 builds upon the previous versions of the framework, namely the .NET Framework 2.0 and 3.0.   More specifically, you can think of it as though the .NET Framework 3.5 has a dependency on the .NET Framework 3.0 with SP1 and 2.0 with SP1.   </a:t>
            </a:r>
          </a:p>
          <a:p>
            <a:pPr lvl="1">
              <a:buFont typeface="Arial" pitchFamily="34" charset="0"/>
              <a:buChar char="•"/>
            </a:pPr>
            <a:r>
              <a:rPr lang="en-US" baseline="0" dirty="0" smtClean="0"/>
              <a:t>.NET Framework 3.0</a:t>
            </a:r>
          </a:p>
          <a:p>
            <a:pPr lvl="2">
              <a:buFont typeface="Arial" pitchFamily="34" charset="0"/>
              <a:buChar char="•"/>
            </a:pPr>
            <a:r>
              <a:rPr lang="en-US" baseline="0" dirty="0" smtClean="0"/>
              <a:t>The .NET Framework 3.0, which was formerly known as </a:t>
            </a:r>
            <a:r>
              <a:rPr lang="en-US" baseline="0" dirty="0" err="1" smtClean="0"/>
              <a:t>WinFx</a:t>
            </a:r>
            <a:r>
              <a:rPr lang="en-US" baseline="0" dirty="0" smtClean="0"/>
              <a:t>, introduced several key new technologies including:</a:t>
            </a:r>
          </a:p>
          <a:p>
            <a:pPr lvl="3">
              <a:buFont typeface="Arial" pitchFamily="34" charset="0"/>
              <a:buChar char="•"/>
            </a:pPr>
            <a:r>
              <a:rPr lang="en-US" baseline="0" dirty="0" smtClean="0"/>
              <a:t>Windows Presentation Foundation – provides the ability to build rich, interactive client applications</a:t>
            </a:r>
          </a:p>
          <a:p>
            <a:pPr lvl="3">
              <a:buFont typeface="Arial" pitchFamily="34" charset="0"/>
              <a:buChar char="•"/>
            </a:pPr>
            <a:r>
              <a:rPr lang="en-US" baseline="0" dirty="0" smtClean="0"/>
              <a:t>Windows Communication Foundation – provides a common programming model for building services and connecting applications</a:t>
            </a:r>
          </a:p>
          <a:p>
            <a:pPr lvl="3">
              <a:buFont typeface="Arial" pitchFamily="34" charset="0"/>
              <a:buChar char="•"/>
            </a:pPr>
            <a:r>
              <a:rPr lang="en-US" baseline="0" dirty="0" smtClean="0"/>
              <a:t>Windows Workflow Foundation – provides the ability to define declarative, long-running workflows</a:t>
            </a:r>
          </a:p>
          <a:p>
            <a:pPr lvl="3">
              <a:buFont typeface="Arial" pitchFamily="34" charset="0"/>
              <a:buChar char="•"/>
            </a:pPr>
            <a:r>
              <a:rPr lang="en-US" baseline="0" dirty="0" smtClean="0"/>
              <a:t>Windows </a:t>
            </a:r>
            <a:r>
              <a:rPr lang="en-US" baseline="0" dirty="0" err="1" smtClean="0"/>
              <a:t>CardSpace</a:t>
            </a:r>
            <a:r>
              <a:rPr lang="en-US" baseline="0" dirty="0" smtClean="0"/>
              <a:t> – provides a safer and more secure alternative to username and password authentication within web sites and rich client applications</a:t>
            </a:r>
          </a:p>
          <a:p>
            <a:pPr lvl="1">
              <a:buFont typeface="Arial" pitchFamily="34" charset="0"/>
              <a:buChar char="•"/>
            </a:pPr>
            <a:r>
              <a:rPr lang="en-US" baseline="0" dirty="0" smtClean="0"/>
              <a:t>.NET Framework 2.0</a:t>
            </a:r>
          </a:p>
          <a:p>
            <a:pPr lvl="2">
              <a:buFont typeface="Arial" pitchFamily="34" charset="0"/>
              <a:buChar char="•"/>
            </a:pPr>
            <a:r>
              <a:rPr lang="en-US" baseline="0" dirty="0" smtClean="0"/>
              <a:t>Finally, the .NET Framework 2.0, which was initially released in 2005 provides the common language runtime and base class libraries that are used by the .NET Framework 3.0 and 3.5 components.  </a:t>
            </a:r>
          </a:p>
          <a:p>
            <a:pPr lvl="0">
              <a:buFont typeface="Arial" pitchFamily="34" charset="0"/>
              <a:buChar char="•"/>
            </a:pPr>
            <a:r>
              <a:rPr lang="en-US" baseline="0" dirty="0" smtClean="0"/>
              <a:t>So how will developers get the .NET Framework 3.5?   </a:t>
            </a:r>
          </a:p>
          <a:p>
            <a:pPr lvl="1">
              <a:buFont typeface="Arial" pitchFamily="34" charset="0"/>
              <a:buChar char="•"/>
            </a:pPr>
            <a:r>
              <a:rPr lang="en-US" baseline="0" dirty="0" smtClean="0"/>
              <a:t>The .NET Framework 3.5 will be available as an optional update through Windows Update, as a </a:t>
            </a:r>
            <a:r>
              <a:rPr lang="en-US" baseline="0" dirty="0" err="1" smtClean="0"/>
              <a:t>bootstrapper</a:t>
            </a:r>
            <a:r>
              <a:rPr lang="en-US" baseline="0" dirty="0" smtClean="0"/>
              <a:t> installation, and as a full package.</a:t>
            </a:r>
          </a:p>
          <a:p>
            <a:pPr lvl="1">
              <a:buFont typeface="Arial" pitchFamily="34" charset="0"/>
              <a:buChar char="•"/>
            </a:pPr>
            <a:r>
              <a:rPr lang="en-US" baseline="0" dirty="0" smtClean="0"/>
              <a:t>With all of these packages, your machine will be examined during the installation and the .NET Framework 2.0 with SP1, 3.0 with SP1, and the new 3.5 assemblies will be installed.</a:t>
            </a:r>
          </a:p>
          <a:p>
            <a:pPr lvl="1">
              <a:buFont typeface="Arial" pitchFamily="34" charset="0"/>
              <a:buChar char="•"/>
            </a:pPr>
            <a:r>
              <a:rPr lang="en-US" baseline="0" dirty="0" smtClean="0"/>
              <a:t>The setup for the .NET Framework 3.5 will only install the necessary bits.   So if the .NET Framework 2.0 or 3.0 is already installed, then only the service packs and the 3.5 bits will be added.</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System.TimeZoneInfo</a:t>
            </a:r>
            <a:r>
              <a:rPr lang="en-US" dirty="0" smtClean="0"/>
              <a:t>: http://blogs.msdn.com/bclteam/archive/2007/06/07/exploring-windows-time-zones-with-system-timezoneinfo-josh-free.aspx. Time zone conversion.</a:t>
            </a:r>
            <a:r>
              <a:rPr lang="en-US" baseline="0" dirty="0" smtClean="0"/>
              <a:t> Green bits.</a:t>
            </a:r>
            <a:endParaRPr lang="en-US" dirty="0" smtClean="0"/>
          </a:p>
          <a:p>
            <a:r>
              <a:rPr lang="en-US" dirty="0" err="1" smtClean="0"/>
              <a:t>System.DateTimeOffset</a:t>
            </a:r>
            <a:r>
              <a:rPr lang="en-US" dirty="0" smtClean="0"/>
              <a:t>: http://blogs.msdn.com/bclteam/archive/2007/06/14/datetimeoffset-a-new-datetime-structure-in-net-3-5-justin-van-patten.aspx.</a:t>
            </a:r>
            <a:r>
              <a:rPr lang="en-US" baseline="0" dirty="0" smtClean="0"/>
              <a:t> Includes Time Zone. Red bits.</a:t>
            </a:r>
          </a:p>
          <a:p>
            <a:r>
              <a:rPr lang="en-US" dirty="0" err="1" smtClean="0"/>
              <a:t>System.Collections.Generic.HashSet</a:t>
            </a:r>
            <a:r>
              <a:rPr lang="en-US" dirty="0" smtClean="0"/>
              <a:t>: http://blogs.msdn.com/bclteam/archive/2006/11/09/introducing-hashset-t-kim-hamilton.aspx</a:t>
            </a:r>
          </a:p>
          <a:p>
            <a:r>
              <a:rPr lang="en-US" dirty="0" err="1" smtClean="0"/>
              <a:t>Hashset</a:t>
            </a:r>
            <a:r>
              <a:rPr lang="en-US" dirty="0" smtClean="0"/>
              <a:t> – Red. Every item exists</a:t>
            </a:r>
            <a:r>
              <a:rPr lang="en-US" baseline="0" dirty="0" smtClean="0"/>
              <a:t> </a:t>
            </a:r>
            <a:r>
              <a:rPr lang="en-US" dirty="0" smtClean="0"/>
              <a:t>one time, unordered</a:t>
            </a:r>
            <a:r>
              <a:rPr lang="en-US" baseline="0" dirty="0" smtClean="0"/>
              <a:t>, is a hash. You can do union, intersection. Can define custom equals (e.g., case insensitive comparison).</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NP – http://blogs.msdn.com/bclteam/archive/2006/12/07/introducing-pipes-justin-van-patten.aspx . green. Managed wrapper on O/S.</a:t>
            </a:r>
          </a:p>
          <a:p>
            <a:r>
              <a:rPr lang="en-US" baseline="0" dirty="0" err="1" smtClean="0"/>
              <a:t>EventSchema</a:t>
            </a:r>
            <a:r>
              <a:rPr lang="en-US" baseline="0" dirty="0" smtClean="0"/>
              <a:t>: </a:t>
            </a:r>
            <a:r>
              <a:rPr lang="en-US" dirty="0" smtClean="0"/>
              <a:t>used to log event that a </a:t>
            </a:r>
            <a:r>
              <a:rPr lang="en-US" dirty="0" err="1" smtClean="0"/>
              <a:t>TraceSource</a:t>
            </a:r>
            <a:r>
              <a:rPr lang="en-US" dirty="0" smtClean="0"/>
              <a:t> is producing.</a:t>
            </a:r>
            <a:r>
              <a:rPr lang="en-US" baseline="0" dirty="0" smtClean="0"/>
              <a:t> http://blogs.msdn.com/bclteam/archive/2007/03/09/a-new-tracelistener-in-orcas-eventschematracelistener-inbar-gazit.aspx </a:t>
            </a:r>
            <a:endParaRPr lang="en-US" dirty="0" smtClean="0"/>
          </a:p>
          <a:p>
            <a:r>
              <a:rPr lang="en-US" dirty="0" smtClean="0"/>
              <a:t>Encrypt – April CLR inside out. MSDN article.</a:t>
            </a:r>
            <a:r>
              <a:rPr lang="en-US" baseline="0" dirty="0" smtClean="0"/>
              <a:t> </a:t>
            </a:r>
            <a:endParaRPr lang="en-US" dirty="0" smtClean="0"/>
          </a:p>
          <a:p>
            <a:r>
              <a:rPr lang="en-US" dirty="0" smtClean="0"/>
              <a:t>ETW events &amp; Log – Event Tracing for Windows – Vista.</a:t>
            </a:r>
          </a:p>
          <a:p>
            <a:r>
              <a:rPr lang="en-US" dirty="0" smtClean="0"/>
              <a:t>http://www.bluebytesoftware.com/blog/PermaLink,guid,c4ea3d6d-190a-48f8-a677-44a438d8386b.aspx </a:t>
            </a:r>
          </a:p>
          <a:p>
            <a:endParaRPr lang="en-US" dirty="0" smtClean="0"/>
          </a:p>
          <a:p>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3/1/2008 3:38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765B6A-2D3A-4757-B676-F7EF8C4D390A}"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768064-2A0C-4989-80E1-EFBA5B36EFD0}" type="slidenum">
              <a:rPr lang="en-US"/>
              <a:pPr/>
              <a:t>3</a:t>
            </a:fld>
            <a:endParaRPr lang="en-US"/>
          </a:p>
        </p:txBody>
      </p:sp>
      <p:sp>
        <p:nvSpPr>
          <p:cNvPr id="477186" name="Rectangle 2"/>
          <p:cNvSpPr>
            <a:spLocks noGrp="1" noRot="1" noChangeAspect="1" noChangeArrowheads="1" noTextEdit="1"/>
          </p:cNvSpPr>
          <p:nvPr>
            <p:ph type="sldImg"/>
          </p:nvPr>
        </p:nvSpPr>
        <p:spPr>
          <a:ln/>
        </p:spPr>
      </p:sp>
      <p:sp>
        <p:nvSpPr>
          <p:cNvPr id="477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87" indent="-228587">
              <a:buAutoNum type="arabicPeriod"/>
            </a:pPr>
            <a:r>
              <a:rPr lang="en-US" dirty="0" smtClean="0"/>
              <a:t>&lt;highlight Collaboration blade&gt;Now let’s look</a:t>
            </a:r>
            <a:r>
              <a:rPr lang="en-US" baseline="0" dirty="0" smtClean="0"/>
              <a:t> at how Visual Studio 2008 can help your designers, development and project team collaborate together across the platforms. </a:t>
            </a:r>
            <a:endParaRPr lang="en-US" dirty="0"/>
          </a:p>
        </p:txBody>
      </p:sp>
      <p:sp>
        <p:nvSpPr>
          <p:cNvPr id="4" name="Date Placeholder 3"/>
          <p:cNvSpPr>
            <a:spLocks noGrp="1"/>
          </p:cNvSpPr>
          <p:nvPr>
            <p:ph type="dt" idx="10"/>
          </p:nvPr>
        </p:nvSpPr>
        <p:spPr/>
        <p:txBody>
          <a:bodyPr/>
          <a:lstStyle/>
          <a:p>
            <a:pPr>
              <a:defRPr/>
            </a:pPr>
            <a:fld id="{25DE879B-4D8B-41D5-9C5B-F334DB4025CC}" type="datetime8">
              <a:rPr lang="en-US" smtClean="0"/>
              <a:pPr>
                <a:defRPr/>
              </a:pPr>
              <a:t>3/1/2008 3:38 PM</a:t>
            </a:fld>
            <a:endParaRPr lang="en-US"/>
          </a:p>
        </p:txBody>
      </p:sp>
      <p:sp>
        <p:nvSpPr>
          <p:cNvPr id="5" name="Footer Placeholder 4"/>
          <p:cNvSpPr>
            <a:spLocks noGrp="1"/>
          </p:cNvSpPr>
          <p:nvPr>
            <p:ph type="ftr" sz="quarter" idx="11"/>
          </p:nvPr>
        </p:nvSpPr>
        <p:spPr/>
        <p:txBody>
          <a:bodyPr/>
          <a:lstStyle/>
          <a:p>
            <a:pPr>
              <a:defRPr/>
            </a:pPr>
            <a:r>
              <a:rPr lang="en-US" smtClean="0"/>
              <a:t>©2005 Microsoft Corporation. All rights reserved.</a:t>
            </a:r>
          </a:p>
          <a:p>
            <a:pPr>
              <a:defRPr/>
            </a:pPr>
            <a:r>
              <a:rPr lang="en-US" smtClean="0"/>
              <a:t>This presentation is for informational purposes only. Microsoft makes no warranties, express or implied, in this summary.</a:t>
            </a:r>
            <a:endParaRPr lang="en-US"/>
          </a:p>
        </p:txBody>
      </p:sp>
      <p:sp>
        <p:nvSpPr>
          <p:cNvPr id="6" name="Slide Number Placeholder 5"/>
          <p:cNvSpPr>
            <a:spLocks noGrp="1"/>
          </p:cNvSpPr>
          <p:nvPr>
            <p:ph type="sldNum" sz="quarter" idx="12"/>
          </p:nvPr>
        </p:nvSpPr>
        <p:spPr/>
        <p:txBody>
          <a:bodyPr/>
          <a:lstStyle/>
          <a:p>
            <a:pPr>
              <a:defRPr/>
            </a:pPr>
            <a:fld id="{B47643F5-9077-45A9-A393-E9AC11380120}"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B7BE67-31F9-4847-97F3-2EA0CF2AF2FA}" type="slidenum">
              <a:rPr lang="en-US"/>
              <a:pPr/>
              <a:t>31</a:t>
            </a:fld>
            <a:endParaRPr lang="en-US"/>
          </a:p>
        </p:txBody>
      </p:sp>
      <p:sp>
        <p:nvSpPr>
          <p:cNvPr id="522242" name="Rectangle 2"/>
          <p:cNvSpPr>
            <a:spLocks noGrp="1" noRot="1" noChangeAspect="1" noChangeArrowheads="1" noTextEdit="1"/>
          </p:cNvSpPr>
          <p:nvPr>
            <p:ph type="sldImg"/>
          </p:nvPr>
        </p:nvSpPr>
        <p:spPr>
          <a:ln/>
        </p:spPr>
      </p:sp>
      <p:sp>
        <p:nvSpPr>
          <p:cNvPr id="522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80891B-F58C-4C5B-BB15-193C3E2B36B8}" type="slidenum">
              <a:rPr lang="en-US"/>
              <a:pPr/>
              <a:t>32</a:t>
            </a:fld>
            <a:endParaRPr lang="en-US"/>
          </a:p>
        </p:txBody>
      </p:sp>
      <p:sp>
        <p:nvSpPr>
          <p:cNvPr id="525314" name="Rectangle 2"/>
          <p:cNvSpPr>
            <a:spLocks noGrp="1" noRot="1" noChangeAspect="1" noChangeArrowheads="1" noTextEdit="1"/>
          </p:cNvSpPr>
          <p:nvPr>
            <p:ph type="sldImg"/>
          </p:nvPr>
        </p:nvSpPr>
        <p:spPr>
          <a:ln/>
        </p:spPr>
      </p:sp>
      <p:sp>
        <p:nvSpPr>
          <p:cNvPr id="525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689A60-0DCF-468B-82FA-889FF7FC2539}" type="slidenum">
              <a:rPr lang="en-US"/>
              <a:pPr/>
              <a:t>33</a:t>
            </a:fld>
            <a:endParaRPr lang="en-US"/>
          </a:p>
        </p:txBody>
      </p:sp>
      <p:sp>
        <p:nvSpPr>
          <p:cNvPr id="528386" name="Rectangle 2"/>
          <p:cNvSpPr>
            <a:spLocks noGrp="1" noRot="1" noChangeAspect="1" noChangeArrowheads="1" noTextEdit="1"/>
          </p:cNvSpPr>
          <p:nvPr>
            <p:ph type="sldImg"/>
          </p:nvPr>
        </p:nvSpPr>
        <p:spPr>
          <a:ln/>
        </p:spPr>
      </p:sp>
      <p:sp>
        <p:nvSpPr>
          <p:cNvPr id="528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13123B-5EAE-4FB3-8FE0-8331E2F8FDD8}" type="slidenum">
              <a:rPr lang="en-US"/>
              <a:pPr/>
              <a:t>34</a:t>
            </a:fld>
            <a:endParaRPr lang="en-US"/>
          </a:p>
        </p:txBody>
      </p:sp>
      <p:sp>
        <p:nvSpPr>
          <p:cNvPr id="532482" name="Rectangle 2"/>
          <p:cNvSpPr>
            <a:spLocks noGrp="1" noRot="1" noChangeAspect="1" noChangeArrowheads="1" noTextEdit="1"/>
          </p:cNvSpPr>
          <p:nvPr>
            <p:ph type="sldImg"/>
          </p:nvPr>
        </p:nvSpPr>
        <p:spPr>
          <a:ln/>
        </p:spPr>
      </p:sp>
      <p:sp>
        <p:nvSpPr>
          <p:cNvPr id="532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F068C0-7D92-40D5-853F-C91B32192061}" type="slidenum">
              <a:rPr lang="en-US"/>
              <a:pPr/>
              <a:t>35</a:t>
            </a:fld>
            <a:endParaRPr lang="en-US"/>
          </a:p>
        </p:txBody>
      </p:sp>
      <p:sp>
        <p:nvSpPr>
          <p:cNvPr id="534530" name="Rectangle 2"/>
          <p:cNvSpPr>
            <a:spLocks noGrp="1" noRot="1" noChangeAspect="1" noChangeArrowheads="1" noTextEdit="1"/>
          </p:cNvSpPr>
          <p:nvPr>
            <p:ph type="sldImg"/>
          </p:nvPr>
        </p:nvSpPr>
        <p:spPr>
          <a:ln/>
        </p:spPr>
      </p:sp>
      <p:sp>
        <p:nvSpPr>
          <p:cNvPr id="534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DA1197-ED63-4CC6-91E5-B6F95EB7919B}" type="slidenum">
              <a:rPr lang="en-US"/>
              <a:pPr/>
              <a:t>36</a:t>
            </a:fld>
            <a:endParaRPr lang="en-US"/>
          </a:p>
        </p:txBody>
      </p:sp>
      <p:sp>
        <p:nvSpPr>
          <p:cNvPr id="536578" name="Rectangle 2"/>
          <p:cNvSpPr>
            <a:spLocks noGrp="1" noRot="1" noChangeAspect="1" noChangeArrowheads="1" noTextEdit="1"/>
          </p:cNvSpPr>
          <p:nvPr>
            <p:ph type="sldImg"/>
          </p:nvPr>
        </p:nvSpPr>
        <p:spPr>
          <a:ln/>
        </p:spPr>
      </p:sp>
      <p:sp>
        <p:nvSpPr>
          <p:cNvPr id="536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A66F05-5402-497C-9051-94DCC1086BC0}" type="slidenum">
              <a:rPr lang="en-US"/>
              <a:pPr/>
              <a:t>37</a:t>
            </a:fld>
            <a:endParaRPr lang="en-US"/>
          </a:p>
        </p:txBody>
      </p:sp>
      <p:sp>
        <p:nvSpPr>
          <p:cNvPr id="543746" name="Rectangle 2"/>
          <p:cNvSpPr>
            <a:spLocks noGrp="1" noRot="1" noChangeAspect="1" noChangeArrowheads="1" noTextEdit="1"/>
          </p:cNvSpPr>
          <p:nvPr>
            <p:ph type="sldImg"/>
          </p:nvPr>
        </p:nvSpPr>
        <p:spPr>
          <a:ln/>
        </p:spPr>
      </p:sp>
      <p:sp>
        <p:nvSpPr>
          <p:cNvPr id="543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875AB3-AD53-4D8D-92D9-5952F69747A6}" type="slidenum">
              <a:rPr lang="en-US"/>
              <a:pPr/>
              <a:t>38</a:t>
            </a:fld>
            <a:endParaRPr lang="en-US"/>
          </a:p>
        </p:txBody>
      </p:sp>
      <p:sp>
        <p:nvSpPr>
          <p:cNvPr id="545794" name="Rectangle 2"/>
          <p:cNvSpPr>
            <a:spLocks noGrp="1" noRot="1" noChangeAspect="1" noChangeArrowheads="1" noTextEdit="1"/>
          </p:cNvSpPr>
          <p:nvPr>
            <p:ph type="sldImg"/>
          </p:nvPr>
        </p:nvSpPr>
        <p:spPr>
          <a:ln/>
        </p:spPr>
      </p:sp>
      <p:sp>
        <p:nvSpPr>
          <p:cNvPr id="545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9A8DD3-D771-426E-ACEC-C95FEC104FC5}" type="slidenum">
              <a:rPr lang="en-US"/>
              <a:pPr/>
              <a:t>39</a:t>
            </a:fld>
            <a:endParaRPr lang="en-US"/>
          </a:p>
        </p:txBody>
      </p:sp>
      <p:sp>
        <p:nvSpPr>
          <p:cNvPr id="547842" name="Rectangle 2"/>
          <p:cNvSpPr>
            <a:spLocks noGrp="1" noRot="1" noChangeAspect="1" noChangeArrowheads="1" noTextEdit="1"/>
          </p:cNvSpPr>
          <p:nvPr>
            <p:ph type="sldImg"/>
          </p:nvPr>
        </p:nvSpPr>
        <p:spPr>
          <a:ln/>
        </p:spPr>
      </p:sp>
      <p:sp>
        <p:nvSpPr>
          <p:cNvPr id="547843" name="Rectangle 3"/>
          <p:cNvSpPr>
            <a:spLocks noGrp="1" noChangeArrowheads="1"/>
          </p:cNvSpPr>
          <p:nvPr>
            <p:ph type="body" idx="1"/>
          </p:nvPr>
        </p:nvSpPr>
        <p:spPr/>
        <p:txBody>
          <a:bodyPr/>
          <a:lstStyle/>
          <a:p>
            <a:pPr>
              <a:lnSpc>
                <a:spcPct val="90000"/>
              </a:lnSpc>
            </a:pPr>
            <a:r>
              <a:rPr lang="en-US" sz="1000"/>
              <a:t>After watching this great examples of what WPF can deliver let’s talk about how Microsoft is unlocking Developer and Designer collaboration and is empowering them to create successful UX software applications.</a:t>
            </a:r>
          </a:p>
          <a:p>
            <a:pPr>
              <a:lnSpc>
                <a:spcPct val="90000"/>
              </a:lnSpc>
            </a:pPr>
            <a:endParaRPr lang="en-US" sz="1000"/>
          </a:p>
          <a:p>
            <a:pPr>
              <a:lnSpc>
                <a:spcPct val="90000"/>
              </a:lnSpc>
            </a:pPr>
            <a:r>
              <a:rPr lang="en-US" sz="1000"/>
              <a:t>1) Traditionally designers would “mockup” the graphic design for a software application.  Then by any means possible designers would deliver this “looks” to the developer… they would use JPG images, PNGs, PSDs or even Powerpoint presentations to express the designer intention.  Then the developer would receive this “static images” and would try to convert that into reality.  If the designer created some “non standard” controls, the developer was forced to code in GDI+ or other complex technologies to create the control raising the time and budget to such level that it was simply better to take the decision of making the UI more “standard”.  The developer trying to recreate the idea of the designer would deliver something like what is shown on the right side of the screen. As you can see it represents only a tiny bit of the original vision.</a:t>
            </a:r>
          </a:p>
          <a:p>
            <a:pPr>
              <a:lnSpc>
                <a:spcPct val="90000"/>
              </a:lnSpc>
            </a:pPr>
            <a:endParaRPr lang="en-US" sz="1000"/>
          </a:p>
          <a:p>
            <a:pPr>
              <a:lnSpc>
                <a:spcPct val="90000"/>
              </a:lnSpc>
            </a:pPr>
            <a:r>
              <a:rPr lang="en-US" sz="1000"/>
              <a:t>2) In order to enable the collaboration between developers and designers, Microsoft has created XAML.  XAML is the format which integrates the development process and is the way for both developers and designers to access the functionalities of WPF. As you can see we have no middle man anymore.  XAML is generated by the designer, XAML is consumed by the developer. Further more, the workflow is now two-way meaning that the development process can also start from the developer side who creates XAML and then delivers this XAML to the designer which can take it and style it or completely redesign its appearance.</a:t>
            </a:r>
          </a:p>
          <a:p>
            <a:pPr>
              <a:lnSpc>
                <a:spcPct val="90000"/>
              </a:lnSpc>
            </a:pPr>
            <a:endParaRPr lang="en-US" sz="1000"/>
          </a:p>
          <a:p>
            <a:pPr>
              <a:lnSpc>
                <a:spcPct val="90000"/>
              </a:lnSpc>
            </a:pPr>
            <a:r>
              <a:rPr lang="en-US" sz="1000"/>
              <a:t>3) One example of this are the tools that enable this kind of process: On the designer side we have Expression and on the Developer side we have Visual Studio.</a:t>
            </a:r>
          </a:p>
          <a:p>
            <a:pPr>
              <a:lnSpc>
                <a:spcPct val="90000"/>
              </a:lnSpc>
            </a:pPr>
            <a:endParaRPr lang="en-US"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01B755-3923-417E-8D85-6F0849430D8D}" type="slidenum">
              <a:rPr lang="en-US"/>
              <a:pPr/>
              <a:t>4</a:t>
            </a:fld>
            <a:endParaRPr lang="en-US"/>
          </a:p>
        </p:txBody>
      </p:sp>
      <p:sp>
        <p:nvSpPr>
          <p:cNvPr id="386050" name="Rectangle 2"/>
          <p:cNvSpPr>
            <a:spLocks noGrp="1" noRot="1" noChangeAspect="1" noChangeArrowheads="1" noTextEdit="1"/>
          </p:cNvSpPr>
          <p:nvPr>
            <p:ph type="sldImg"/>
          </p:nvPr>
        </p:nvSpPr>
        <p:spPr>
          <a:ln/>
        </p:spPr>
      </p:sp>
      <p:sp>
        <p:nvSpPr>
          <p:cNvPr id="3860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87" indent="-228587">
              <a:buAutoNum type="arabicPeriod"/>
            </a:pPr>
            <a:endParaRPr lang="en-US" dirty="0"/>
          </a:p>
        </p:txBody>
      </p:sp>
      <p:sp>
        <p:nvSpPr>
          <p:cNvPr id="4" name="Date Placeholder 3"/>
          <p:cNvSpPr>
            <a:spLocks noGrp="1"/>
          </p:cNvSpPr>
          <p:nvPr>
            <p:ph type="dt" idx="10"/>
          </p:nvPr>
        </p:nvSpPr>
        <p:spPr/>
        <p:txBody>
          <a:bodyPr/>
          <a:lstStyle/>
          <a:p>
            <a:pPr>
              <a:defRPr/>
            </a:pPr>
            <a:fld id="{25DE879B-4D8B-41D5-9C5B-F334DB4025CC}" type="datetime8">
              <a:rPr lang="en-US" smtClean="0"/>
              <a:pPr>
                <a:defRPr/>
              </a:pPr>
              <a:t>3/1/2008 3:38 PM</a:t>
            </a:fld>
            <a:endParaRPr lang="en-US"/>
          </a:p>
        </p:txBody>
      </p:sp>
      <p:sp>
        <p:nvSpPr>
          <p:cNvPr id="5" name="Footer Placeholder 4"/>
          <p:cNvSpPr>
            <a:spLocks noGrp="1"/>
          </p:cNvSpPr>
          <p:nvPr>
            <p:ph type="ftr" sz="quarter" idx="11"/>
          </p:nvPr>
        </p:nvSpPr>
        <p:spPr/>
        <p:txBody>
          <a:bodyPr/>
          <a:lstStyle/>
          <a:p>
            <a:pPr>
              <a:defRPr/>
            </a:pPr>
            <a:r>
              <a:rPr lang="en-US" smtClean="0"/>
              <a:t>©2005 Microsoft Corporation. All rights reserved.</a:t>
            </a:r>
          </a:p>
          <a:p>
            <a:pPr>
              <a:defRPr/>
            </a:pPr>
            <a:r>
              <a:rPr lang="en-US" smtClean="0"/>
              <a:t>This presentation is for informational purposes only. Microsoft makes no warranties, express or implied, in this summary.</a:t>
            </a:r>
            <a:endParaRPr lang="en-US"/>
          </a:p>
        </p:txBody>
      </p:sp>
      <p:sp>
        <p:nvSpPr>
          <p:cNvPr id="6" name="Slide Number Placeholder 5"/>
          <p:cNvSpPr>
            <a:spLocks noGrp="1"/>
          </p:cNvSpPr>
          <p:nvPr>
            <p:ph type="sldNum" sz="quarter" idx="12"/>
          </p:nvPr>
        </p:nvSpPr>
        <p:spPr/>
        <p:txBody>
          <a:bodyPr/>
          <a:lstStyle/>
          <a:p>
            <a:pPr>
              <a:defRPr/>
            </a:pPr>
            <a:fld id="{B47643F5-9077-45A9-A393-E9AC11380120}"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1051AE-5230-48E9-8D60-E84F6946326E}" type="slidenum">
              <a:rPr lang="en-US"/>
              <a:pPr/>
              <a:t>41</a:t>
            </a:fld>
            <a:endParaRPr lang="en-US"/>
          </a:p>
        </p:txBody>
      </p:sp>
      <p:sp>
        <p:nvSpPr>
          <p:cNvPr id="484354" name="Rectangle 2"/>
          <p:cNvSpPr>
            <a:spLocks noGrp="1" noRot="1" noChangeAspect="1" noChangeArrowheads="1" noTextEdit="1"/>
          </p:cNvSpPr>
          <p:nvPr>
            <p:ph type="sldImg"/>
          </p:nvPr>
        </p:nvSpPr>
        <p:spPr>
          <a:ln/>
        </p:spPr>
      </p:sp>
      <p:sp>
        <p:nvSpPr>
          <p:cNvPr id="4843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dirty="0" smtClean="0"/>
              <a:t>Overview</a:t>
            </a:r>
          </a:p>
          <a:p>
            <a:pPr>
              <a:defRPr/>
            </a:pPr>
            <a:endParaRPr lang="en-US" dirty="0" smtClean="0"/>
          </a:p>
          <a:p>
            <a:pPr>
              <a:defRPr/>
            </a:pPr>
            <a:r>
              <a:rPr lang="en-US" dirty="0" smtClean="0"/>
              <a:t>ASP.NET AJAX is step towards building a great user experience.</a:t>
            </a:r>
          </a:p>
          <a:p>
            <a:pPr>
              <a:defRPr/>
            </a:pPr>
            <a:endParaRPr lang="en-US" dirty="0" smtClean="0"/>
          </a:p>
          <a:p>
            <a:pPr>
              <a:defRPr/>
            </a:pPr>
            <a:r>
              <a:rPr lang="en-US" dirty="0" smtClean="0"/>
              <a:t>Script</a:t>
            </a:r>
          </a:p>
          <a:p>
            <a:pPr>
              <a:defRPr/>
            </a:pPr>
            <a:endParaRPr lang="en-US" dirty="0" smtClean="0"/>
          </a:p>
          <a:p>
            <a:pPr>
              <a:defRPr/>
            </a:pPr>
            <a:r>
              <a:rPr lang="en-US" dirty="0" smtClean="0"/>
              <a:t>Now we get to the tools to help build a better user experience.  With ASP.NET AJAX, you get a complete framework for building rich, interactive applications in the browser.  The experience is better across the board – from the developer to the end user.</a:t>
            </a:r>
          </a:p>
          <a:p>
            <a:pPr>
              <a:defRPr/>
            </a:pPr>
            <a:endParaRPr lang="en-US" dirty="0" smtClean="0"/>
          </a:p>
          <a:p>
            <a:pPr>
              <a:defRPr/>
            </a:pPr>
            <a:r>
              <a:rPr lang="en-US" dirty="0" smtClean="0"/>
              <a:t>From a developer perspective you are writing much less code to do very complex user interaction scenarios.  Who wants to write code that does drag and drop in a web page?  And they somehow write code that is going to remember where those items were dropped the next time a user visits a page?  Well, that would be hundreds or maybe even thousands of lines of code in </a:t>
            </a:r>
            <a:r>
              <a:rPr lang="en-US" dirty="0" err="1" smtClean="0"/>
              <a:t>Javascript</a:t>
            </a:r>
            <a:r>
              <a:rPr lang="en-US" dirty="0" smtClean="0"/>
              <a:t> and C#.  With the tools and components available in ASP.NET AJAX, it is no code at all!  Newer frameworks should be delivering increased productivity – ASP.NET AJAX does that.  You will be convinced by the end of this talk.</a:t>
            </a:r>
          </a:p>
          <a:p>
            <a:pPr>
              <a:defRPr/>
            </a:pPr>
            <a:endParaRPr lang="en-US" dirty="0" smtClean="0"/>
          </a:p>
          <a:p>
            <a:pPr>
              <a:defRPr/>
            </a:pPr>
            <a:r>
              <a:rPr lang="en-US" dirty="0" smtClean="0"/>
              <a:t>From a debugging and maintenance perspective, you have a better separation of the code from the design.  This means it will be easier to find out where problems exist when debugging.  Now this is also because everything is integrated with Visual Studio, so you get all of the great benefits of VS which accounts for an enormous amount of productivity gains when developing applications. You are also using the same model we are all used to using when developing applications – server controls.  Using server controls, you can simply drag and drop controls and components on a page, and the correct JavaScript and HTML gets generated on the server and sent down to the client.  This is no different in ASP.NET AJAX – you develop your applications the same way you do now – dragging controls onto a </a:t>
            </a:r>
            <a:r>
              <a:rPr lang="en-US" dirty="0" err="1" smtClean="0"/>
              <a:t>webform</a:t>
            </a:r>
            <a:r>
              <a:rPr lang="en-US" dirty="0" smtClean="0"/>
              <a:t> in Visual Studio, and letting the tools do their magic.   The best part of all of this is that everything shipping with ASP.NET AJAX is standards compliant – all </a:t>
            </a:r>
            <a:r>
              <a:rPr lang="en-US" dirty="0" err="1" smtClean="0"/>
              <a:t>Javascript</a:t>
            </a:r>
            <a:r>
              <a:rPr lang="en-US" dirty="0" smtClean="0"/>
              <a:t> and HTML are cross browser compatible.  You do not need to worry about </a:t>
            </a:r>
            <a:r>
              <a:rPr lang="en-US" dirty="0" err="1" smtClean="0"/>
              <a:t>FireFox</a:t>
            </a:r>
            <a:r>
              <a:rPr lang="en-US" dirty="0" smtClean="0"/>
              <a:t> or Opera not being able to take advantage of the features you are building.  The framework will work no matter what browser your pages are being hosted in.</a:t>
            </a:r>
          </a:p>
          <a:p>
            <a:pPr>
              <a:defRPr/>
            </a:pP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3/1/2008 3:38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dirty="0" err="1" smtClean="0"/>
              <a:t>ListView</a:t>
            </a:r>
            <a:r>
              <a:rPr lang="en-US" baseline="0" dirty="0" smtClean="0"/>
              <a:t> is a new control that takes the place of the </a:t>
            </a:r>
            <a:r>
              <a:rPr lang="en-US" baseline="0" dirty="0" err="1" smtClean="0"/>
              <a:t>DataList</a:t>
            </a:r>
            <a:r>
              <a:rPr lang="en-US" baseline="0" dirty="0" smtClean="0"/>
              <a:t> and Repeater controls.  It gives the designer very tight control over the generated output (including the container).  There are no limitations to which elements it can work with (e.g. it works as well for generating dropdown lists as it does for tables or unordered lists).  It also works well with the </a:t>
            </a:r>
            <a:r>
              <a:rPr lang="en-US" baseline="0" dirty="0" err="1" smtClean="0"/>
              <a:t>LinqDataSource</a:t>
            </a:r>
            <a:r>
              <a:rPr lang="en-US" baseline="0" dirty="0" smtClean="0"/>
              <a:t> control and the </a:t>
            </a:r>
            <a:r>
              <a:rPr lang="en-US" baseline="0" dirty="0" err="1" smtClean="0"/>
              <a:t>DataPager</a:t>
            </a:r>
            <a:r>
              <a:rPr lang="en-US" baseline="0" dirty="0" smtClean="0"/>
              <a:t> control.</a:t>
            </a:r>
            <a:endParaRPr lang="en-US" dirty="0"/>
          </a:p>
        </p:txBody>
      </p:sp>
      <p:sp>
        <p:nvSpPr>
          <p:cNvPr id="4" name="Slide Number Placeholder 3"/>
          <p:cNvSpPr>
            <a:spLocks noGrp="1"/>
          </p:cNvSpPr>
          <p:nvPr>
            <p:ph type="sldNum" sz="quarter" idx="10"/>
          </p:nvPr>
        </p:nvSpPr>
        <p:spPr/>
        <p:txBody>
          <a:bodyPr/>
          <a:lstStyle/>
          <a:p>
            <a:fld id="{A81BB4C5-23DF-47DA-B870-69C6EBF0997A}"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1BB4C5-23DF-47DA-B870-69C6EBF0997A}"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LinqDataSource</a:t>
            </a:r>
            <a:r>
              <a:rPr lang="en-US" baseline="0" dirty="0" smtClean="0"/>
              <a:t> (LDS) is the model to use for declarative data binding.  It is similar to the </a:t>
            </a:r>
            <a:r>
              <a:rPr lang="en-US" baseline="0" dirty="0" err="1" smtClean="0"/>
              <a:t>ObjectDataSource</a:t>
            </a:r>
            <a:r>
              <a:rPr lang="en-US" baseline="0" dirty="0" smtClean="0"/>
              <a:t> and </a:t>
            </a:r>
            <a:r>
              <a:rPr lang="en-US" baseline="0" dirty="0" err="1" smtClean="0"/>
              <a:t>SQLDataSource</a:t>
            </a:r>
            <a:r>
              <a:rPr lang="en-US" baseline="0" dirty="0" smtClean="0"/>
              <a:t> controls in the way it supports the declarative model.  However, it is meant to be used for LINQ to SQL data models (though, it can be used for any).</a:t>
            </a:r>
          </a:p>
          <a:p>
            <a:endParaRPr lang="en-US" baseline="0" dirty="0" smtClean="0"/>
          </a:p>
          <a:p>
            <a:r>
              <a:rPr lang="en-US" baseline="0" dirty="0" smtClean="0"/>
              <a:t>Main points:</a:t>
            </a:r>
          </a:p>
          <a:p>
            <a:pPr marL="228600" indent="-228600">
              <a:buAutoNum type="arabicPeriod"/>
            </a:pPr>
            <a:r>
              <a:rPr lang="en-US" baseline="0" dirty="0" smtClean="0"/>
              <a:t>It is the equivalent declarative control for LINQ data models</a:t>
            </a:r>
          </a:p>
          <a:p>
            <a:pPr marL="228600" indent="-228600">
              <a:buAutoNum type="arabicPeriod"/>
            </a:pPr>
            <a:r>
              <a:rPr lang="en-US" baseline="0" dirty="0" smtClean="0"/>
              <a:t>It supports all the ORM capabilities like data validation, paging, sorting, filtering, etc.</a:t>
            </a:r>
            <a:endParaRPr lang="en-US" dirty="0"/>
          </a:p>
        </p:txBody>
      </p:sp>
      <p:sp>
        <p:nvSpPr>
          <p:cNvPr id="4" name="Slide Number Placeholder 3"/>
          <p:cNvSpPr>
            <a:spLocks noGrp="1"/>
          </p:cNvSpPr>
          <p:nvPr>
            <p:ph type="sldNum" sz="quarter" idx="10"/>
          </p:nvPr>
        </p:nvSpPr>
        <p:spPr/>
        <p:txBody>
          <a:bodyPr/>
          <a:lstStyle/>
          <a:p>
            <a:fld id="{A81BB4C5-23DF-47DA-B870-69C6EBF0997A}"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6650" y="685800"/>
            <a:ext cx="3784600" cy="2838450"/>
          </a:xfrm>
        </p:spPr>
      </p:sp>
      <p:sp>
        <p:nvSpPr>
          <p:cNvPr id="3" name="Notes Placeholder 2"/>
          <p:cNvSpPr>
            <a:spLocks noGrp="1"/>
          </p:cNvSpPr>
          <p:nvPr>
            <p:ph type="body" idx="1"/>
          </p:nvPr>
        </p:nvSpPr>
        <p:spPr>
          <a:xfrm>
            <a:off x="685800" y="3822492"/>
            <a:ext cx="5486400" cy="4635708"/>
          </a:xfrm>
        </p:spPr>
        <p:txBody>
          <a:bodyPr>
            <a:normAutofit fontScale="32500" lnSpcReduction="20000"/>
          </a:bodyPr>
          <a:lstStyle/>
          <a:p>
            <a:r>
              <a:rPr lang="en-US" b="1" dirty="0" smtClean="0">
                <a:latin typeface="Segoe"/>
              </a:rPr>
              <a:t>Discussion Points:</a:t>
            </a:r>
          </a:p>
          <a:p>
            <a:pPr eaLnBrk="1" hangingPunct="1">
              <a:buFont typeface="Arial" pitchFamily="34" charset="0"/>
              <a:buChar char="•"/>
            </a:pPr>
            <a:endParaRPr lang="en-US" dirty="0" smtClean="0">
              <a:latin typeface="Arial" pitchFamily="34" charset="0"/>
            </a:endParaRPr>
          </a:p>
          <a:p>
            <a:pPr eaLnBrk="1" hangingPunct="1">
              <a:buFont typeface="Arial" pitchFamily="34" charset="0"/>
              <a:buChar char="•"/>
            </a:pPr>
            <a:r>
              <a:rPr lang="en-US" dirty="0" smtClean="0">
                <a:latin typeface="Arial" pitchFamily="34" charset="0"/>
              </a:rPr>
              <a:t>Orcas significantly improves</a:t>
            </a:r>
            <a:r>
              <a:rPr lang="en-US" baseline="0" dirty="0" smtClean="0">
                <a:latin typeface="Arial" pitchFamily="34" charset="0"/>
              </a:rPr>
              <a:t> the way developers handle data.</a:t>
            </a:r>
          </a:p>
          <a:p>
            <a:pPr eaLnBrk="1" hangingPunct="1">
              <a:buFont typeface="Arial" pitchFamily="34" charset="0"/>
              <a:buChar char="•"/>
            </a:pPr>
            <a:r>
              <a:rPr lang="en-US" baseline="0" dirty="0" smtClean="0">
                <a:latin typeface="Arial" pitchFamily="34" charset="0"/>
              </a:rPr>
              <a:t>Traditionally developers have manipulated data differently depending on where the data resides and how the user connects to it. </a:t>
            </a:r>
          </a:p>
          <a:p>
            <a:pPr eaLnBrk="1" hangingPunct="1">
              <a:buFont typeface="Arial" pitchFamily="34" charset="0"/>
              <a:buChar char="•"/>
            </a:pPr>
            <a:r>
              <a:rPr lang="en-US" baseline="0" dirty="0" smtClean="0">
                <a:latin typeface="Arial" pitchFamily="34" charset="0"/>
              </a:rPr>
              <a:t>With the introduction of Language Integrated Query developers can now deal with data using a consistent programmatic approach and perform data access with new data design surfaces.   </a:t>
            </a:r>
          </a:p>
          <a:p>
            <a:pPr eaLnBrk="1" hangingPunct="1">
              <a:buFont typeface="Arial" pitchFamily="34" charset="0"/>
              <a:buChar char="•"/>
            </a:pPr>
            <a:r>
              <a:rPr lang="en-US" baseline="0" dirty="0" smtClean="0">
                <a:latin typeface="Arial" pitchFamily="34" charset="0"/>
              </a:rPr>
              <a:t>LINQ </a:t>
            </a:r>
            <a:r>
              <a:rPr lang="en-US" baseline="0" dirty="0" err="1" smtClean="0">
                <a:latin typeface="Arial" pitchFamily="34" charset="0"/>
              </a:rPr>
              <a:t>aimes</a:t>
            </a:r>
            <a:r>
              <a:rPr lang="en-US" baseline="0" dirty="0" smtClean="0">
                <a:latin typeface="Arial" pitchFamily="34" charset="0"/>
              </a:rPr>
              <a:t> to reduce the complexity for developers and help boost their productivity through a set of extensions to the C# and Visual Basic programming languages as well as the Microsoft .NET Framework, which provides integrated querying for objects, databases, and XML data.</a:t>
            </a:r>
          </a:p>
          <a:p>
            <a:pPr eaLnBrk="1" hangingPunct="1">
              <a:buFont typeface="Arial" pitchFamily="34" charset="0"/>
              <a:buChar char="•"/>
            </a:pPr>
            <a:r>
              <a:rPr lang="en-US" baseline="0" dirty="0" smtClean="0">
                <a:latin typeface="Arial" pitchFamily="34" charset="0"/>
              </a:rPr>
              <a:t>Using LINQ, developers will be able to write queries natively in C# or Visual Basic without having to use specialized languages, such as Structured Query Language (SQL) and </a:t>
            </a:r>
            <a:r>
              <a:rPr lang="en-US" baseline="0" dirty="0" err="1" smtClean="0">
                <a:latin typeface="Arial" pitchFamily="34" charset="0"/>
              </a:rPr>
              <a:t>Xpath</a:t>
            </a:r>
            <a:r>
              <a:rPr lang="en-US" baseline="0" dirty="0" smtClean="0">
                <a:latin typeface="Arial" pitchFamily="34" charset="0"/>
              </a:rPr>
              <a:t>.</a:t>
            </a:r>
            <a:endParaRPr lang="en-US" dirty="0" smtClean="0">
              <a:latin typeface="Arial" pitchFamily="34" charset="0"/>
            </a:endParaRPr>
          </a:p>
          <a:p>
            <a:pPr>
              <a:buFont typeface="Arial" pitchFamily="34" charset="0"/>
              <a:buChar char="•"/>
            </a:pPr>
            <a:r>
              <a:rPr lang="en-US" dirty="0" smtClean="0">
                <a:latin typeface="Segoe"/>
              </a:rPr>
              <a:t>With Visual Studio “Orcas”, you can work with data in the way that you want. You can create entire collections of objects from a database backend if you like. You can interact with data as rows or columns – whatever makes sense to your application. </a:t>
            </a:r>
          </a:p>
          <a:p>
            <a:pPr>
              <a:buFont typeface="Arial" pitchFamily="34" charset="0"/>
              <a:buChar char="•"/>
            </a:pPr>
            <a:r>
              <a:rPr lang="en-US" dirty="0" smtClean="0">
                <a:latin typeface="Segoe"/>
              </a:rPr>
              <a:t>Language Integrated Query or “LINQ” will dramatically change the way we work with and program against data. By creating a common querying language in LINQ, we’ve freed you, the developer to focus on things that matter most to you. LINQ will provide you the ease of use you’ve come to expect with Visual Studio offering both IntelliSense and </a:t>
            </a:r>
            <a:r>
              <a:rPr lang="en-US" dirty="0" err="1" smtClean="0">
                <a:latin typeface="Segoe"/>
              </a:rPr>
              <a:t>Autocompletion</a:t>
            </a:r>
            <a:r>
              <a:rPr lang="en-US" dirty="0" smtClean="0">
                <a:latin typeface="Segoe"/>
              </a:rPr>
              <a:t> right in the IDE. </a:t>
            </a:r>
            <a:endParaRPr lang="en-US" dirty="0" smtClean="0">
              <a:latin typeface="Arial" pitchFamily="34" charset="0"/>
            </a:endParaRPr>
          </a:p>
          <a:p>
            <a:pPr eaLnBrk="1" hangingPunct="1">
              <a:buFont typeface="Arial" pitchFamily="34" charset="0"/>
              <a:buChar char="•"/>
            </a:pPr>
            <a:r>
              <a:rPr lang="en-US" dirty="0" smtClean="0">
                <a:latin typeface="Arial" pitchFamily="34" charset="0"/>
              </a:rPr>
              <a:t>Language Integrated Query provides native querying syntax in C# and </a:t>
            </a:r>
            <a:r>
              <a:rPr lang="en-US" dirty="0" err="1" smtClean="0">
                <a:latin typeface="Arial" pitchFamily="34" charset="0"/>
              </a:rPr>
              <a:t>VB.Net</a:t>
            </a:r>
            <a:r>
              <a:rPr lang="en-US" dirty="0" smtClean="0">
                <a:latin typeface="Arial" pitchFamily="34" charset="0"/>
              </a:rPr>
              <a:t>. This frees the developer from having to master independent data programmability technologies (e.g. </a:t>
            </a:r>
            <a:r>
              <a:rPr lang="en-US" dirty="0" err="1" smtClean="0">
                <a:latin typeface="Arial" pitchFamily="34" charset="0"/>
              </a:rPr>
              <a:t>Xpath</a:t>
            </a:r>
            <a:r>
              <a:rPr lang="en-US" dirty="0" smtClean="0">
                <a:latin typeface="Arial" pitchFamily="34" charset="0"/>
              </a:rPr>
              <a:t>, </a:t>
            </a:r>
            <a:r>
              <a:rPr lang="en-US" dirty="0" err="1" smtClean="0">
                <a:latin typeface="Arial" pitchFamily="34" charset="0"/>
              </a:rPr>
              <a:t>Xquery</a:t>
            </a:r>
            <a:r>
              <a:rPr lang="en-US" dirty="0" smtClean="0">
                <a:latin typeface="Arial" pitchFamily="34" charset="0"/>
              </a:rPr>
              <a:t>, T/SQL) and instead offers the developer a consistent way to query data. </a:t>
            </a:r>
          </a:p>
          <a:p>
            <a:pPr eaLnBrk="1" hangingPunct="1">
              <a:buFont typeface="Arial" pitchFamily="34" charset="0"/>
              <a:buChar char="•"/>
            </a:pPr>
            <a:r>
              <a:rPr lang="en-US" dirty="0" smtClean="0">
                <a:latin typeface="Arial" pitchFamily="34" charset="0"/>
              </a:rPr>
              <a:t>The best part is that the LINQ code you write is consistent whether your data store is a SQL Server, contained in a ADO.NET </a:t>
            </a:r>
            <a:r>
              <a:rPr lang="en-US" dirty="0" err="1" smtClean="0">
                <a:latin typeface="Arial" pitchFamily="34" charset="0"/>
              </a:rPr>
              <a:t>DataSet</a:t>
            </a:r>
            <a:r>
              <a:rPr lang="en-US" dirty="0" smtClean="0">
                <a:latin typeface="Arial" pitchFamily="34" charset="0"/>
              </a:rPr>
              <a:t>, an XML document, an EDM you create or even objects you create in memory. </a:t>
            </a:r>
          </a:p>
          <a:p>
            <a:pPr>
              <a:buFont typeface="Arial" pitchFamily="34" charset="0"/>
              <a:buChar char="•"/>
            </a:pPr>
            <a:r>
              <a:rPr lang="en-US" dirty="0" smtClean="0">
                <a:latin typeface="Segoe"/>
              </a:rPr>
              <a:t>With Orcas, we have taken a more general approach and are adding general purpose query facilities to the .NET Framework that apply to all sources of information, not just relational or XML data. </a:t>
            </a:r>
          </a:p>
          <a:p>
            <a:pPr>
              <a:buFont typeface="Arial" pitchFamily="34" charset="0"/>
              <a:buChar char="•"/>
            </a:pPr>
            <a:r>
              <a:rPr lang="en-US" dirty="0" smtClean="0">
                <a:latin typeface="Segoe"/>
              </a:rPr>
              <a:t>This facility is called .NET Language Integrated Query (LINQ). </a:t>
            </a:r>
          </a:p>
          <a:p>
            <a:pPr>
              <a:buFont typeface="Arial" pitchFamily="34" charset="0"/>
              <a:buChar char="•"/>
            </a:pPr>
            <a:r>
              <a:rPr lang="en-US" dirty="0" smtClean="0">
                <a:latin typeface="Segoe"/>
              </a:rPr>
              <a:t>With Orcas and ADO.NET 3.5, LINQ is an inherent part of the C# and </a:t>
            </a:r>
            <a:r>
              <a:rPr lang="en-US" dirty="0" err="1" smtClean="0">
                <a:latin typeface="Segoe"/>
              </a:rPr>
              <a:t>VB.Net</a:t>
            </a:r>
            <a:r>
              <a:rPr lang="en-US" dirty="0" smtClean="0">
                <a:latin typeface="Segoe"/>
              </a:rPr>
              <a:t> languages offering both IntelliSense and </a:t>
            </a:r>
            <a:r>
              <a:rPr lang="en-US" dirty="0" err="1" smtClean="0">
                <a:latin typeface="Segoe"/>
              </a:rPr>
              <a:t>Autocompletion</a:t>
            </a:r>
            <a:r>
              <a:rPr lang="en-US" dirty="0" smtClean="0">
                <a:latin typeface="Segoe"/>
              </a:rPr>
              <a:t>. </a:t>
            </a:r>
          </a:p>
          <a:p>
            <a:pPr>
              <a:buFont typeface="Arial" pitchFamily="34" charset="0"/>
              <a:buChar char="•"/>
            </a:pPr>
            <a:r>
              <a:rPr lang="en-US" dirty="0" smtClean="0">
                <a:latin typeface="Segoe"/>
              </a:rPr>
              <a:t>LINQ provides developers with a consistent query language which they in turn may use on various types of data. Be it Objects, XML, Datasets, SQL Server (or other databases with ADO.NET providers) and Entities. Any data that may be placed into a .NET collection of type </a:t>
            </a:r>
            <a:r>
              <a:rPr lang="en-US" dirty="0" err="1" smtClean="0">
                <a:latin typeface="Segoe"/>
              </a:rPr>
              <a:t>IEnumerable</a:t>
            </a:r>
            <a:r>
              <a:rPr lang="en-US" dirty="0" smtClean="0">
                <a:latin typeface="Segoe"/>
              </a:rPr>
              <a:t>&lt;T&gt; can be queried by LINQ. </a:t>
            </a:r>
          </a:p>
          <a:p>
            <a:pPr>
              <a:buFont typeface="Arial" pitchFamily="34" charset="0"/>
              <a:buChar char="•"/>
            </a:pPr>
            <a:r>
              <a:rPr lang="en-US" dirty="0" smtClean="0">
                <a:latin typeface="Segoe"/>
              </a:rPr>
              <a:t>If you’ve written T/SQL in the past then LINQ will offer you familiar constructs for projections, restrictions, sorting and grouping such as Select, Where, </a:t>
            </a:r>
            <a:r>
              <a:rPr lang="en-US" dirty="0" err="1" smtClean="0">
                <a:latin typeface="Segoe"/>
              </a:rPr>
              <a:t>GroupBy</a:t>
            </a:r>
            <a:r>
              <a:rPr lang="en-US" dirty="0" smtClean="0">
                <a:latin typeface="Segoe"/>
              </a:rPr>
              <a:t>, and </a:t>
            </a:r>
            <a:r>
              <a:rPr lang="en-US" dirty="0" err="1" smtClean="0">
                <a:latin typeface="Segoe"/>
              </a:rPr>
              <a:t>OrderBy</a:t>
            </a:r>
            <a:r>
              <a:rPr lang="en-US" dirty="0" smtClean="0">
                <a:latin typeface="Segoe"/>
              </a:rPr>
              <a:t>. </a:t>
            </a:r>
          </a:p>
          <a:p>
            <a:pPr>
              <a:buFont typeface="Arial" pitchFamily="34" charset="0"/>
              <a:buChar char="•"/>
            </a:pPr>
            <a:r>
              <a:rPr lang="en-US" dirty="0" smtClean="0">
                <a:latin typeface="Segoe"/>
              </a:rPr>
              <a:t>You can also adapt the query operators to your liking by using extension methods which can override their default behavior. </a:t>
            </a:r>
          </a:p>
          <a:p>
            <a:pPr eaLnBrk="1" hangingPunct="1"/>
            <a:endParaRPr lang="en-US" dirty="0" smtClean="0">
              <a:latin typeface="Arial" pitchFamily="34" charset="0"/>
            </a:endParaRPr>
          </a:p>
          <a:p>
            <a:pPr eaLnBrk="1" hangingPunct="1"/>
            <a:endParaRPr lang="en-US" dirty="0" smtClean="0">
              <a:latin typeface="Arial" pitchFamily="34" charset="0"/>
            </a:endParaRPr>
          </a:p>
          <a:p>
            <a:pPr eaLnBrk="1" hangingPunct="1"/>
            <a:endParaRPr lang="en-US" dirty="0" smtClean="0">
              <a:latin typeface="Arial" pitchFamily="34" charset="0"/>
            </a:endParaRPr>
          </a:p>
        </p:txBody>
      </p:sp>
      <p:sp>
        <p:nvSpPr>
          <p:cNvPr id="4" name="Slide Number Placeholder 3"/>
          <p:cNvSpPr>
            <a:spLocks noGrp="1"/>
          </p:cNvSpPr>
          <p:nvPr>
            <p:ph type="sldNum" sz="quarter" idx="10"/>
          </p:nvPr>
        </p:nvSpPr>
        <p:spPr/>
        <p:txBody>
          <a:bodyPr/>
          <a:lstStyle/>
          <a:p>
            <a:fld id="{AC248039-9E8B-422F-8B1A-4AF677A6F4FF}"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5672ED-BE9E-4853-999D-EAA142BC3EB8}" type="slidenum">
              <a:rPr lang="en-US"/>
              <a:pPr/>
              <a:t>47</a:t>
            </a:fld>
            <a:endParaRPr lang="en-US"/>
          </a:p>
        </p:txBody>
      </p:sp>
      <p:sp>
        <p:nvSpPr>
          <p:cNvPr id="392194" name="Rectangle 2"/>
          <p:cNvSpPr>
            <a:spLocks noGrp="1" noRot="1" noChangeAspect="1" noChangeArrowheads="1" noTextEdit="1"/>
          </p:cNvSpPr>
          <p:nvPr>
            <p:ph type="sldImg"/>
          </p:nvPr>
        </p:nvSpPr>
        <p:spPr>
          <a:ln/>
        </p:spPr>
      </p:sp>
      <p:sp>
        <p:nvSpPr>
          <p:cNvPr id="392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1051AE-5230-48E9-8D60-E84F6946326E}" type="slidenum">
              <a:rPr lang="en-US"/>
              <a:pPr/>
              <a:t>48</a:t>
            </a:fld>
            <a:endParaRPr lang="en-US"/>
          </a:p>
        </p:txBody>
      </p:sp>
      <p:sp>
        <p:nvSpPr>
          <p:cNvPr id="484354" name="Rectangle 2"/>
          <p:cNvSpPr>
            <a:spLocks noGrp="1" noRot="1" noChangeAspect="1" noChangeArrowheads="1" noTextEdit="1"/>
          </p:cNvSpPr>
          <p:nvPr>
            <p:ph type="sldImg"/>
          </p:nvPr>
        </p:nvSpPr>
        <p:spPr>
          <a:ln/>
        </p:spPr>
      </p:sp>
      <p:sp>
        <p:nvSpPr>
          <p:cNvPr id="484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D8715C-ADF3-4F6B-A9BB-13AFB0DF47E4}" type="slidenum">
              <a:rPr lang="en-US"/>
              <a:pPr/>
              <a:t>49</a:t>
            </a:fld>
            <a:endParaRPr lang="en-US"/>
          </a:p>
        </p:txBody>
      </p:sp>
      <p:sp>
        <p:nvSpPr>
          <p:cNvPr id="483330" name="Rectangle 2"/>
          <p:cNvSpPr>
            <a:spLocks noGrp="1" noRot="1" noChangeAspect="1" noChangeArrowheads="1" noTextEdit="1"/>
          </p:cNvSpPr>
          <p:nvPr>
            <p:ph type="sldImg"/>
          </p:nvPr>
        </p:nvSpPr>
        <p:spPr>
          <a:ln/>
        </p:spPr>
      </p:sp>
      <p:sp>
        <p:nvSpPr>
          <p:cNvPr id="483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6059ED-718D-4291-8A97-9356D4F98622}" type="slidenum">
              <a:rPr lang="en-US"/>
              <a:pPr/>
              <a:t>5</a:t>
            </a:fld>
            <a:endParaRPr lang="en-US"/>
          </a:p>
        </p:txBody>
      </p:sp>
      <p:sp>
        <p:nvSpPr>
          <p:cNvPr id="387074" name="Rectangle 2"/>
          <p:cNvSpPr>
            <a:spLocks noGrp="1" noRot="1" noChangeAspect="1" noChangeArrowheads="1" noTextEdit="1"/>
          </p:cNvSpPr>
          <p:nvPr>
            <p:ph type="sldImg"/>
          </p:nvPr>
        </p:nvSpPr>
        <p:spPr>
          <a:ln/>
        </p:spPr>
      </p:sp>
      <p:sp>
        <p:nvSpPr>
          <p:cNvPr id="387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D6D73D-0F65-4DFB-AA68-6C9564957A90}" type="slidenum">
              <a:rPr lang="en-US"/>
              <a:pPr/>
              <a:t>6</a:t>
            </a:fld>
            <a:endParaRPr lang="en-US"/>
          </a:p>
        </p:txBody>
      </p:sp>
      <p:sp>
        <p:nvSpPr>
          <p:cNvPr id="388098" name="Rectangle 2"/>
          <p:cNvSpPr>
            <a:spLocks noGrp="1" noRot="1" noChangeAspect="1" noChangeArrowheads="1" noTextEdit="1"/>
          </p:cNvSpPr>
          <p:nvPr>
            <p:ph type="sldImg"/>
          </p:nvPr>
        </p:nvSpPr>
        <p:spPr>
          <a:ln/>
        </p:spPr>
      </p:sp>
      <p:sp>
        <p:nvSpPr>
          <p:cNvPr id="388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2EA38F-494D-4687-B866-4091CF44CBC0}" type="slidenum">
              <a:rPr lang="en-US"/>
              <a:pPr/>
              <a:t>7</a:t>
            </a:fld>
            <a:endParaRPr lang="en-US"/>
          </a:p>
        </p:txBody>
      </p:sp>
      <p:sp>
        <p:nvSpPr>
          <p:cNvPr id="389122" name="Rectangle 2"/>
          <p:cNvSpPr>
            <a:spLocks noGrp="1" noRot="1" noChangeAspect="1" noChangeArrowheads="1" noTextEdit="1"/>
          </p:cNvSpPr>
          <p:nvPr>
            <p:ph type="sldImg"/>
          </p:nvPr>
        </p:nvSpPr>
        <p:spPr>
          <a:ln/>
        </p:spPr>
      </p:sp>
      <p:sp>
        <p:nvSpPr>
          <p:cNvPr id="389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C328D2-C057-40AE-9189-C4886569C702}" type="slidenum">
              <a:rPr lang="en-US"/>
              <a:pPr/>
              <a:t>8</a:t>
            </a:fld>
            <a:endParaRPr lang="en-US"/>
          </a:p>
        </p:txBody>
      </p:sp>
      <p:sp>
        <p:nvSpPr>
          <p:cNvPr id="307202"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227ADB-23E8-4D64-903F-4C4542DF1084}" type="slidenum">
              <a:rPr lang="en-US"/>
              <a:pPr/>
              <a:t>9</a:t>
            </a:fld>
            <a:endParaRPr lang="en-US"/>
          </a:p>
        </p:txBody>
      </p:sp>
      <p:sp>
        <p:nvSpPr>
          <p:cNvPr id="408578" name="Rectangle 2"/>
          <p:cNvSpPr>
            <a:spLocks noGrp="1" noRot="1" noChangeAspect="1" noChangeArrowheads="1" noTextEdit="1"/>
          </p:cNvSpPr>
          <p:nvPr>
            <p:ph type="sldImg"/>
          </p:nvPr>
        </p:nvSpPr>
        <p:spPr>
          <a:ln/>
        </p:spPr>
      </p:sp>
      <p:sp>
        <p:nvSpPr>
          <p:cNvPr id="408579" name="Rectangle 3"/>
          <p:cNvSpPr>
            <a:spLocks noGrp="1" noChangeArrowheads="1"/>
          </p:cNvSpPr>
          <p:nvPr>
            <p:ph type="body" idx="1"/>
          </p:nvPr>
        </p:nvSpPr>
        <p:spPr/>
        <p:txBody>
          <a:bodyPr/>
          <a:lstStyle/>
          <a:p>
            <a:r>
              <a:rPr lang="en-US" dirty="0" err="1" smtClean="0"/>
              <a:t>DevCares</a:t>
            </a:r>
            <a:endParaRPr lang="en-US" dirty="0" smtClean="0"/>
          </a:p>
          <a:p>
            <a:r>
              <a:rPr lang="en-US" b="1" dirty="0" smtClean="0"/>
              <a:t>Session 1: How Hackers Hack ... and How to Stop Them</a:t>
            </a:r>
            <a:br>
              <a:rPr lang="en-US" b="1" dirty="0" smtClean="0"/>
            </a:br>
            <a:r>
              <a:rPr lang="en-US" dirty="0" smtClean="0"/>
              <a:t>Your website is under attack. Constantly. But do you know how it is being attacked? More and more attackers today are attacking applications ... code issues in your web site ... rather than infrastructure issues. They are coming after you and your code. Come learn about some of the most common methods hackers use today to attack your web applications and the exploits these attacks target. Some of the exploits we’ll cover include insecure communications, cross-site scripting, injection flaws, cross-site request forgery, malicious file execution, and broken authentication and session management, just to name a few. This session will provide you with an understanding of the hacker’s tactics and the methods you can take to defend your applications with Visual Studio and the .NET Framework. </a:t>
            </a:r>
          </a:p>
          <a:p>
            <a:r>
              <a:rPr lang="en-US" dirty="0" smtClean="0"/>
              <a:t> </a:t>
            </a:r>
          </a:p>
          <a:p>
            <a:r>
              <a:rPr lang="en-US" b="1" dirty="0" smtClean="0"/>
              <a:t>Session 2: Building Office Applications with Visual Studio 2008</a:t>
            </a:r>
            <a:br>
              <a:rPr lang="en-US" b="1" dirty="0" smtClean="0"/>
            </a:br>
            <a:r>
              <a:rPr lang="en-US" dirty="0" smtClean="0"/>
              <a:t>Take your end users’ productivity to a whole new level without locking yourself in your cubicle for weeks at a time. Visual Studio 2008 makes it easier than ever to leverage the power of the Microsoft Office platform within your application. We’ll demonstrate the many improvements that have been made to Visual Studio Tools for Office, and provide examples of how easy it is to take advantage of these tools directly within Visual Studio. We’ll cover the SharePoint Workflow Tools, custom ribbon development, custom task pane development, and </a:t>
            </a:r>
            <a:r>
              <a:rPr lang="en-US" dirty="0" err="1" smtClean="0"/>
              <a:t>ClickOnce</a:t>
            </a:r>
            <a:r>
              <a:rPr lang="en-US" dirty="0" smtClean="0"/>
              <a:t> deployment options for Office Business Applications. </a:t>
            </a:r>
          </a:p>
          <a:p>
            <a:endParaRPr lang="en-US" dirty="0" smtClean="0"/>
          </a:p>
          <a:p>
            <a:r>
              <a:rPr lang="en-US" dirty="0" err="1" smtClean="0"/>
              <a:t>ArcReady</a:t>
            </a:r>
            <a:endParaRPr lang="en-US" dirty="0" smtClean="0"/>
          </a:p>
          <a:p>
            <a:r>
              <a:rPr lang="en-US" b="1" dirty="0" smtClean="0"/>
              <a:t>Addressing the Challenges of the Provider/Consumer Relationship</a:t>
            </a:r>
            <a:r>
              <a:rPr lang="en-US" dirty="0" smtClean="0"/>
              <a:t/>
            </a:r>
            <a:br>
              <a:rPr lang="en-US" dirty="0" smtClean="0"/>
            </a:br>
            <a:r>
              <a:rPr lang="en-US" dirty="0" smtClean="0"/>
              <a:t>While many organizations are starting to benefit from Service Oriented Architecture (SOA), many are now challenged with efficiently scaling the number of services provided and the number of consumers supported through their current approach and implementations. These organizations are starting to recognize the profound need for capabilities provided through service lifecycle management to help them address these challenges. </a:t>
            </a:r>
          </a:p>
          <a:p>
            <a:r>
              <a:rPr lang="en-US" dirty="0" smtClean="0"/>
              <a:t>The Enterprise SOA Solutions team together with the Central Region Architect Evangelists will take a look at how organizations can attain a higher level of value from SOA through the development of a service lifecycle management strategy. We will look at the end-to-end service lifecycle, from service design, development, and deployment to versioning and retirement as well as the significance of infrastructure elements, such as repositories, registries, and intermediaries to facilitate and coordinate those stages.</a:t>
            </a:r>
          </a:p>
          <a:p>
            <a:r>
              <a:rPr lang="en-US" dirty="0" smtClean="0"/>
              <a:t>This talk will also expose the impact this paradigm has on the culture and organizational makeup of IT departments.</a:t>
            </a:r>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0098" name="Rectangle 2"/>
          <p:cNvSpPr>
            <a:spLocks noGrp="1" noChangeArrowheads="1"/>
          </p:cNvSpPr>
          <p:nvPr>
            <p:ph type="ctrTitle"/>
          </p:nvPr>
        </p:nvSpPr>
        <p:spPr>
          <a:xfrm>
            <a:off x="3733800" y="5229225"/>
            <a:ext cx="5181600" cy="762000"/>
          </a:xfrm>
        </p:spPr>
        <p:txBody>
          <a:bodyPr anchor="b"/>
          <a:lstStyle>
            <a:lvl1pPr algn="l">
              <a:defRPr/>
            </a:lvl1pPr>
          </a:lstStyle>
          <a:p>
            <a:r>
              <a:rPr lang="en-US"/>
              <a:t>Click to edit title style</a:t>
            </a:r>
          </a:p>
        </p:txBody>
      </p:sp>
      <p:sp>
        <p:nvSpPr>
          <p:cNvPr id="260100" name="Rectangle 4"/>
          <p:cNvSpPr>
            <a:spLocks noGrp="1" noChangeArrowheads="1"/>
          </p:cNvSpPr>
          <p:nvPr>
            <p:ph type="dt" sz="quarter" idx="2"/>
          </p:nvPr>
        </p:nvSpPr>
        <p:spPr/>
        <p:txBody>
          <a:bodyPr/>
          <a:lstStyle>
            <a:lvl1pPr>
              <a:defRPr/>
            </a:lvl1pPr>
          </a:lstStyle>
          <a:p>
            <a:r>
              <a:rPr lang="en-US" smtClean="0"/>
              <a:t>February 26, 2008</a:t>
            </a:r>
            <a:endParaRPr lang="en-US"/>
          </a:p>
        </p:txBody>
      </p:sp>
      <p:sp>
        <p:nvSpPr>
          <p:cNvPr id="260101" name="Rectangle 5"/>
          <p:cNvSpPr>
            <a:spLocks noGrp="1" noChangeArrowheads="1"/>
          </p:cNvSpPr>
          <p:nvPr>
            <p:ph type="ftr" sz="quarter" idx="3"/>
          </p:nvPr>
        </p:nvSpPr>
        <p:spPr/>
        <p:txBody>
          <a:bodyPr/>
          <a:lstStyle>
            <a:lvl1pPr>
              <a:defRPr/>
            </a:lvl1pPr>
          </a:lstStyle>
          <a:p>
            <a:r>
              <a:rPr lang="en-US"/>
              <a:t>Dallas ASP.NET User Group</a:t>
            </a:r>
          </a:p>
        </p:txBody>
      </p:sp>
      <p:sp>
        <p:nvSpPr>
          <p:cNvPr id="260102" name="Rectangle 6"/>
          <p:cNvSpPr>
            <a:spLocks noGrp="1" noChangeArrowheads="1"/>
          </p:cNvSpPr>
          <p:nvPr>
            <p:ph type="sldNum" sz="quarter" idx="4"/>
          </p:nvPr>
        </p:nvSpPr>
        <p:spPr/>
        <p:txBody>
          <a:bodyPr/>
          <a:lstStyle>
            <a:lvl1pPr>
              <a:defRPr/>
            </a:lvl1pPr>
          </a:lstStyle>
          <a:p>
            <a:fld id="{DCF77B15-A5D5-4676-8108-6689609695A2}" type="slidenum">
              <a:rPr lang="en-US"/>
              <a:pPr/>
              <a:t>‹#›</a:t>
            </a:fld>
            <a:endParaRPr lang="en-US"/>
          </a:p>
        </p:txBody>
      </p:sp>
      <p:pic>
        <p:nvPicPr>
          <p:cNvPr id="260103" name="Picture 7" descr="DallasASPNETLogo6"/>
          <p:cNvPicPr>
            <a:picLocks noChangeAspect="1" noChangeArrowheads="1"/>
          </p:cNvPicPr>
          <p:nvPr userDrawn="1"/>
        </p:nvPicPr>
        <p:blipFill>
          <a:blip r:embed="rId3"/>
          <a:srcRect/>
          <a:stretch>
            <a:fillRect/>
          </a:stretch>
        </p:blipFill>
        <p:spPr bwMode="auto">
          <a:xfrm>
            <a:off x="304800" y="5334000"/>
            <a:ext cx="2819400" cy="121920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p:txBody>
          <a:bodyPr/>
          <a:lstStyle>
            <a:lvl1pPr>
              <a:defRPr/>
            </a:lvl1pPr>
          </a:lstStyle>
          <a:p>
            <a:fld id="{53E7306C-63E2-44B7-90B8-9942A02ACD7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333375"/>
            <a:ext cx="1924050" cy="6191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333375"/>
            <a:ext cx="5619750" cy="6191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p:txBody>
          <a:bodyPr/>
          <a:lstStyle>
            <a:lvl1pPr>
              <a:defRPr/>
            </a:lvl1pPr>
          </a:lstStyle>
          <a:p>
            <a:fld id="{B9467132-FFE4-4C85-B071-7D5365618F36}"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333375"/>
            <a:ext cx="7696200" cy="6191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en-US" smtClean="0"/>
              <a:t>February 26, 2008</a:t>
            </a:r>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r>
              <a:rPr lang="en-US"/>
              <a:t>Dallas ASP.NET User Group</a:t>
            </a: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2FFCF976-5E5F-4B93-B334-1F98ABBCCFC0}"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762000" y="333375"/>
            <a:ext cx="7696200" cy="10668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762000" y="1773238"/>
            <a:ext cx="7696200" cy="4751387"/>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E041415B-829D-4ACF-9A0F-5488307D6D7B}"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r>
              <a:rPr lang="en-US"/>
              <a:t>Click to edit Master title style</a:t>
            </a:r>
          </a:p>
        </p:txBody>
      </p:sp>
      <p:sp>
        <p:nvSpPr>
          <p:cNvPr id="3" name="Text Placeholder 2"/>
          <p:cNvSpPr>
            <a:spLocks noGrp="1"/>
          </p:cNvSpPr>
          <p:nvPr>
            <p:ph type="body" idx="1"/>
          </p:nvPr>
        </p:nvSpPr>
        <p:spPr/>
        <p:txBody>
          <a:bodyPr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r>
              <a:rPr lang="en-US" smtClean="0"/>
              <a:t>February 26, 2008</a:t>
            </a:r>
            <a:endParaRPr lang="en-US"/>
          </a:p>
        </p:txBody>
      </p:sp>
      <p:sp>
        <p:nvSpPr>
          <p:cNvPr id="5" name="Footer Placeholder 4"/>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smtClean="0"/>
              <a:t>Dallas ASP.NET User Group</a:t>
            </a:r>
            <a:endParaRPr lang="en-US"/>
          </a:p>
        </p:txBody>
      </p:sp>
      <p:sp>
        <p:nvSpPr>
          <p:cNvPr id="6" name="Slide Number Placeholder 5"/>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166FDE02-D3BF-449B-9DAA-2BAFF6774A8A}"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9" descr="DPE5"/>
          <p:cNvPicPr>
            <a:picLocks noChangeAspect="1" noChangeArrowheads="1"/>
          </p:cNvPicPr>
          <p:nvPr userDrawn="1"/>
        </p:nvPicPr>
        <p:blipFill>
          <a:blip r:embed="rId2"/>
          <a:srcRect b="6493"/>
          <a:stretch>
            <a:fillRect/>
          </a:stretch>
        </p:blipFill>
        <p:spPr bwMode="auto">
          <a:xfrm>
            <a:off x="372539" y="6400801"/>
            <a:ext cx="1608661" cy="380999"/>
          </a:xfrm>
          <a:prstGeom prst="rect">
            <a:avLst/>
          </a:prstGeom>
          <a:noFill/>
          <a:ln w="9525">
            <a:noFill/>
            <a:miter lim="800000"/>
            <a:headEnd/>
            <a:tailEnd/>
          </a:ln>
          <a:effectLst>
            <a:reflection blurRad="6350" stA="52000" endA="300" endPos="35000" dir="5400000" sy="-100000" algn="bl" rotWithShape="0"/>
          </a:effectLst>
        </p:spPr>
      </p:pic>
      <p:pic>
        <p:nvPicPr>
          <p:cNvPr id="5" name="Picture 6" descr="mslogo_R-75"/>
          <p:cNvPicPr>
            <a:picLocks noChangeAspect="1" noChangeArrowheads="1"/>
          </p:cNvPicPr>
          <p:nvPr userDrawn="1"/>
        </p:nvPicPr>
        <p:blipFill>
          <a:blip r:embed="rId3"/>
          <a:srcRect b="23288"/>
          <a:stretch>
            <a:fillRect/>
          </a:stretch>
        </p:blipFill>
        <p:spPr bwMode="auto">
          <a:xfrm>
            <a:off x="7711281" y="6356717"/>
            <a:ext cx="1401763" cy="348883"/>
          </a:xfrm>
          <a:prstGeom prst="rect">
            <a:avLst/>
          </a:prstGeom>
          <a:noFill/>
          <a:effectLst>
            <a:reflection blurRad="6350" stA="52000" endA="300" endPos="35000" dir="5400000" sy="-100000" algn="bl" rotWithShape="0"/>
          </a:effectLst>
        </p:spPr>
      </p:pic>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p:txBody>
          <a:bodyPr/>
          <a:lstStyle>
            <a:lvl1pPr>
              <a:defRPr/>
            </a:lvl1pPr>
          </a:lstStyle>
          <a:p>
            <a:fld id="{8B38C521-9D47-4FC7-881F-4C5FBA155173}"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p:txBody>
          <a:bodyPr/>
          <a:lstStyle>
            <a:lvl1pPr>
              <a:defRPr/>
            </a:lvl1pPr>
          </a:lstStyle>
          <a:p>
            <a:fld id="{7D4C30C5-9C1C-4B53-988F-CEA50AD0683E}"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p:txBody>
          <a:bodyPr/>
          <a:lstStyle>
            <a:lvl1pPr>
              <a:defRPr/>
            </a:lvl1pPr>
          </a:lstStyle>
          <a:p>
            <a:fld id="{79263F95-1086-42B8-8CC9-66812EB99519}"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r>
              <a:rPr lang="en-US" smtClean="0"/>
              <a:t>February 26, 2008</a:t>
            </a:r>
            <a:endParaRPr lang="en-US"/>
          </a:p>
        </p:txBody>
      </p:sp>
      <p:sp>
        <p:nvSpPr>
          <p:cNvPr id="6" name="Footer Placeholder 5"/>
          <p:cNvSpPr>
            <a:spLocks noGrp="1"/>
          </p:cNvSpPr>
          <p:nvPr>
            <p:ph type="ftr" sz="quarter" idx="11"/>
          </p:nvPr>
        </p:nvSpPr>
        <p:spPr/>
        <p:txBody>
          <a:bodyPr/>
          <a:lstStyle>
            <a:lvl1pPr>
              <a:defRPr/>
            </a:lvl1pPr>
          </a:lstStyle>
          <a:p>
            <a:r>
              <a:rPr lang="en-US"/>
              <a:t>Dallas ASP.NET User Group</a:t>
            </a:r>
          </a:p>
        </p:txBody>
      </p:sp>
      <p:sp>
        <p:nvSpPr>
          <p:cNvPr id="7" name="Slide Number Placeholder 6"/>
          <p:cNvSpPr>
            <a:spLocks noGrp="1"/>
          </p:cNvSpPr>
          <p:nvPr>
            <p:ph type="sldNum" sz="quarter" idx="12"/>
          </p:nvPr>
        </p:nvSpPr>
        <p:spPr/>
        <p:txBody>
          <a:bodyPr/>
          <a:lstStyle>
            <a:lvl1pPr>
              <a:defRPr/>
            </a:lvl1pPr>
          </a:lstStyle>
          <a:p>
            <a:fld id="{D7E495F3-95FD-433B-9634-AD3BD5EE35E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p:txBody>
          <a:bodyPr/>
          <a:lstStyle>
            <a:lvl1pPr>
              <a:defRPr/>
            </a:lvl1pPr>
          </a:lstStyle>
          <a:p>
            <a:fld id="{0C65325D-BF91-4A05-85A9-9D39D60E857E}"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r>
              <a:rPr lang="en-US" smtClean="0"/>
              <a:t>February 26, 2008</a:t>
            </a:r>
            <a:endParaRPr lang="en-US"/>
          </a:p>
        </p:txBody>
      </p:sp>
      <p:sp>
        <p:nvSpPr>
          <p:cNvPr id="8" name="Footer Placeholder 7"/>
          <p:cNvSpPr>
            <a:spLocks noGrp="1"/>
          </p:cNvSpPr>
          <p:nvPr>
            <p:ph type="ftr" sz="quarter" idx="11"/>
          </p:nvPr>
        </p:nvSpPr>
        <p:spPr/>
        <p:txBody>
          <a:bodyPr/>
          <a:lstStyle>
            <a:lvl1pPr>
              <a:defRPr/>
            </a:lvl1pPr>
          </a:lstStyle>
          <a:p>
            <a:r>
              <a:rPr lang="en-US"/>
              <a:t>Dallas ASP.NET User Group</a:t>
            </a:r>
          </a:p>
        </p:txBody>
      </p:sp>
      <p:sp>
        <p:nvSpPr>
          <p:cNvPr id="9" name="Slide Number Placeholder 8"/>
          <p:cNvSpPr>
            <a:spLocks noGrp="1"/>
          </p:cNvSpPr>
          <p:nvPr>
            <p:ph type="sldNum" sz="quarter" idx="12"/>
          </p:nvPr>
        </p:nvSpPr>
        <p:spPr/>
        <p:txBody>
          <a:bodyPr/>
          <a:lstStyle>
            <a:lvl1pPr>
              <a:defRPr/>
            </a:lvl1pPr>
          </a:lstStyle>
          <a:p>
            <a:fld id="{490AF2DB-72A9-4D58-A837-0C72B28A1546}"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en-US" smtClean="0"/>
              <a:t>February 26, 2008</a:t>
            </a:r>
            <a:endParaRPr lang="en-US"/>
          </a:p>
        </p:txBody>
      </p:sp>
      <p:sp>
        <p:nvSpPr>
          <p:cNvPr id="4" name="Footer Placeholder 3"/>
          <p:cNvSpPr>
            <a:spLocks noGrp="1"/>
          </p:cNvSpPr>
          <p:nvPr>
            <p:ph type="ftr" sz="quarter" idx="11"/>
          </p:nvPr>
        </p:nvSpPr>
        <p:spPr/>
        <p:txBody>
          <a:bodyPr/>
          <a:lstStyle>
            <a:lvl1pPr>
              <a:defRPr/>
            </a:lvl1pPr>
          </a:lstStyle>
          <a:p>
            <a:r>
              <a:rPr lang="en-US"/>
              <a:t>Dallas ASP.NET User Group</a:t>
            </a:r>
          </a:p>
        </p:txBody>
      </p:sp>
      <p:sp>
        <p:nvSpPr>
          <p:cNvPr id="5" name="Slide Number Placeholder 4"/>
          <p:cNvSpPr>
            <a:spLocks noGrp="1"/>
          </p:cNvSpPr>
          <p:nvPr>
            <p:ph type="sldNum" sz="quarter" idx="12"/>
          </p:nvPr>
        </p:nvSpPr>
        <p:spPr/>
        <p:txBody>
          <a:bodyPr/>
          <a:lstStyle>
            <a:lvl1pPr>
              <a:defRPr/>
            </a:lvl1pPr>
          </a:lstStyle>
          <a:p>
            <a:fld id="{68BEFFA0-5C34-4F76-88EB-2F1CEA5311FC}"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smtClean="0"/>
              <a:t>February 26, 2008</a:t>
            </a:r>
            <a:endParaRPr lang="en-US"/>
          </a:p>
        </p:txBody>
      </p:sp>
      <p:sp>
        <p:nvSpPr>
          <p:cNvPr id="3" name="Footer Placeholder 2"/>
          <p:cNvSpPr>
            <a:spLocks noGrp="1"/>
          </p:cNvSpPr>
          <p:nvPr>
            <p:ph type="ftr" sz="quarter" idx="11"/>
          </p:nvPr>
        </p:nvSpPr>
        <p:spPr/>
        <p:txBody>
          <a:bodyPr/>
          <a:lstStyle>
            <a:lvl1pPr>
              <a:defRPr/>
            </a:lvl1pPr>
          </a:lstStyle>
          <a:p>
            <a:r>
              <a:rPr lang="en-US"/>
              <a:t>Dallas ASP.NET User Group</a:t>
            </a:r>
          </a:p>
        </p:txBody>
      </p:sp>
      <p:sp>
        <p:nvSpPr>
          <p:cNvPr id="4" name="Slide Number Placeholder 3"/>
          <p:cNvSpPr>
            <a:spLocks noGrp="1"/>
          </p:cNvSpPr>
          <p:nvPr>
            <p:ph type="sldNum" sz="quarter" idx="12"/>
          </p:nvPr>
        </p:nvSpPr>
        <p:spPr/>
        <p:txBody>
          <a:bodyPr/>
          <a:lstStyle>
            <a:lvl1pPr>
              <a:defRPr/>
            </a:lvl1pPr>
          </a:lstStyle>
          <a:p>
            <a:fld id="{5ADAAED9-AF88-4FBE-811E-F2D73C36E645}"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February 26, 2008</a:t>
            </a:r>
            <a:endParaRPr lang="en-US"/>
          </a:p>
        </p:txBody>
      </p:sp>
      <p:sp>
        <p:nvSpPr>
          <p:cNvPr id="6" name="Footer Placeholder 5"/>
          <p:cNvSpPr>
            <a:spLocks noGrp="1"/>
          </p:cNvSpPr>
          <p:nvPr>
            <p:ph type="ftr" sz="quarter" idx="11"/>
          </p:nvPr>
        </p:nvSpPr>
        <p:spPr/>
        <p:txBody>
          <a:bodyPr/>
          <a:lstStyle>
            <a:lvl1pPr>
              <a:defRPr/>
            </a:lvl1pPr>
          </a:lstStyle>
          <a:p>
            <a:r>
              <a:rPr lang="en-US"/>
              <a:t>Dallas ASP.NET User Group</a:t>
            </a:r>
          </a:p>
        </p:txBody>
      </p:sp>
      <p:sp>
        <p:nvSpPr>
          <p:cNvPr id="7" name="Slide Number Placeholder 6"/>
          <p:cNvSpPr>
            <a:spLocks noGrp="1"/>
          </p:cNvSpPr>
          <p:nvPr>
            <p:ph type="sldNum" sz="quarter" idx="12"/>
          </p:nvPr>
        </p:nvSpPr>
        <p:spPr/>
        <p:txBody>
          <a:bodyPr/>
          <a:lstStyle>
            <a:lvl1pPr>
              <a:defRPr/>
            </a:lvl1pPr>
          </a:lstStyle>
          <a:p>
            <a:fld id="{65035DF4-68A9-4FF1-94CC-2D94BD235867}"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February 26, 2008</a:t>
            </a:r>
            <a:endParaRPr lang="en-US"/>
          </a:p>
        </p:txBody>
      </p:sp>
      <p:sp>
        <p:nvSpPr>
          <p:cNvPr id="6" name="Footer Placeholder 5"/>
          <p:cNvSpPr>
            <a:spLocks noGrp="1"/>
          </p:cNvSpPr>
          <p:nvPr>
            <p:ph type="ftr" sz="quarter" idx="11"/>
          </p:nvPr>
        </p:nvSpPr>
        <p:spPr/>
        <p:txBody>
          <a:bodyPr/>
          <a:lstStyle>
            <a:lvl1pPr>
              <a:defRPr/>
            </a:lvl1pPr>
          </a:lstStyle>
          <a:p>
            <a:r>
              <a:rPr lang="en-US"/>
              <a:t>Dallas ASP.NET User Group</a:t>
            </a:r>
          </a:p>
        </p:txBody>
      </p:sp>
      <p:sp>
        <p:nvSpPr>
          <p:cNvPr id="7" name="Slide Number Placeholder 6"/>
          <p:cNvSpPr>
            <a:spLocks noGrp="1"/>
          </p:cNvSpPr>
          <p:nvPr>
            <p:ph type="sldNum" sz="quarter" idx="12"/>
          </p:nvPr>
        </p:nvSpPr>
        <p:spPr/>
        <p:txBody>
          <a:bodyPr/>
          <a:lstStyle>
            <a:lvl1pPr>
              <a:defRPr/>
            </a:lvl1pPr>
          </a:lstStyle>
          <a:p>
            <a:fld id="{70A4C904-93FA-49D1-971E-ACAB6435EADC}"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p:txBody>
          <a:bodyPr/>
          <a:lstStyle>
            <a:lvl1pPr>
              <a:defRPr/>
            </a:lvl1pPr>
          </a:lstStyle>
          <a:p>
            <a:fld id="{2F42B42A-C614-4052-B0C9-618DDD3B1638}"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p:txBody>
          <a:bodyPr/>
          <a:lstStyle>
            <a:lvl1pPr>
              <a:defRPr/>
            </a:lvl1pPr>
          </a:lstStyle>
          <a:p>
            <a:fld id="{C0888757-4198-4162-8C32-BA8A8EA7B5F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smtClean="0"/>
              <a:t>February 26, 2008</a:t>
            </a:r>
            <a:endParaRPr lang="en-US"/>
          </a:p>
        </p:txBody>
      </p:sp>
      <p:sp>
        <p:nvSpPr>
          <p:cNvPr id="5" name="Footer Placeholder 4"/>
          <p:cNvSpPr>
            <a:spLocks noGrp="1"/>
          </p:cNvSpPr>
          <p:nvPr>
            <p:ph type="ftr" sz="quarter" idx="11"/>
          </p:nvPr>
        </p:nvSpPr>
        <p:spPr/>
        <p:txBody>
          <a:bodyPr/>
          <a:lstStyle>
            <a:lvl1pPr>
              <a:defRPr/>
            </a:lvl1pPr>
          </a:lstStyle>
          <a:p>
            <a:r>
              <a:rPr lang="en-US"/>
              <a:t>Dallas ASP.NET User Group</a:t>
            </a:r>
          </a:p>
        </p:txBody>
      </p:sp>
      <p:sp>
        <p:nvSpPr>
          <p:cNvPr id="6" name="Slide Number Placeholder 5"/>
          <p:cNvSpPr>
            <a:spLocks noGrp="1"/>
          </p:cNvSpPr>
          <p:nvPr>
            <p:ph type="sldNum" sz="quarter" idx="12"/>
          </p:nvPr>
        </p:nvSpPr>
        <p:spPr/>
        <p:txBody>
          <a:bodyPr/>
          <a:lstStyle>
            <a:lvl1pPr>
              <a:defRPr/>
            </a:lvl1pPr>
          </a:lstStyle>
          <a:p>
            <a:fld id="{258AF7B7-E0FA-4593-BC58-6A4AC2D676E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773238"/>
            <a:ext cx="3771900"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773238"/>
            <a:ext cx="3771900"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r>
              <a:rPr lang="en-US" smtClean="0"/>
              <a:t>February 26, 2008</a:t>
            </a:r>
            <a:endParaRPr lang="en-US"/>
          </a:p>
        </p:txBody>
      </p:sp>
      <p:sp>
        <p:nvSpPr>
          <p:cNvPr id="6" name="Footer Placeholder 5"/>
          <p:cNvSpPr>
            <a:spLocks noGrp="1"/>
          </p:cNvSpPr>
          <p:nvPr>
            <p:ph type="ftr" sz="quarter" idx="11"/>
          </p:nvPr>
        </p:nvSpPr>
        <p:spPr/>
        <p:txBody>
          <a:bodyPr/>
          <a:lstStyle>
            <a:lvl1pPr>
              <a:defRPr/>
            </a:lvl1pPr>
          </a:lstStyle>
          <a:p>
            <a:r>
              <a:rPr lang="en-US"/>
              <a:t>Dallas ASP.NET User Group</a:t>
            </a:r>
          </a:p>
        </p:txBody>
      </p:sp>
      <p:sp>
        <p:nvSpPr>
          <p:cNvPr id="7" name="Slide Number Placeholder 6"/>
          <p:cNvSpPr>
            <a:spLocks noGrp="1"/>
          </p:cNvSpPr>
          <p:nvPr>
            <p:ph type="sldNum" sz="quarter" idx="12"/>
          </p:nvPr>
        </p:nvSpPr>
        <p:spPr/>
        <p:txBody>
          <a:bodyPr/>
          <a:lstStyle>
            <a:lvl1pPr>
              <a:defRPr/>
            </a:lvl1pPr>
          </a:lstStyle>
          <a:p>
            <a:fld id="{AAC95B9E-98C7-4A99-A84D-6EC03725670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r>
              <a:rPr lang="en-US" smtClean="0"/>
              <a:t>February 26, 2008</a:t>
            </a:r>
            <a:endParaRPr lang="en-US"/>
          </a:p>
        </p:txBody>
      </p:sp>
      <p:sp>
        <p:nvSpPr>
          <p:cNvPr id="8" name="Footer Placeholder 7"/>
          <p:cNvSpPr>
            <a:spLocks noGrp="1"/>
          </p:cNvSpPr>
          <p:nvPr>
            <p:ph type="ftr" sz="quarter" idx="11"/>
          </p:nvPr>
        </p:nvSpPr>
        <p:spPr/>
        <p:txBody>
          <a:bodyPr/>
          <a:lstStyle>
            <a:lvl1pPr>
              <a:defRPr/>
            </a:lvl1pPr>
          </a:lstStyle>
          <a:p>
            <a:r>
              <a:rPr lang="en-US"/>
              <a:t>Dallas ASP.NET User Group</a:t>
            </a:r>
          </a:p>
        </p:txBody>
      </p:sp>
      <p:sp>
        <p:nvSpPr>
          <p:cNvPr id="9" name="Slide Number Placeholder 8"/>
          <p:cNvSpPr>
            <a:spLocks noGrp="1"/>
          </p:cNvSpPr>
          <p:nvPr>
            <p:ph type="sldNum" sz="quarter" idx="12"/>
          </p:nvPr>
        </p:nvSpPr>
        <p:spPr/>
        <p:txBody>
          <a:bodyPr/>
          <a:lstStyle>
            <a:lvl1pPr>
              <a:defRPr/>
            </a:lvl1pPr>
          </a:lstStyle>
          <a:p>
            <a:fld id="{3CBE162F-C5B0-4B5D-8B88-288D56B11FEB}"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en-US" smtClean="0"/>
              <a:t>February 26, 2008</a:t>
            </a:r>
            <a:endParaRPr lang="en-US"/>
          </a:p>
        </p:txBody>
      </p:sp>
      <p:sp>
        <p:nvSpPr>
          <p:cNvPr id="4" name="Footer Placeholder 3"/>
          <p:cNvSpPr>
            <a:spLocks noGrp="1"/>
          </p:cNvSpPr>
          <p:nvPr>
            <p:ph type="ftr" sz="quarter" idx="11"/>
          </p:nvPr>
        </p:nvSpPr>
        <p:spPr/>
        <p:txBody>
          <a:bodyPr/>
          <a:lstStyle>
            <a:lvl1pPr>
              <a:defRPr/>
            </a:lvl1pPr>
          </a:lstStyle>
          <a:p>
            <a:r>
              <a:rPr lang="en-US"/>
              <a:t>Dallas ASP.NET User Group</a:t>
            </a:r>
          </a:p>
        </p:txBody>
      </p:sp>
      <p:sp>
        <p:nvSpPr>
          <p:cNvPr id="5" name="Slide Number Placeholder 4"/>
          <p:cNvSpPr>
            <a:spLocks noGrp="1"/>
          </p:cNvSpPr>
          <p:nvPr>
            <p:ph type="sldNum" sz="quarter" idx="12"/>
          </p:nvPr>
        </p:nvSpPr>
        <p:spPr/>
        <p:txBody>
          <a:bodyPr/>
          <a:lstStyle>
            <a:lvl1pPr>
              <a:defRPr/>
            </a:lvl1pPr>
          </a:lstStyle>
          <a:p>
            <a:fld id="{10FF367D-2FC6-4621-A5C6-6AA95C94E07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smtClean="0"/>
              <a:t>February 26, 2008</a:t>
            </a:r>
            <a:endParaRPr lang="en-US"/>
          </a:p>
        </p:txBody>
      </p:sp>
      <p:sp>
        <p:nvSpPr>
          <p:cNvPr id="3" name="Footer Placeholder 2"/>
          <p:cNvSpPr>
            <a:spLocks noGrp="1"/>
          </p:cNvSpPr>
          <p:nvPr>
            <p:ph type="ftr" sz="quarter" idx="11"/>
          </p:nvPr>
        </p:nvSpPr>
        <p:spPr/>
        <p:txBody>
          <a:bodyPr/>
          <a:lstStyle>
            <a:lvl1pPr>
              <a:defRPr/>
            </a:lvl1pPr>
          </a:lstStyle>
          <a:p>
            <a:r>
              <a:rPr lang="en-US"/>
              <a:t>Dallas ASP.NET User Group</a:t>
            </a:r>
          </a:p>
        </p:txBody>
      </p:sp>
      <p:sp>
        <p:nvSpPr>
          <p:cNvPr id="4" name="Slide Number Placeholder 3"/>
          <p:cNvSpPr>
            <a:spLocks noGrp="1"/>
          </p:cNvSpPr>
          <p:nvPr>
            <p:ph type="sldNum" sz="quarter" idx="12"/>
          </p:nvPr>
        </p:nvSpPr>
        <p:spPr/>
        <p:txBody>
          <a:bodyPr/>
          <a:lstStyle>
            <a:lvl1pPr>
              <a:defRPr/>
            </a:lvl1pPr>
          </a:lstStyle>
          <a:p>
            <a:fld id="{C8B6B11F-F179-4090-A152-B06B87BF6C2A}"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February 26, 2008</a:t>
            </a:r>
            <a:endParaRPr lang="en-US"/>
          </a:p>
        </p:txBody>
      </p:sp>
      <p:sp>
        <p:nvSpPr>
          <p:cNvPr id="6" name="Footer Placeholder 5"/>
          <p:cNvSpPr>
            <a:spLocks noGrp="1"/>
          </p:cNvSpPr>
          <p:nvPr>
            <p:ph type="ftr" sz="quarter" idx="11"/>
          </p:nvPr>
        </p:nvSpPr>
        <p:spPr/>
        <p:txBody>
          <a:bodyPr/>
          <a:lstStyle>
            <a:lvl1pPr>
              <a:defRPr/>
            </a:lvl1pPr>
          </a:lstStyle>
          <a:p>
            <a:r>
              <a:rPr lang="en-US"/>
              <a:t>Dallas ASP.NET User Group</a:t>
            </a:r>
          </a:p>
        </p:txBody>
      </p:sp>
      <p:sp>
        <p:nvSpPr>
          <p:cNvPr id="7" name="Slide Number Placeholder 6"/>
          <p:cNvSpPr>
            <a:spLocks noGrp="1"/>
          </p:cNvSpPr>
          <p:nvPr>
            <p:ph type="sldNum" sz="quarter" idx="12"/>
          </p:nvPr>
        </p:nvSpPr>
        <p:spPr/>
        <p:txBody>
          <a:bodyPr/>
          <a:lstStyle>
            <a:lvl1pPr>
              <a:defRPr/>
            </a:lvl1pPr>
          </a:lstStyle>
          <a:p>
            <a:fld id="{F2D5BEE3-E106-4125-A936-9C3AA6CEDAC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February 26, 2008</a:t>
            </a:r>
            <a:endParaRPr lang="en-US"/>
          </a:p>
        </p:txBody>
      </p:sp>
      <p:sp>
        <p:nvSpPr>
          <p:cNvPr id="6" name="Footer Placeholder 5"/>
          <p:cNvSpPr>
            <a:spLocks noGrp="1"/>
          </p:cNvSpPr>
          <p:nvPr>
            <p:ph type="ftr" sz="quarter" idx="11"/>
          </p:nvPr>
        </p:nvSpPr>
        <p:spPr/>
        <p:txBody>
          <a:bodyPr/>
          <a:lstStyle>
            <a:lvl1pPr>
              <a:defRPr/>
            </a:lvl1pPr>
          </a:lstStyle>
          <a:p>
            <a:r>
              <a:rPr lang="en-US"/>
              <a:t>Dallas ASP.NET User Group</a:t>
            </a:r>
          </a:p>
        </p:txBody>
      </p:sp>
      <p:sp>
        <p:nvSpPr>
          <p:cNvPr id="7" name="Slide Number Placeholder 6"/>
          <p:cNvSpPr>
            <a:spLocks noGrp="1"/>
          </p:cNvSpPr>
          <p:nvPr>
            <p:ph type="sldNum" sz="quarter" idx="12"/>
          </p:nvPr>
        </p:nvSpPr>
        <p:spPr/>
        <p:txBody>
          <a:bodyPr/>
          <a:lstStyle>
            <a:lvl1pPr>
              <a:defRPr/>
            </a:lvl1pPr>
          </a:lstStyle>
          <a:p>
            <a:fld id="{4B727628-C297-44C7-8035-59CCFFAEC7E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bwMode="auto">
          <a:xfrm>
            <a:off x="762000" y="333375"/>
            <a:ext cx="7696200" cy="1066800"/>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ctr" anchorCtr="0" compatLnSpc="1">
            <a:prstTxWarp prst="textNoShape">
              <a:avLst/>
            </a:prstTxWarp>
          </a:bodyPr>
          <a:lstStyle/>
          <a:p>
            <a:pPr lvl="0"/>
            <a:r>
              <a:rPr lang="en-US" smtClean="0"/>
              <a:t>Click to edit title style</a:t>
            </a:r>
          </a:p>
        </p:txBody>
      </p:sp>
      <p:sp>
        <p:nvSpPr>
          <p:cNvPr id="259075" name="Rectangle 3"/>
          <p:cNvSpPr>
            <a:spLocks noGrp="1" noChangeArrowheads="1"/>
          </p:cNvSpPr>
          <p:nvPr>
            <p:ph type="body" idx="1"/>
          </p:nvPr>
        </p:nvSpPr>
        <p:spPr bwMode="auto">
          <a:xfrm>
            <a:off x="762000" y="1773238"/>
            <a:ext cx="7696200" cy="4751387"/>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59079" name="Rectangle 7"/>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r>
              <a:rPr lang="en-US" smtClean="0"/>
              <a:t>February 26, 2008</a:t>
            </a:r>
            <a:endParaRPr lang="en-US"/>
          </a:p>
        </p:txBody>
      </p:sp>
      <p:sp>
        <p:nvSpPr>
          <p:cNvPr id="259080" name="Rectangle 8"/>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r>
              <a:rPr lang="en-US"/>
              <a:t>Dallas ASP.NET User Group</a:t>
            </a:r>
          </a:p>
        </p:txBody>
      </p:sp>
      <p:sp>
        <p:nvSpPr>
          <p:cNvPr id="259081" name="Rectangle 9"/>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37EC92D-7626-4593-B28B-C9B8BA10BFBF}"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720"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3" r:id="rId12"/>
    <p:sldLayoutId id="2147483744" r:id="rId13"/>
    <p:sldLayoutId id="2147483745" r:id="rId14"/>
    <p:sldLayoutId id="2147483746" r:id="rId15"/>
  </p:sldLayoutIdLst>
  <p:hf sldNum="0" hdr="0" ftr="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ahoma" pitchFamily="34" charset="0"/>
        </a:defRPr>
      </a:lvl2pPr>
      <a:lvl3pPr algn="ctr" rtl="0" eaLnBrk="0" fontAlgn="base" hangingPunct="0">
        <a:spcBef>
          <a:spcPct val="0"/>
        </a:spcBef>
        <a:spcAft>
          <a:spcPct val="0"/>
        </a:spcAft>
        <a:defRPr kumimoji="1" sz="4400">
          <a:solidFill>
            <a:schemeClr val="tx2"/>
          </a:solidFill>
          <a:latin typeface="Tahoma" pitchFamily="34" charset="0"/>
        </a:defRPr>
      </a:lvl3pPr>
      <a:lvl4pPr algn="ctr" rtl="0" eaLnBrk="0" fontAlgn="base" hangingPunct="0">
        <a:spcBef>
          <a:spcPct val="0"/>
        </a:spcBef>
        <a:spcAft>
          <a:spcPct val="0"/>
        </a:spcAft>
        <a:defRPr kumimoji="1" sz="4400">
          <a:solidFill>
            <a:schemeClr val="tx2"/>
          </a:solidFill>
          <a:latin typeface="Tahoma" pitchFamily="34" charset="0"/>
        </a:defRPr>
      </a:lvl4pPr>
      <a:lvl5pPr algn="ctr" rtl="0" eaLnBrk="0" fontAlgn="base" hangingPunct="0">
        <a:spcBef>
          <a:spcPct val="0"/>
        </a:spcBef>
        <a:spcAft>
          <a:spcPct val="0"/>
        </a:spcAft>
        <a:defRPr kumimoji="1" sz="4400">
          <a:solidFill>
            <a:schemeClr val="tx2"/>
          </a:solidFill>
          <a:latin typeface="Tahoma" pitchFamily="34" charset="0"/>
        </a:defRPr>
      </a:lvl5pPr>
      <a:lvl6pPr marL="457200" algn="ctr" rtl="0" eaLnBrk="0" fontAlgn="base" hangingPunct="0">
        <a:spcBef>
          <a:spcPct val="0"/>
        </a:spcBef>
        <a:spcAft>
          <a:spcPct val="0"/>
        </a:spcAft>
        <a:defRPr kumimoji="1" sz="4400">
          <a:solidFill>
            <a:schemeClr val="tx2"/>
          </a:solidFill>
          <a:latin typeface="Tahoma" pitchFamily="34" charset="0"/>
        </a:defRPr>
      </a:lvl6pPr>
      <a:lvl7pPr marL="914400" algn="ctr" rtl="0" eaLnBrk="0" fontAlgn="base" hangingPunct="0">
        <a:spcBef>
          <a:spcPct val="0"/>
        </a:spcBef>
        <a:spcAft>
          <a:spcPct val="0"/>
        </a:spcAft>
        <a:defRPr kumimoji="1" sz="4400">
          <a:solidFill>
            <a:schemeClr val="tx2"/>
          </a:solidFill>
          <a:latin typeface="Tahoma" pitchFamily="34" charset="0"/>
        </a:defRPr>
      </a:lvl7pPr>
      <a:lvl8pPr marL="1371600" algn="ctr" rtl="0" eaLnBrk="0" fontAlgn="base" hangingPunct="0">
        <a:spcBef>
          <a:spcPct val="0"/>
        </a:spcBef>
        <a:spcAft>
          <a:spcPct val="0"/>
        </a:spcAft>
        <a:defRPr kumimoji="1" sz="4400">
          <a:solidFill>
            <a:schemeClr val="tx2"/>
          </a:solidFill>
          <a:latin typeface="Tahoma" pitchFamily="34" charset="0"/>
        </a:defRPr>
      </a:lvl8pPr>
      <a:lvl9pPr marL="1828800" algn="ctr" rtl="0" eaLnBrk="0" fontAlgn="base" hangingPunct="0">
        <a:spcBef>
          <a:spcPct val="0"/>
        </a:spcBef>
        <a:spcAft>
          <a:spcPct val="0"/>
        </a:spcAft>
        <a:defRPr kumimoji="1"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accent1"/>
        </a:buClr>
        <a:buSzPct val="75000"/>
        <a:buFont typeface="Wingdings" pitchFamily="2" charset="2"/>
        <a:buChar char="l"/>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l"/>
        <a:defRPr kumimoji="1" sz="2800">
          <a:solidFill>
            <a:schemeClr val="tx1"/>
          </a:solidFill>
          <a:latin typeface="+mn-lt"/>
        </a:defRPr>
      </a:lvl2pPr>
      <a:lvl3pPr marL="1143000" indent="-228600" algn="l" rtl="0" eaLnBrk="0" fontAlgn="base" hangingPunct="0">
        <a:spcBef>
          <a:spcPct val="20000"/>
        </a:spcBef>
        <a:spcAft>
          <a:spcPct val="0"/>
        </a:spcAft>
        <a:buClr>
          <a:schemeClr val="accent1"/>
        </a:buClr>
        <a:buSzPct val="75000"/>
        <a:buFont typeface="Wingdings" pitchFamily="2" charset="2"/>
        <a:buChar char="l"/>
        <a:defRPr kumimoji="1" sz="2400">
          <a:solidFill>
            <a:schemeClr val="tx1"/>
          </a:solidFill>
          <a:latin typeface="+mn-lt"/>
        </a:defRPr>
      </a:lvl3pPr>
      <a:lvl4pPr marL="15621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4pPr>
      <a:lvl5pPr marL="19812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5pPr>
      <a:lvl6pPr marL="24384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6pPr>
      <a:lvl7pPr marL="28956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7pPr>
      <a:lvl8pPr marL="33528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8pPr>
      <a:lvl9pPr marL="3810000" indent="-228600" algn="l" rtl="0" eaLnBrk="0" fontAlgn="base" hangingPunct="0">
        <a:spcBef>
          <a:spcPct val="20000"/>
        </a:spcBef>
        <a:spcAft>
          <a:spcPct val="0"/>
        </a:spcAft>
        <a:buClr>
          <a:schemeClr val="accent1"/>
        </a:buClr>
        <a:buSzPct val="75000"/>
        <a:buFont typeface="Wingdings" pitchFamily="2" charset="2"/>
        <a:buChar char="l"/>
        <a:defRPr kumimoji="1"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7341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3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r>
              <a:rPr lang="en-US" smtClean="0"/>
              <a:t>February 26, 2008</a:t>
            </a:r>
            <a:endParaRPr lang="en-US"/>
          </a:p>
        </p:txBody>
      </p:sp>
      <p:sp>
        <p:nvSpPr>
          <p:cNvPr id="273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r>
              <a:rPr lang="en-US"/>
              <a:t>Dallas ASP.NET User Group</a:t>
            </a:r>
          </a:p>
        </p:txBody>
      </p:sp>
      <p:sp>
        <p:nvSpPr>
          <p:cNvPr id="273414" name="Rectangle 6"/>
          <p:cNvSpPr>
            <a:spLocks noGrp="1" noChangeArrowheads="1"/>
          </p:cNvSpPr>
          <p:nvPr>
            <p:ph type="sldNum" sz="quarter" idx="4"/>
          </p:nvPr>
        </p:nvSpPr>
        <p:spPr bwMode="auto">
          <a:xfrm>
            <a:off x="64008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080CE16-588F-4A64-A56F-63F81673BB7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ft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defRPr>
      </a:lvl2pPr>
      <a:lvl3pPr algn="ctr" rtl="0" fontAlgn="base">
        <a:spcBef>
          <a:spcPct val="0"/>
        </a:spcBef>
        <a:spcAft>
          <a:spcPct val="0"/>
        </a:spcAft>
        <a:defRPr sz="4400">
          <a:solidFill>
            <a:schemeClr val="tx2"/>
          </a:solidFill>
          <a:latin typeface="Arial" pitchFamily="34" charset="0"/>
        </a:defRPr>
      </a:lvl3pPr>
      <a:lvl4pPr algn="ctr" rtl="0" fontAlgn="base">
        <a:spcBef>
          <a:spcPct val="0"/>
        </a:spcBef>
        <a:spcAft>
          <a:spcPct val="0"/>
        </a:spcAft>
        <a:defRPr sz="4400">
          <a:solidFill>
            <a:schemeClr val="tx2"/>
          </a:solidFill>
          <a:latin typeface="Arial" pitchFamily="34" charset="0"/>
        </a:defRPr>
      </a:lvl4pPr>
      <a:lvl5pPr algn="ctr" rtl="0" fontAlgn="base">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microsoft.com/heroeshappenhere"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notesSlide" Target="../notesSlides/notesSlide16.xml"/><Relationship Id="rId16"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notesSlide" Target="../notesSlides/notesSlide24.xml"/><Relationship Id="rId16"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30.xml"/><Relationship Id="rId16"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7.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3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3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3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40.xml"/><Relationship Id="rId16"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7.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mailto:toi@onestopdesigns.com" TargetMode="External"/><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52" name="Rectangle 8"/>
          <p:cNvSpPr>
            <a:spLocks noGrp="1" noChangeArrowheads="1"/>
          </p:cNvSpPr>
          <p:nvPr>
            <p:ph type="ctrTitle"/>
          </p:nvPr>
        </p:nvSpPr>
        <p:spPr>
          <a:xfrm>
            <a:off x="3429000" y="5181600"/>
            <a:ext cx="5486400" cy="1295400"/>
          </a:xfrm>
        </p:spPr>
        <p:txBody>
          <a:bodyPr/>
          <a:lstStyle/>
          <a:p>
            <a:pPr algn="r"/>
            <a:r>
              <a:rPr lang="en-US" sz="4000" b="1" dirty="0" smtClean="0"/>
              <a:t>Introduction to Visual Studio 2008</a:t>
            </a:r>
            <a:endParaRPr lang="en-US" sz="4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User Groups</a:t>
            </a:r>
            <a:endParaRPr lang="en-US" dirty="0"/>
          </a:p>
        </p:txBody>
      </p:sp>
      <p:sp>
        <p:nvSpPr>
          <p:cNvPr id="3" name="Content Placeholder 2"/>
          <p:cNvSpPr>
            <a:spLocks noGrp="1"/>
          </p:cNvSpPr>
          <p:nvPr>
            <p:ph idx="1"/>
          </p:nvPr>
        </p:nvSpPr>
        <p:spPr/>
        <p:txBody>
          <a:bodyPr/>
          <a:lstStyle/>
          <a:p>
            <a:r>
              <a:rPr lang="en-US" b="1" dirty="0" smtClean="0"/>
              <a:t>Computer Consultants Association</a:t>
            </a:r>
          </a:p>
          <a:p>
            <a:pPr lvl="1">
              <a:buFont typeface="Wingdings" pitchFamily="2" charset="2"/>
              <a:buChar char="Ø"/>
            </a:pPr>
            <a:r>
              <a:rPr lang="en-US" sz="3200" dirty="0" smtClean="0"/>
              <a:t>The Value of Services Models </a:t>
            </a:r>
          </a:p>
          <a:p>
            <a:pPr lvl="1">
              <a:buFont typeface="Wingdings" pitchFamily="2" charset="2"/>
              <a:buChar char="Ø"/>
            </a:pPr>
            <a:r>
              <a:rPr lang="en-US" sz="3200" dirty="0" smtClean="0"/>
              <a:t>Speaker: Philip Wheat</a:t>
            </a:r>
            <a:endParaRPr lang="en-US" sz="3200" b="1" dirty="0" smtClean="0"/>
          </a:p>
          <a:p>
            <a:pPr lvl="1">
              <a:buFont typeface="Wingdings" pitchFamily="2" charset="2"/>
              <a:buChar char="Ø"/>
            </a:pPr>
            <a:r>
              <a:rPr lang="en-US" sz="3200" dirty="0" smtClean="0"/>
              <a:t>Tuesday, March 18,  6 pm </a:t>
            </a:r>
          </a:p>
          <a:p>
            <a:pPr lvl="1" algn="ctr"/>
            <a:r>
              <a:rPr lang="en-US" sz="3200" dirty="0" smtClean="0"/>
              <a:t/>
            </a:r>
            <a:br>
              <a:rPr lang="en-US" sz="3200" dirty="0" smtClean="0"/>
            </a:br>
            <a:r>
              <a:rPr lang="en-US" sz="3200" dirty="0" smtClean="0">
                <a:solidFill>
                  <a:srgbClr val="FFFF00"/>
                </a:solidFill>
              </a:rPr>
              <a:t>http://www.icca-dfw.org </a:t>
            </a:r>
            <a:endParaRPr lang="en-US" sz="3200" dirty="0">
              <a:solidFill>
                <a:srgbClr val="FFFF00"/>
              </a:solidFill>
            </a:endParaRPr>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sp>
        <p:nvSpPr>
          <p:cNvPr id="285698" name="Rectangle 2"/>
          <p:cNvSpPr>
            <a:spLocks noGrp="1" noChangeArrowheads="1"/>
          </p:cNvSpPr>
          <p:nvPr>
            <p:ph type="title"/>
          </p:nvPr>
        </p:nvSpPr>
        <p:spPr/>
        <p:txBody>
          <a:bodyPr/>
          <a:lstStyle/>
          <a:p>
            <a:r>
              <a:rPr lang="en-US" sz="4000" dirty="0"/>
              <a:t>Visual Studio 2008 </a:t>
            </a:r>
            <a:br>
              <a:rPr lang="en-US" sz="4000" dirty="0"/>
            </a:br>
            <a:r>
              <a:rPr lang="en-US" sz="4000" dirty="0" smtClean="0"/>
              <a:t>LAUNCH!</a:t>
            </a:r>
            <a:endParaRPr lang="en-US" sz="4000" dirty="0"/>
          </a:p>
        </p:txBody>
      </p:sp>
      <p:sp>
        <p:nvSpPr>
          <p:cNvPr id="285699" name="Rectangle 3"/>
          <p:cNvSpPr>
            <a:spLocks noGrp="1" noChangeArrowheads="1"/>
          </p:cNvSpPr>
          <p:nvPr>
            <p:ph type="body" idx="1"/>
          </p:nvPr>
        </p:nvSpPr>
        <p:spPr>
          <a:xfrm>
            <a:off x="609600" y="1752600"/>
            <a:ext cx="7696200" cy="4751387"/>
          </a:xfrm>
        </p:spPr>
        <p:txBody>
          <a:bodyPr/>
          <a:lstStyle/>
          <a:p>
            <a:r>
              <a:rPr lang="en-US" b="1" dirty="0" smtClean="0"/>
              <a:t>Dallas Convention Center</a:t>
            </a:r>
            <a:endParaRPr lang="en-US" b="1" dirty="0"/>
          </a:p>
          <a:p>
            <a:pPr lvl="1">
              <a:buFont typeface="Wingdings" pitchFamily="2" charset="2"/>
              <a:buChar char="Ø"/>
            </a:pPr>
            <a:r>
              <a:rPr lang="en-US" dirty="0" smtClean="0"/>
              <a:t>Tuesday, April 8, 2008</a:t>
            </a:r>
            <a:endParaRPr lang="en-US" dirty="0"/>
          </a:p>
          <a:p>
            <a:pPr lvl="1">
              <a:buFont typeface="Wingdings" pitchFamily="2" charset="2"/>
              <a:buChar char="Ø"/>
            </a:pPr>
            <a:r>
              <a:rPr lang="en-US" dirty="0" smtClean="0"/>
              <a:t>8 am – 5 pm</a:t>
            </a:r>
            <a:endParaRPr lang="en-US" dirty="0"/>
          </a:p>
          <a:p>
            <a:pPr lvl="1">
              <a:buFont typeface="Wingdings" pitchFamily="2" charset="2"/>
              <a:buChar char="Ø"/>
            </a:pPr>
            <a:r>
              <a:rPr lang="en-US" u="sng" dirty="0" smtClean="0">
                <a:solidFill>
                  <a:schemeClr val="hlink"/>
                </a:solidFill>
                <a:hlinkClick r:id="rId3"/>
              </a:rPr>
              <a:t>www.microsoft.com/heroeshappenhere</a:t>
            </a:r>
            <a:r>
              <a:rPr lang="en-US" u="sng" dirty="0" smtClean="0">
                <a:solidFill>
                  <a:schemeClr val="hlink"/>
                </a:solidFill>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Free Book</a:t>
            </a:r>
            <a:endParaRPr lang="en-US" b="1" dirty="0"/>
          </a:p>
        </p:txBody>
      </p:sp>
      <p:sp>
        <p:nvSpPr>
          <p:cNvPr id="3" name="Content Placeholder 2"/>
          <p:cNvSpPr>
            <a:spLocks noGrp="1"/>
          </p:cNvSpPr>
          <p:nvPr>
            <p:ph idx="1"/>
          </p:nvPr>
        </p:nvSpPr>
        <p:spPr/>
        <p:txBody>
          <a:bodyPr/>
          <a:lstStyle/>
          <a:p>
            <a:r>
              <a:rPr lang="en-US" dirty="0" smtClean="0"/>
              <a:t>Microsoft Press</a:t>
            </a:r>
          </a:p>
          <a:p>
            <a:pPr lvl="1"/>
            <a:r>
              <a:rPr lang="en-US" dirty="0" smtClean="0"/>
              <a:t>Introducing Microsoft LINQ (entire book)</a:t>
            </a:r>
          </a:p>
          <a:p>
            <a:pPr lvl="1"/>
            <a:r>
              <a:rPr lang="en-US" dirty="0" smtClean="0"/>
              <a:t>Introducing Microsoft ASP.NET AJAX (two chapters)</a:t>
            </a:r>
          </a:p>
          <a:p>
            <a:pPr lvl="1"/>
            <a:r>
              <a:rPr lang="en-US" dirty="0" smtClean="0"/>
              <a:t>Introducing Microsoft </a:t>
            </a:r>
            <a:r>
              <a:rPr lang="en-US" dirty="0" err="1" smtClean="0"/>
              <a:t>Silverlight</a:t>
            </a:r>
            <a:r>
              <a:rPr lang="en-US" dirty="0" smtClean="0"/>
              <a:t> 1.0 (two chapters)</a:t>
            </a:r>
          </a:p>
          <a:p>
            <a:pPr algn="ctr">
              <a:buNone/>
            </a:pPr>
            <a:r>
              <a:rPr lang="en-US" dirty="0" smtClean="0">
                <a:solidFill>
                  <a:srgbClr val="FFFF00"/>
                </a:solidFill>
              </a:rPr>
              <a:t>http://www.microsoft.com/learning/</a:t>
            </a:r>
          </a:p>
          <a:p>
            <a:pPr algn="ctr">
              <a:buNone/>
            </a:pPr>
            <a:r>
              <a:rPr lang="en-US" dirty="0" err="1" smtClean="0">
                <a:solidFill>
                  <a:srgbClr val="FFFF00"/>
                </a:solidFill>
              </a:rPr>
              <a:t>vstudio</a:t>
            </a:r>
            <a:r>
              <a:rPr lang="en-US" dirty="0" smtClean="0">
                <a:solidFill>
                  <a:srgbClr val="FFFF00"/>
                </a:solidFill>
              </a:rPr>
              <a:t>/2008</a:t>
            </a:r>
            <a:endParaRPr lang="en-US" dirty="0">
              <a:solidFill>
                <a:srgbClr val="FFFF00"/>
              </a:solidFill>
            </a:endParaRPr>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sp>
        <p:nvSpPr>
          <p:cNvPr id="288770" name="Rectangle 2"/>
          <p:cNvSpPr>
            <a:spLocks noGrp="1" noChangeArrowheads="1"/>
          </p:cNvSpPr>
          <p:nvPr>
            <p:ph type="title"/>
          </p:nvPr>
        </p:nvSpPr>
        <p:spPr/>
        <p:txBody>
          <a:bodyPr/>
          <a:lstStyle/>
          <a:p>
            <a:r>
              <a:rPr lang="en-US" dirty="0"/>
              <a:t>Upcoming Meetings</a:t>
            </a:r>
          </a:p>
        </p:txBody>
      </p:sp>
      <p:sp>
        <p:nvSpPr>
          <p:cNvPr id="288771" name="Rectangle 3"/>
          <p:cNvSpPr>
            <a:spLocks noGrp="1" noChangeArrowheads="1"/>
          </p:cNvSpPr>
          <p:nvPr>
            <p:ph type="body" idx="1"/>
          </p:nvPr>
        </p:nvSpPr>
        <p:spPr>
          <a:xfrm>
            <a:off x="762000" y="1600200"/>
            <a:ext cx="7696200" cy="4924425"/>
          </a:xfrm>
        </p:spPr>
        <p:txBody>
          <a:bodyPr/>
          <a:lstStyle/>
          <a:p>
            <a:pPr>
              <a:lnSpc>
                <a:spcPct val="90000"/>
              </a:lnSpc>
              <a:buFont typeface="Wingdings" pitchFamily="2" charset="2"/>
              <a:buChar char="Ø"/>
            </a:pPr>
            <a:r>
              <a:rPr lang="en-US" sz="2800" b="1" dirty="0" smtClean="0"/>
              <a:t>March</a:t>
            </a:r>
            <a:endParaRPr lang="en-US" sz="2800" b="1" dirty="0"/>
          </a:p>
          <a:p>
            <a:pPr lvl="1">
              <a:lnSpc>
                <a:spcPct val="90000"/>
              </a:lnSpc>
              <a:buFont typeface="Wingdings" pitchFamily="2" charset="2"/>
              <a:buChar char="Ø"/>
            </a:pPr>
            <a:r>
              <a:rPr lang="en-US" sz="2400" dirty="0" smtClean="0"/>
              <a:t>INETA Speaker – Markus Egger (CODE Magazine)</a:t>
            </a:r>
          </a:p>
          <a:p>
            <a:pPr lvl="1">
              <a:lnSpc>
                <a:spcPct val="90000"/>
              </a:lnSpc>
              <a:buFont typeface="Wingdings" pitchFamily="2" charset="2"/>
              <a:buChar char="Ø"/>
            </a:pPr>
            <a:r>
              <a:rPr lang="en-US" sz="2400" dirty="0" smtClean="0"/>
              <a:t>“The (Web) UI Revolution: Microsoft </a:t>
            </a:r>
            <a:r>
              <a:rPr lang="en-US" sz="2400" dirty="0" err="1" smtClean="0"/>
              <a:t>Silverlight</a:t>
            </a:r>
            <a:r>
              <a:rPr lang="en-US" sz="2400" dirty="0" smtClean="0"/>
              <a:t> and WPF”</a:t>
            </a:r>
            <a:endParaRPr lang="en-US" sz="2400" dirty="0"/>
          </a:p>
          <a:p>
            <a:pPr>
              <a:lnSpc>
                <a:spcPct val="90000"/>
              </a:lnSpc>
              <a:buFont typeface="Wingdings" pitchFamily="2" charset="2"/>
              <a:buChar char="Ø"/>
            </a:pPr>
            <a:r>
              <a:rPr lang="en-US" sz="2800" b="1" dirty="0"/>
              <a:t>April</a:t>
            </a:r>
          </a:p>
          <a:p>
            <a:pPr lvl="1">
              <a:lnSpc>
                <a:spcPct val="90000"/>
              </a:lnSpc>
              <a:buFont typeface="Wingdings" pitchFamily="2" charset="2"/>
              <a:buChar char="Ø"/>
            </a:pPr>
            <a:r>
              <a:rPr lang="en-US" sz="2400" dirty="0" smtClean="0"/>
              <a:t>Visual Studio 2008 Launch!</a:t>
            </a:r>
          </a:p>
          <a:p>
            <a:pPr>
              <a:lnSpc>
                <a:spcPct val="90000"/>
              </a:lnSpc>
              <a:buFont typeface="Wingdings" pitchFamily="2" charset="2"/>
              <a:buChar char="Ø"/>
            </a:pPr>
            <a:r>
              <a:rPr lang="en-US" sz="2800" b="1" dirty="0" smtClean="0"/>
              <a:t>May</a:t>
            </a:r>
          </a:p>
          <a:p>
            <a:pPr lvl="1">
              <a:lnSpc>
                <a:spcPct val="90000"/>
              </a:lnSpc>
              <a:buFont typeface="Wingdings" pitchFamily="2" charset="2"/>
              <a:buChar char="Ø"/>
            </a:pPr>
            <a:r>
              <a:rPr lang="en-US" sz="2400" dirty="0" smtClean="0"/>
              <a:t>LINQ</a:t>
            </a:r>
          </a:p>
          <a:p>
            <a:pPr>
              <a:lnSpc>
                <a:spcPct val="90000"/>
              </a:lnSpc>
              <a:buFont typeface="Wingdings" pitchFamily="2" charset="2"/>
              <a:buChar char="Ø"/>
            </a:pPr>
            <a:r>
              <a:rPr lang="en-US" sz="2800" b="1" dirty="0" smtClean="0"/>
              <a:t>Future</a:t>
            </a:r>
          </a:p>
          <a:p>
            <a:pPr lvl="1">
              <a:lnSpc>
                <a:spcPct val="90000"/>
              </a:lnSpc>
              <a:buFont typeface="Wingdings" pitchFamily="2" charset="2"/>
              <a:buChar char="Ø"/>
            </a:pPr>
            <a:r>
              <a:rPr lang="en-US" sz="2400" dirty="0" smtClean="0"/>
              <a:t>Team System</a:t>
            </a:r>
          </a:p>
          <a:p>
            <a:pPr lvl="1">
              <a:lnSpc>
                <a:spcPct val="90000"/>
              </a:lnSpc>
              <a:buFont typeface="Wingdings" pitchFamily="2" charset="2"/>
              <a:buChar char="Ø"/>
            </a:pPr>
            <a:r>
              <a:rPr lang="en-US" sz="2400" dirty="0" smtClean="0"/>
              <a:t>Test Driven Development</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8771">
                                            <p:txEl>
                                              <p:pRg st="0" end="0"/>
                                            </p:txEl>
                                          </p:spTgt>
                                        </p:tgtEl>
                                        <p:attrNameLst>
                                          <p:attrName>style.visibility</p:attrName>
                                        </p:attrNameLst>
                                      </p:cBhvr>
                                      <p:to>
                                        <p:strVal val="visible"/>
                                      </p:to>
                                    </p:set>
                                    <p:animEffect transition="in" filter="blinds(horizontal)">
                                      <p:cBhvr>
                                        <p:cTn id="7" dur="500"/>
                                        <p:tgtEl>
                                          <p:spTgt spid="288771">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88771">
                                            <p:txEl>
                                              <p:pRg st="1" end="1"/>
                                            </p:txEl>
                                          </p:spTgt>
                                        </p:tgtEl>
                                        <p:attrNameLst>
                                          <p:attrName>style.visibility</p:attrName>
                                        </p:attrNameLst>
                                      </p:cBhvr>
                                      <p:to>
                                        <p:strVal val="visible"/>
                                      </p:to>
                                    </p:set>
                                    <p:animEffect transition="in" filter="blinds(horizontal)">
                                      <p:cBhvr>
                                        <p:cTn id="10" dur="500"/>
                                        <p:tgtEl>
                                          <p:spTgt spid="288771">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88771">
                                            <p:txEl>
                                              <p:pRg st="2" end="2"/>
                                            </p:txEl>
                                          </p:spTgt>
                                        </p:tgtEl>
                                        <p:attrNameLst>
                                          <p:attrName>style.visibility</p:attrName>
                                        </p:attrNameLst>
                                      </p:cBhvr>
                                      <p:to>
                                        <p:strVal val="visible"/>
                                      </p:to>
                                    </p:set>
                                    <p:animEffect transition="in" filter="blinds(horizontal)">
                                      <p:cBhvr>
                                        <p:cTn id="13" dur="500"/>
                                        <p:tgtEl>
                                          <p:spTgt spid="288771">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88771">
                                            <p:txEl>
                                              <p:pRg st="3" end="3"/>
                                            </p:txEl>
                                          </p:spTgt>
                                        </p:tgtEl>
                                        <p:attrNameLst>
                                          <p:attrName>style.visibility</p:attrName>
                                        </p:attrNameLst>
                                      </p:cBhvr>
                                      <p:to>
                                        <p:strVal val="visible"/>
                                      </p:to>
                                    </p:set>
                                    <p:animEffect transition="in" filter="blinds(horizontal)">
                                      <p:cBhvr>
                                        <p:cTn id="18" dur="500"/>
                                        <p:tgtEl>
                                          <p:spTgt spid="288771">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88771">
                                            <p:txEl>
                                              <p:pRg st="4" end="4"/>
                                            </p:txEl>
                                          </p:spTgt>
                                        </p:tgtEl>
                                        <p:attrNameLst>
                                          <p:attrName>style.visibility</p:attrName>
                                        </p:attrNameLst>
                                      </p:cBhvr>
                                      <p:to>
                                        <p:strVal val="visible"/>
                                      </p:to>
                                    </p:set>
                                    <p:animEffect transition="in" filter="blinds(horizontal)">
                                      <p:cBhvr>
                                        <p:cTn id="21" dur="500"/>
                                        <p:tgtEl>
                                          <p:spTgt spid="288771">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88771">
                                            <p:txEl>
                                              <p:pRg st="5" end="5"/>
                                            </p:txEl>
                                          </p:spTgt>
                                        </p:tgtEl>
                                        <p:attrNameLst>
                                          <p:attrName>style.visibility</p:attrName>
                                        </p:attrNameLst>
                                      </p:cBhvr>
                                      <p:to>
                                        <p:strVal val="visible"/>
                                      </p:to>
                                    </p:set>
                                    <p:animEffect transition="in" filter="blinds(horizontal)">
                                      <p:cBhvr>
                                        <p:cTn id="26" dur="500"/>
                                        <p:tgtEl>
                                          <p:spTgt spid="288771">
                                            <p:txEl>
                                              <p:pRg st="5" end="5"/>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88771">
                                            <p:txEl>
                                              <p:pRg st="6" end="6"/>
                                            </p:txEl>
                                          </p:spTgt>
                                        </p:tgtEl>
                                        <p:attrNameLst>
                                          <p:attrName>style.visibility</p:attrName>
                                        </p:attrNameLst>
                                      </p:cBhvr>
                                      <p:to>
                                        <p:strVal val="visible"/>
                                      </p:to>
                                    </p:set>
                                    <p:animEffect transition="in" filter="blinds(horizontal)">
                                      <p:cBhvr>
                                        <p:cTn id="29" dur="500"/>
                                        <p:tgtEl>
                                          <p:spTgt spid="288771">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88771">
                                            <p:txEl>
                                              <p:pRg st="7" end="7"/>
                                            </p:txEl>
                                          </p:spTgt>
                                        </p:tgtEl>
                                        <p:attrNameLst>
                                          <p:attrName>style.visibility</p:attrName>
                                        </p:attrNameLst>
                                      </p:cBhvr>
                                      <p:to>
                                        <p:strVal val="visible"/>
                                      </p:to>
                                    </p:set>
                                    <p:animEffect transition="in" filter="blinds(horizontal)">
                                      <p:cBhvr>
                                        <p:cTn id="34" dur="500"/>
                                        <p:tgtEl>
                                          <p:spTgt spid="288771">
                                            <p:txEl>
                                              <p:pRg st="7" end="7"/>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88771">
                                            <p:txEl>
                                              <p:pRg st="8" end="8"/>
                                            </p:txEl>
                                          </p:spTgt>
                                        </p:tgtEl>
                                        <p:attrNameLst>
                                          <p:attrName>style.visibility</p:attrName>
                                        </p:attrNameLst>
                                      </p:cBhvr>
                                      <p:to>
                                        <p:strVal val="visible"/>
                                      </p:to>
                                    </p:set>
                                    <p:animEffect transition="in" filter="blinds(horizontal)">
                                      <p:cBhvr>
                                        <p:cTn id="37" dur="500"/>
                                        <p:tgtEl>
                                          <p:spTgt spid="288771">
                                            <p:txEl>
                                              <p:pRg st="8" end="8"/>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88771">
                                            <p:txEl>
                                              <p:pRg st="9" end="9"/>
                                            </p:txEl>
                                          </p:spTgt>
                                        </p:tgtEl>
                                        <p:attrNameLst>
                                          <p:attrName>style.visibility</p:attrName>
                                        </p:attrNameLst>
                                      </p:cBhvr>
                                      <p:to>
                                        <p:strVal val="visible"/>
                                      </p:to>
                                    </p:set>
                                    <p:animEffect transition="in" filter="blinds(horizontal)">
                                      <p:cBhvr>
                                        <p:cTn id="40" dur="500"/>
                                        <p:tgtEl>
                                          <p:spTgt spid="28877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Launch Meeting</a:t>
            </a:r>
            <a:endParaRPr lang="en-US" dirty="0"/>
          </a:p>
        </p:txBody>
      </p:sp>
      <p:sp>
        <p:nvSpPr>
          <p:cNvPr id="3" name="Content Placeholder 2"/>
          <p:cNvSpPr>
            <a:spLocks noGrp="1"/>
          </p:cNvSpPr>
          <p:nvPr>
            <p:ph idx="1"/>
          </p:nvPr>
        </p:nvSpPr>
        <p:spPr/>
        <p:txBody>
          <a:bodyPr/>
          <a:lstStyle/>
          <a:p>
            <a:r>
              <a:rPr lang="en-US" sz="3600" b="1" dirty="0" smtClean="0"/>
              <a:t>Topics</a:t>
            </a:r>
          </a:p>
          <a:p>
            <a:pPr lvl="1"/>
            <a:r>
              <a:rPr lang="en-US" sz="3200" dirty="0" smtClean="0"/>
              <a:t>What’s New in C#?</a:t>
            </a:r>
          </a:p>
          <a:p>
            <a:pPr lvl="1"/>
            <a:r>
              <a:rPr lang="en-US" sz="3200" dirty="0" smtClean="0"/>
              <a:t>What’s New in VB9?</a:t>
            </a:r>
            <a:endParaRPr lang="en-US" sz="3200" dirty="0"/>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35" name="Shape 29734"/>
          <p:cNvSpPr>
            <a:spLocks/>
          </p:cNvSpPr>
          <p:nvPr/>
        </p:nvSpPr>
        <p:spPr bwMode="ltGray">
          <a:xfrm>
            <a:off x="6742113" y="1785938"/>
            <a:ext cx="2474912" cy="5080000"/>
          </a:xfrm>
          <a:custGeom>
            <a:avLst/>
            <a:gdLst>
              <a:gd name="T0" fmla="*/ 526 w 1559"/>
              <a:gd name="T1" fmla="*/ 0 h 3200"/>
              <a:gd name="T2" fmla="*/ 0 w 1559"/>
              <a:gd name="T3" fmla="*/ 241 h 3200"/>
              <a:gd name="T4" fmla="*/ 1522 w 1559"/>
              <a:gd name="T5" fmla="*/ 3200 h 3200"/>
              <a:gd name="T6" fmla="*/ 1559 w 1559"/>
              <a:gd name="T7" fmla="*/ 905 h 3200"/>
              <a:gd name="T8" fmla="*/ 526 w 1559"/>
              <a:gd name="T9" fmla="*/ 0 h 3200"/>
              <a:gd name="T10" fmla="*/ 0 60000 65536"/>
              <a:gd name="T11" fmla="*/ 0 60000 65536"/>
              <a:gd name="T12" fmla="*/ 0 60000 65536"/>
              <a:gd name="T13" fmla="*/ 0 60000 65536"/>
              <a:gd name="T14" fmla="*/ 0 60000 65536"/>
              <a:gd name="T15" fmla="*/ 0 w 1559"/>
              <a:gd name="T16" fmla="*/ 0 h 3200"/>
              <a:gd name="T17" fmla="*/ 0 w 1559"/>
              <a:gd name="T18" fmla="*/ 0 h 3200"/>
            </a:gdLst>
            <a:ahLst/>
            <a:cxnLst>
              <a:cxn ang="T10">
                <a:pos x="T0" y="T1"/>
              </a:cxn>
              <a:cxn ang="T11">
                <a:pos x="T2" y="T3"/>
              </a:cxn>
              <a:cxn ang="T12">
                <a:pos x="T4" y="T5"/>
              </a:cxn>
              <a:cxn ang="T13">
                <a:pos x="T6" y="T7"/>
              </a:cxn>
              <a:cxn ang="T14">
                <a:pos x="T8" y="T9"/>
              </a:cxn>
            </a:cxnLst>
            <a:rect l="T15" t="T16" r="T17" b="T18"/>
            <a:pathLst>
              <a:path w="1559" h="3200">
                <a:moveTo>
                  <a:pt x="526" y="0"/>
                </a:moveTo>
                <a:lnTo>
                  <a:pt x="0" y="241"/>
                </a:lnTo>
                <a:lnTo>
                  <a:pt x="1522" y="3200"/>
                </a:lnTo>
                <a:lnTo>
                  <a:pt x="1559" y="905"/>
                </a:lnTo>
                <a:lnTo>
                  <a:pt x="526" y="0"/>
                </a:lnTo>
                <a:close/>
              </a:path>
            </a:pathLst>
          </a:custGeom>
          <a:gradFill rotWithShape="1">
            <a:gsLst>
              <a:gs pos="0">
                <a:schemeClr val="accent5">
                  <a:alpha val="60000"/>
                </a:schemeClr>
              </a:gs>
              <a:gs pos="100000">
                <a:srgbClr val="000000">
                  <a:alpha val="0"/>
                </a:srgbClr>
              </a:gs>
            </a:gsLst>
            <a:lin ang="5400000" scaled="1"/>
          </a:gradFill>
          <a:ln w="9525">
            <a:noFill/>
            <a:miter lim="800000"/>
            <a:headEnd/>
            <a:tailEnd/>
          </a:ln>
        </p:spPr>
        <p:txBody>
          <a:bodyPr/>
          <a:lstStyle/>
          <a:p>
            <a:endParaRPr lang="en-US" dirty="0">
              <a:solidFill>
                <a:srgbClr val="000000"/>
              </a:solidFill>
            </a:endParaRPr>
          </a:p>
        </p:txBody>
      </p:sp>
      <p:sp>
        <p:nvSpPr>
          <p:cNvPr id="29734" name="Shape 29733"/>
          <p:cNvSpPr>
            <a:spLocks/>
          </p:cNvSpPr>
          <p:nvPr/>
        </p:nvSpPr>
        <p:spPr bwMode="ltGray">
          <a:xfrm>
            <a:off x="5559425" y="2293938"/>
            <a:ext cx="3627438" cy="4614862"/>
          </a:xfrm>
          <a:custGeom>
            <a:avLst/>
            <a:gdLst>
              <a:gd name="T0" fmla="*/ 612 w 2285"/>
              <a:gd name="T1" fmla="*/ 0 h 2907"/>
              <a:gd name="T2" fmla="*/ 0 w 2285"/>
              <a:gd name="T3" fmla="*/ 246 h 2907"/>
              <a:gd name="T4" fmla="*/ 658 w 2285"/>
              <a:gd name="T5" fmla="*/ 2880 h 2907"/>
              <a:gd name="T6" fmla="*/ 2285 w 2285"/>
              <a:gd name="T7" fmla="*/ 2907 h 2907"/>
              <a:gd name="T8" fmla="*/ 612 w 2285"/>
              <a:gd name="T9" fmla="*/ 0 h 2907"/>
              <a:gd name="T10" fmla="*/ 0 60000 65536"/>
              <a:gd name="T11" fmla="*/ 0 60000 65536"/>
              <a:gd name="T12" fmla="*/ 0 60000 65536"/>
              <a:gd name="T13" fmla="*/ 0 60000 65536"/>
              <a:gd name="T14" fmla="*/ 0 60000 65536"/>
              <a:gd name="T15" fmla="*/ 0 w 2285"/>
              <a:gd name="T16" fmla="*/ 0 h 2907"/>
              <a:gd name="T17" fmla="*/ 0 w 2285"/>
              <a:gd name="T18" fmla="*/ 0 h 2907"/>
            </a:gdLst>
            <a:ahLst/>
            <a:cxnLst>
              <a:cxn ang="T10">
                <a:pos x="T0" y="T1"/>
              </a:cxn>
              <a:cxn ang="T11">
                <a:pos x="T2" y="T3"/>
              </a:cxn>
              <a:cxn ang="T12">
                <a:pos x="T4" y="T5"/>
              </a:cxn>
              <a:cxn ang="T13">
                <a:pos x="T6" y="T7"/>
              </a:cxn>
              <a:cxn ang="T14">
                <a:pos x="T8" y="T9"/>
              </a:cxn>
            </a:cxnLst>
            <a:rect l="T15" t="T16" r="T17" b="T18"/>
            <a:pathLst>
              <a:path w="2285" h="2907">
                <a:moveTo>
                  <a:pt x="612" y="0"/>
                </a:moveTo>
                <a:lnTo>
                  <a:pt x="0" y="246"/>
                </a:lnTo>
                <a:lnTo>
                  <a:pt x="658" y="2880"/>
                </a:lnTo>
                <a:lnTo>
                  <a:pt x="2285" y="2907"/>
                </a:lnTo>
                <a:lnTo>
                  <a:pt x="612" y="0"/>
                </a:lnTo>
                <a:close/>
              </a:path>
            </a:pathLst>
          </a:custGeom>
          <a:gradFill rotWithShape="1">
            <a:gsLst>
              <a:gs pos="0">
                <a:srgbClr val="40CD35">
                  <a:alpha val="56000"/>
                </a:srgbClr>
              </a:gs>
              <a:gs pos="100000">
                <a:srgbClr val="000000">
                  <a:alpha val="0"/>
                </a:srgbClr>
              </a:gs>
            </a:gsLst>
            <a:lin ang="5400000" scaled="1"/>
          </a:gradFill>
          <a:ln w="9525">
            <a:noFill/>
            <a:miter lim="800000"/>
            <a:headEnd/>
            <a:tailEnd/>
          </a:ln>
        </p:spPr>
        <p:txBody>
          <a:bodyPr/>
          <a:lstStyle/>
          <a:p>
            <a:endParaRPr lang="en-US" dirty="0">
              <a:solidFill>
                <a:srgbClr val="000000"/>
              </a:solidFill>
            </a:endParaRPr>
          </a:p>
        </p:txBody>
      </p:sp>
      <p:sp>
        <p:nvSpPr>
          <p:cNvPr id="29733" name="Shape 29732"/>
          <p:cNvSpPr>
            <a:spLocks/>
          </p:cNvSpPr>
          <p:nvPr/>
        </p:nvSpPr>
        <p:spPr bwMode="ltGray">
          <a:xfrm>
            <a:off x="4165600" y="2757488"/>
            <a:ext cx="2424113" cy="4137025"/>
          </a:xfrm>
          <a:custGeom>
            <a:avLst/>
            <a:gdLst>
              <a:gd name="T0" fmla="*/ 713 w 1527"/>
              <a:gd name="T1" fmla="*/ 0 h 2606"/>
              <a:gd name="T2" fmla="*/ 0 w 1527"/>
              <a:gd name="T3" fmla="*/ 293 h 2606"/>
              <a:gd name="T4" fmla="*/ 329 w 1527"/>
              <a:gd name="T5" fmla="*/ 2597 h 2606"/>
              <a:gd name="T6" fmla="*/ 1527 w 1527"/>
              <a:gd name="T7" fmla="*/ 2606 h 2606"/>
              <a:gd name="T8" fmla="*/ 713 w 1527"/>
              <a:gd name="T9" fmla="*/ 0 h 2606"/>
              <a:gd name="T10" fmla="*/ 0 60000 65536"/>
              <a:gd name="T11" fmla="*/ 0 60000 65536"/>
              <a:gd name="T12" fmla="*/ 0 60000 65536"/>
              <a:gd name="T13" fmla="*/ 0 60000 65536"/>
              <a:gd name="T14" fmla="*/ 0 60000 65536"/>
              <a:gd name="T15" fmla="*/ 0 w 1527"/>
              <a:gd name="T16" fmla="*/ 0 h 2606"/>
              <a:gd name="T17" fmla="*/ 0 w 1527"/>
              <a:gd name="T18" fmla="*/ 0 h 2606"/>
            </a:gdLst>
            <a:ahLst/>
            <a:cxnLst>
              <a:cxn ang="T10">
                <a:pos x="T0" y="T1"/>
              </a:cxn>
              <a:cxn ang="T11">
                <a:pos x="T2" y="T3"/>
              </a:cxn>
              <a:cxn ang="T12">
                <a:pos x="T4" y="T5"/>
              </a:cxn>
              <a:cxn ang="T13">
                <a:pos x="T6" y="T7"/>
              </a:cxn>
              <a:cxn ang="T14">
                <a:pos x="T8" y="T9"/>
              </a:cxn>
            </a:cxnLst>
            <a:rect l="T15" t="T16" r="T17" b="T18"/>
            <a:pathLst>
              <a:path w="1527" h="2606">
                <a:moveTo>
                  <a:pt x="713" y="0"/>
                </a:moveTo>
                <a:lnTo>
                  <a:pt x="0" y="293"/>
                </a:lnTo>
                <a:lnTo>
                  <a:pt x="329" y="2597"/>
                </a:lnTo>
                <a:lnTo>
                  <a:pt x="1527" y="2606"/>
                </a:lnTo>
                <a:lnTo>
                  <a:pt x="713" y="0"/>
                </a:lnTo>
                <a:close/>
              </a:path>
            </a:pathLst>
          </a:custGeom>
          <a:gradFill rotWithShape="1">
            <a:gsLst>
              <a:gs pos="0">
                <a:schemeClr val="accent5">
                  <a:alpha val="60000"/>
                </a:schemeClr>
              </a:gs>
              <a:gs pos="100000">
                <a:srgbClr val="000000">
                  <a:alpha val="0"/>
                </a:srgbClr>
              </a:gs>
            </a:gsLst>
            <a:lin ang="5400000" scaled="1"/>
          </a:gradFill>
          <a:ln w="9525">
            <a:noFill/>
            <a:miter lim="800000"/>
            <a:headEnd/>
            <a:tailEnd/>
          </a:ln>
        </p:spPr>
        <p:txBody>
          <a:bodyPr/>
          <a:lstStyle/>
          <a:p>
            <a:endParaRPr lang="en-US" dirty="0">
              <a:solidFill>
                <a:srgbClr val="000000"/>
              </a:solidFill>
            </a:endParaRPr>
          </a:p>
        </p:txBody>
      </p:sp>
      <p:sp>
        <p:nvSpPr>
          <p:cNvPr id="29732" name="Shape 29731"/>
          <p:cNvSpPr>
            <a:spLocks/>
          </p:cNvSpPr>
          <p:nvPr/>
        </p:nvSpPr>
        <p:spPr bwMode="ltGray">
          <a:xfrm>
            <a:off x="2641600" y="3324225"/>
            <a:ext cx="2105025" cy="3556000"/>
          </a:xfrm>
          <a:custGeom>
            <a:avLst/>
            <a:gdLst>
              <a:gd name="T0" fmla="*/ 777 w 1326"/>
              <a:gd name="T1" fmla="*/ 0 h 2240"/>
              <a:gd name="T2" fmla="*/ 0 w 1326"/>
              <a:gd name="T3" fmla="*/ 301 h 2240"/>
              <a:gd name="T4" fmla="*/ 18 w 1326"/>
              <a:gd name="T5" fmla="*/ 2240 h 2240"/>
              <a:gd name="T6" fmla="*/ 1326 w 1326"/>
              <a:gd name="T7" fmla="*/ 2231 h 2240"/>
              <a:gd name="T8" fmla="*/ 777 w 1326"/>
              <a:gd name="T9" fmla="*/ 0 h 2240"/>
              <a:gd name="T10" fmla="*/ 0 60000 65536"/>
              <a:gd name="T11" fmla="*/ 0 60000 65536"/>
              <a:gd name="T12" fmla="*/ 0 60000 65536"/>
              <a:gd name="T13" fmla="*/ 0 60000 65536"/>
              <a:gd name="T14" fmla="*/ 0 60000 65536"/>
              <a:gd name="T15" fmla="*/ 0 w 1326"/>
              <a:gd name="T16" fmla="*/ 0 h 2240"/>
              <a:gd name="T17" fmla="*/ 0 w 1326"/>
              <a:gd name="T18" fmla="*/ 0 h 2240"/>
            </a:gdLst>
            <a:ahLst/>
            <a:cxnLst>
              <a:cxn ang="T10">
                <a:pos x="T0" y="T1"/>
              </a:cxn>
              <a:cxn ang="T11">
                <a:pos x="T2" y="T3"/>
              </a:cxn>
              <a:cxn ang="T12">
                <a:pos x="T4" y="T5"/>
              </a:cxn>
              <a:cxn ang="T13">
                <a:pos x="T6" y="T7"/>
              </a:cxn>
              <a:cxn ang="T14">
                <a:pos x="T8" y="T9"/>
              </a:cxn>
            </a:cxnLst>
            <a:rect l="T15" t="T16" r="T17" b="T18"/>
            <a:pathLst>
              <a:path w="1326" h="2240">
                <a:moveTo>
                  <a:pt x="777" y="0"/>
                </a:moveTo>
                <a:lnTo>
                  <a:pt x="0" y="301"/>
                </a:lnTo>
                <a:lnTo>
                  <a:pt x="18" y="2240"/>
                </a:lnTo>
                <a:lnTo>
                  <a:pt x="1326" y="2231"/>
                </a:lnTo>
                <a:lnTo>
                  <a:pt x="777" y="0"/>
                </a:lnTo>
                <a:close/>
              </a:path>
            </a:pathLst>
          </a:custGeom>
          <a:gradFill rotWithShape="1">
            <a:gsLst>
              <a:gs pos="0">
                <a:schemeClr val="accent4">
                  <a:alpha val="44000"/>
                </a:schemeClr>
              </a:gs>
              <a:gs pos="100000">
                <a:srgbClr val="000000">
                  <a:alpha val="0"/>
                </a:srgbClr>
              </a:gs>
            </a:gsLst>
            <a:lin ang="5400000" scaled="1"/>
          </a:gradFill>
          <a:ln w="9525">
            <a:noFill/>
            <a:miter lim="800000"/>
            <a:headEnd/>
            <a:tailEnd/>
          </a:ln>
        </p:spPr>
        <p:txBody>
          <a:bodyPr/>
          <a:lstStyle/>
          <a:p>
            <a:endParaRPr lang="en-US" dirty="0">
              <a:solidFill>
                <a:srgbClr val="000000"/>
              </a:solidFill>
            </a:endParaRPr>
          </a:p>
        </p:txBody>
      </p:sp>
      <p:sp>
        <p:nvSpPr>
          <p:cNvPr id="29731" name="Shape 29730"/>
          <p:cNvSpPr>
            <a:spLocks/>
          </p:cNvSpPr>
          <p:nvPr/>
        </p:nvSpPr>
        <p:spPr bwMode="ltGray">
          <a:xfrm>
            <a:off x="566738" y="3948113"/>
            <a:ext cx="2060575" cy="2960687"/>
          </a:xfrm>
          <a:custGeom>
            <a:avLst/>
            <a:gdLst>
              <a:gd name="T0" fmla="*/ 1078 w 1298"/>
              <a:gd name="T1" fmla="*/ 0 h 1865"/>
              <a:gd name="T2" fmla="*/ 155 w 1298"/>
              <a:gd name="T3" fmla="*/ 347 h 1865"/>
              <a:gd name="T4" fmla="*/ 0 w 1298"/>
              <a:gd name="T5" fmla="*/ 1856 h 1865"/>
              <a:gd name="T6" fmla="*/ 1298 w 1298"/>
              <a:gd name="T7" fmla="*/ 1865 h 1865"/>
              <a:gd name="T8" fmla="*/ 1078 w 1298"/>
              <a:gd name="T9" fmla="*/ 0 h 1865"/>
              <a:gd name="T10" fmla="*/ 0 60000 65536"/>
              <a:gd name="T11" fmla="*/ 0 60000 65536"/>
              <a:gd name="T12" fmla="*/ 0 60000 65536"/>
              <a:gd name="T13" fmla="*/ 0 60000 65536"/>
              <a:gd name="T14" fmla="*/ 0 60000 65536"/>
              <a:gd name="T15" fmla="*/ 0 w 1298"/>
              <a:gd name="T16" fmla="*/ 0 h 1865"/>
              <a:gd name="T17" fmla="*/ 0 w 1298"/>
              <a:gd name="T18" fmla="*/ 0 h 1865"/>
            </a:gdLst>
            <a:ahLst/>
            <a:cxnLst>
              <a:cxn ang="T10">
                <a:pos x="T0" y="T1"/>
              </a:cxn>
              <a:cxn ang="T11">
                <a:pos x="T2" y="T3"/>
              </a:cxn>
              <a:cxn ang="T12">
                <a:pos x="T4" y="T5"/>
              </a:cxn>
              <a:cxn ang="T13">
                <a:pos x="T6" y="T7"/>
              </a:cxn>
              <a:cxn ang="T14">
                <a:pos x="T8" y="T9"/>
              </a:cxn>
            </a:cxnLst>
            <a:rect l="T15" t="T16" r="T17" b="T18"/>
            <a:pathLst>
              <a:path w="1298" h="1865">
                <a:moveTo>
                  <a:pt x="1078" y="0"/>
                </a:moveTo>
                <a:lnTo>
                  <a:pt x="155" y="347"/>
                </a:lnTo>
                <a:lnTo>
                  <a:pt x="0" y="1856"/>
                </a:lnTo>
                <a:lnTo>
                  <a:pt x="1298" y="1865"/>
                </a:lnTo>
                <a:lnTo>
                  <a:pt x="1078" y="0"/>
                </a:lnTo>
                <a:close/>
              </a:path>
            </a:pathLst>
          </a:custGeom>
          <a:gradFill rotWithShape="1">
            <a:gsLst>
              <a:gs pos="0">
                <a:schemeClr val="accent5">
                  <a:alpha val="60000"/>
                </a:schemeClr>
              </a:gs>
              <a:gs pos="100000">
                <a:srgbClr val="000000">
                  <a:alpha val="0"/>
                </a:srgbClr>
              </a:gs>
            </a:gsLst>
            <a:lin ang="5400000" scaled="1"/>
          </a:gradFill>
          <a:ln w="9525">
            <a:noFill/>
            <a:miter lim="800000"/>
            <a:headEnd/>
            <a:tailEnd/>
          </a:ln>
        </p:spPr>
        <p:txBody>
          <a:bodyPr/>
          <a:lstStyle/>
          <a:p>
            <a:endParaRPr lang="en-US" dirty="0">
              <a:solidFill>
                <a:srgbClr val="000000"/>
              </a:solidFill>
            </a:endParaRPr>
          </a:p>
        </p:txBody>
      </p:sp>
      <p:sp>
        <p:nvSpPr>
          <p:cNvPr id="278530" name="Title 278529"/>
          <p:cNvSpPr>
            <a:spLocks noGrp="1" noChangeArrowheads="1"/>
          </p:cNvSpPr>
          <p:nvPr>
            <p:ph type="title" idx="4294967295"/>
          </p:nvPr>
        </p:nvSpPr>
        <p:spPr>
          <a:xfrm>
            <a:off x="392113" y="234950"/>
            <a:ext cx="8340745" cy="729430"/>
          </a:xfrm>
        </p:spPr>
        <p:txBody>
          <a:bodyPr/>
          <a:lstStyle/>
          <a:p>
            <a:pPr marL="0" indent="0" defTabSz="914400" eaLnBrk="1" hangingPunct="1"/>
            <a:r>
              <a:rPr lang="en-US" sz="4600" dirty="0" smtClean="0"/>
              <a:t>Development Challenges</a:t>
            </a:r>
          </a:p>
        </p:txBody>
      </p:sp>
      <p:grpSp>
        <p:nvGrpSpPr>
          <p:cNvPr id="2" name="Group 91"/>
          <p:cNvGrpSpPr/>
          <p:nvPr/>
        </p:nvGrpSpPr>
        <p:grpSpPr>
          <a:xfrm>
            <a:off x="-299085" y="2513456"/>
            <a:ext cx="2591135" cy="2093855"/>
            <a:chOff x="-8439785" y="2517123"/>
            <a:chExt cx="2591135" cy="2093855"/>
          </a:xfrm>
        </p:grpSpPr>
        <p:sp>
          <p:nvSpPr>
            <p:cNvPr id="11302" name="Freeform 38"/>
            <p:cNvSpPr>
              <a:spLocks/>
            </p:cNvSpPr>
            <p:nvPr/>
          </p:nvSpPr>
          <p:spPr bwMode="auto">
            <a:xfrm>
              <a:off x="-8439785" y="2517123"/>
              <a:ext cx="2555070" cy="1882319"/>
            </a:xfrm>
            <a:custGeom>
              <a:avLst/>
              <a:gdLst/>
              <a:ahLst/>
              <a:cxnLst>
                <a:cxn ang="0">
                  <a:pos x="0" y="298"/>
                </a:cxn>
                <a:cxn ang="0">
                  <a:pos x="977" y="0"/>
                </a:cxn>
                <a:cxn ang="0">
                  <a:pos x="1842" y="918"/>
                </a:cxn>
                <a:cxn ang="0">
                  <a:pos x="737" y="1357"/>
                </a:cxn>
                <a:cxn ang="0">
                  <a:pos x="0" y="298"/>
                </a:cxn>
              </a:cxnLst>
              <a:rect l="0" t="0" r="r" b="b"/>
              <a:pathLst>
                <a:path w="1842" h="1357">
                  <a:moveTo>
                    <a:pt x="0" y="298"/>
                  </a:moveTo>
                  <a:lnTo>
                    <a:pt x="977" y="0"/>
                  </a:lnTo>
                  <a:lnTo>
                    <a:pt x="1842" y="918"/>
                  </a:lnTo>
                  <a:lnTo>
                    <a:pt x="737" y="1357"/>
                  </a:lnTo>
                  <a:lnTo>
                    <a:pt x="0" y="298"/>
                  </a:lnTo>
                  <a:close/>
                </a:path>
              </a:pathLst>
            </a:custGeom>
            <a:gradFill flip="none" rotWithShape="0">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03" name="Freeform 39"/>
            <p:cNvSpPr>
              <a:spLocks/>
            </p:cNvSpPr>
            <p:nvPr/>
          </p:nvSpPr>
          <p:spPr bwMode="auto">
            <a:xfrm>
              <a:off x="-8439785" y="2928404"/>
              <a:ext cx="1083339" cy="1682574"/>
            </a:xfrm>
            <a:custGeom>
              <a:avLst/>
              <a:gdLst/>
              <a:ahLst/>
              <a:cxnLst>
                <a:cxn ang="0">
                  <a:pos x="0" y="0"/>
                </a:cxn>
                <a:cxn ang="0">
                  <a:pos x="42" y="155"/>
                </a:cxn>
                <a:cxn ang="0">
                  <a:pos x="781" y="1213"/>
                </a:cxn>
                <a:cxn ang="0">
                  <a:pos x="737" y="1059"/>
                </a:cxn>
                <a:cxn ang="0">
                  <a:pos x="0" y="0"/>
                </a:cxn>
              </a:cxnLst>
              <a:rect l="0" t="0" r="r" b="b"/>
              <a:pathLst>
                <a:path w="781" h="1213">
                  <a:moveTo>
                    <a:pt x="0" y="0"/>
                  </a:moveTo>
                  <a:lnTo>
                    <a:pt x="42" y="155"/>
                  </a:lnTo>
                  <a:lnTo>
                    <a:pt x="781" y="1213"/>
                  </a:lnTo>
                  <a:lnTo>
                    <a:pt x="737" y="1059"/>
                  </a:lnTo>
                  <a:lnTo>
                    <a:pt x="0" y="0"/>
                  </a:lnTo>
                  <a:close/>
                </a:path>
              </a:pathLst>
            </a:custGeom>
            <a:gradFill flip="none" rotWithShape="1">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04" name="Freeform 40"/>
            <p:cNvSpPr>
              <a:spLocks/>
            </p:cNvSpPr>
            <p:nvPr/>
          </p:nvSpPr>
          <p:spPr bwMode="auto">
            <a:xfrm>
              <a:off x="-7417480" y="3788417"/>
              <a:ext cx="1568830" cy="822561"/>
            </a:xfrm>
            <a:custGeom>
              <a:avLst/>
              <a:gdLst/>
              <a:ahLst/>
              <a:cxnLst>
                <a:cxn ang="0">
                  <a:pos x="1105" y="0"/>
                </a:cxn>
                <a:cxn ang="0">
                  <a:pos x="1131" y="160"/>
                </a:cxn>
                <a:cxn ang="0">
                  <a:pos x="44" y="593"/>
                </a:cxn>
                <a:cxn ang="0">
                  <a:pos x="0" y="439"/>
                </a:cxn>
                <a:cxn ang="0">
                  <a:pos x="1105" y="0"/>
                </a:cxn>
              </a:cxnLst>
              <a:rect l="0" t="0" r="r" b="b"/>
              <a:pathLst>
                <a:path w="1131" h="593">
                  <a:moveTo>
                    <a:pt x="1105" y="0"/>
                  </a:moveTo>
                  <a:lnTo>
                    <a:pt x="1131" y="160"/>
                  </a:lnTo>
                  <a:lnTo>
                    <a:pt x="44" y="593"/>
                  </a:lnTo>
                  <a:lnTo>
                    <a:pt x="0" y="439"/>
                  </a:lnTo>
                  <a:lnTo>
                    <a:pt x="1105" y="0"/>
                  </a:lnTo>
                  <a:close/>
                </a:path>
              </a:pathLst>
            </a:custGeom>
            <a:gradFill flip="none" rotWithShape="1">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52" name="TextBox 51"/>
            <p:cNvSpPr txBox="1"/>
            <p:nvPr/>
          </p:nvSpPr>
          <p:spPr>
            <a:xfrm>
              <a:off x="-7816121" y="2979234"/>
              <a:ext cx="1186722" cy="923330"/>
            </a:xfrm>
            <a:prstGeom prst="rect">
              <a:avLst/>
            </a:prstGeom>
            <a:noFill/>
          </p:spPr>
          <p:txBody>
            <a:bodyPr wrap="square" rtlCol="0" anchor="ctr">
              <a:spAutoFit/>
            </a:bodyPr>
            <a:lstStyle/>
            <a:p>
              <a:pPr algn="ctr">
                <a:lnSpc>
                  <a:spcPct val="90000"/>
                </a:lnSpc>
              </a:pPr>
              <a:r>
                <a:rPr lang="en-US" sz="2000" i="1" spc="-90" dirty="0" smtClean="0">
                  <a:ln>
                    <a:solidFill>
                      <a:schemeClr val="tx1">
                        <a:lumMod val="50000"/>
                        <a:alpha val="30000"/>
                      </a:schemeClr>
                    </a:solidFill>
                  </a:ln>
                  <a:solidFill>
                    <a:srgbClr val="000000"/>
                  </a:solidFill>
                  <a:effectLst>
                    <a:outerShdw blurRad="368300" algn="ctr" rotWithShape="0">
                      <a:schemeClr val="tx1"/>
                    </a:outerShdw>
                  </a:effectLst>
                </a:rPr>
                <a:t>Windows Client Server </a:t>
              </a:r>
              <a:endParaRPr lang="en-US" sz="2000" i="1" spc="-90" dirty="0">
                <a:ln>
                  <a:solidFill>
                    <a:schemeClr val="tx1">
                      <a:lumMod val="50000"/>
                      <a:alpha val="30000"/>
                    </a:schemeClr>
                  </a:solidFill>
                </a:ln>
                <a:solidFill>
                  <a:srgbClr val="000000"/>
                </a:solidFill>
                <a:effectLst>
                  <a:outerShdw blurRad="368300" algn="ctr" rotWithShape="0">
                    <a:schemeClr val="tx1"/>
                  </a:outerShdw>
                </a:effectLst>
              </a:endParaRPr>
            </a:p>
          </p:txBody>
        </p:sp>
      </p:grpSp>
      <p:grpSp>
        <p:nvGrpSpPr>
          <p:cNvPr id="3" name="Group 92"/>
          <p:cNvGrpSpPr/>
          <p:nvPr/>
        </p:nvGrpSpPr>
        <p:grpSpPr>
          <a:xfrm>
            <a:off x="1348225" y="2076514"/>
            <a:ext cx="2527329" cy="1810883"/>
            <a:chOff x="-6798825" y="2080181"/>
            <a:chExt cx="2527329" cy="1810883"/>
          </a:xfrm>
        </p:grpSpPr>
        <p:sp>
          <p:nvSpPr>
            <p:cNvPr id="11305" name="Freeform 41"/>
            <p:cNvSpPr>
              <a:spLocks/>
            </p:cNvSpPr>
            <p:nvPr/>
          </p:nvSpPr>
          <p:spPr bwMode="auto">
            <a:xfrm>
              <a:off x="-6798825" y="2080181"/>
              <a:ext cx="2521780" cy="1592411"/>
            </a:xfrm>
            <a:custGeom>
              <a:avLst/>
              <a:gdLst/>
              <a:ahLst/>
              <a:cxnLst>
                <a:cxn ang="0">
                  <a:pos x="0" y="252"/>
                </a:cxn>
                <a:cxn ang="0">
                  <a:pos x="829" y="0"/>
                </a:cxn>
                <a:cxn ang="0">
                  <a:pos x="1818" y="794"/>
                </a:cxn>
                <a:cxn ang="0">
                  <a:pos x="899" y="1148"/>
                </a:cxn>
                <a:cxn ang="0">
                  <a:pos x="0" y="252"/>
                </a:cxn>
              </a:cxnLst>
              <a:rect l="0" t="0" r="r" b="b"/>
              <a:pathLst>
                <a:path w="1818" h="1148">
                  <a:moveTo>
                    <a:pt x="0" y="252"/>
                  </a:moveTo>
                  <a:lnTo>
                    <a:pt x="829" y="0"/>
                  </a:lnTo>
                  <a:lnTo>
                    <a:pt x="1818" y="794"/>
                  </a:lnTo>
                  <a:lnTo>
                    <a:pt x="899" y="1148"/>
                  </a:lnTo>
                  <a:lnTo>
                    <a:pt x="0" y="252"/>
                  </a:lnTo>
                  <a:close/>
                </a:path>
              </a:pathLst>
            </a:custGeom>
            <a:gradFill flip="none" rotWithShape="0">
              <a:gsLst>
                <a:gs pos="20000">
                  <a:srgbClr val="E6A504"/>
                </a:gs>
                <a:gs pos="49000">
                  <a:srgbClr val="FCCD56"/>
                </a:gs>
                <a:gs pos="70000">
                  <a:srgbClr val="FDE099"/>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06" name="Freeform 42"/>
            <p:cNvSpPr>
              <a:spLocks/>
            </p:cNvSpPr>
            <p:nvPr/>
          </p:nvSpPr>
          <p:spPr bwMode="auto">
            <a:xfrm>
              <a:off x="-6798825" y="2420034"/>
              <a:ext cx="1269213" cy="1463410"/>
            </a:xfrm>
            <a:custGeom>
              <a:avLst/>
              <a:gdLst/>
              <a:ahLst/>
              <a:cxnLst>
                <a:cxn ang="0">
                  <a:pos x="0" y="0"/>
                </a:cxn>
                <a:cxn ang="0">
                  <a:pos x="20" y="145"/>
                </a:cxn>
                <a:cxn ang="0">
                  <a:pos x="915" y="1055"/>
                </a:cxn>
                <a:cxn ang="0">
                  <a:pos x="899" y="896"/>
                </a:cxn>
                <a:cxn ang="0">
                  <a:pos x="0" y="0"/>
                </a:cxn>
              </a:cxnLst>
              <a:rect l="0" t="0" r="r" b="b"/>
              <a:pathLst>
                <a:path w="915" h="1055">
                  <a:moveTo>
                    <a:pt x="0" y="0"/>
                  </a:moveTo>
                  <a:lnTo>
                    <a:pt x="20" y="145"/>
                  </a:lnTo>
                  <a:lnTo>
                    <a:pt x="915" y="1055"/>
                  </a:lnTo>
                  <a:lnTo>
                    <a:pt x="899" y="896"/>
                  </a:lnTo>
                  <a:lnTo>
                    <a:pt x="0" y="0"/>
                  </a:lnTo>
                  <a:close/>
                </a:path>
              </a:pathLst>
            </a:custGeom>
            <a:gradFill flip="none" rotWithShape="0">
              <a:gsLst>
                <a:gs pos="20000">
                  <a:srgbClr val="E6A504"/>
                </a:gs>
                <a:gs pos="49000">
                  <a:srgbClr val="FCCD56"/>
                </a:gs>
                <a:gs pos="70000">
                  <a:srgbClr val="FDE099"/>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07" name="Freeform 43"/>
            <p:cNvSpPr>
              <a:spLocks/>
            </p:cNvSpPr>
            <p:nvPr/>
          </p:nvSpPr>
          <p:spPr bwMode="auto">
            <a:xfrm>
              <a:off x="-5551806" y="3179472"/>
              <a:ext cx="1280310" cy="711592"/>
            </a:xfrm>
            <a:custGeom>
              <a:avLst/>
              <a:gdLst/>
              <a:ahLst/>
              <a:cxnLst>
                <a:cxn ang="0">
                  <a:pos x="923" y="0"/>
                </a:cxn>
                <a:cxn ang="0">
                  <a:pos x="923" y="158"/>
                </a:cxn>
                <a:cxn ang="0">
                  <a:pos x="16" y="513"/>
                </a:cxn>
                <a:cxn ang="0">
                  <a:pos x="0" y="354"/>
                </a:cxn>
                <a:cxn ang="0">
                  <a:pos x="923" y="0"/>
                </a:cxn>
              </a:cxnLst>
              <a:rect l="0" t="0" r="r" b="b"/>
              <a:pathLst>
                <a:path w="923" h="513">
                  <a:moveTo>
                    <a:pt x="923" y="0"/>
                  </a:moveTo>
                  <a:lnTo>
                    <a:pt x="923" y="158"/>
                  </a:lnTo>
                  <a:lnTo>
                    <a:pt x="16" y="513"/>
                  </a:lnTo>
                  <a:lnTo>
                    <a:pt x="0" y="354"/>
                  </a:lnTo>
                  <a:lnTo>
                    <a:pt x="923" y="0"/>
                  </a:lnTo>
                  <a:close/>
                </a:path>
              </a:pathLst>
            </a:custGeom>
            <a:gradFill flip="none" rotWithShape="0">
              <a:gsLst>
                <a:gs pos="20000">
                  <a:srgbClr val="E6A504"/>
                </a:gs>
                <a:gs pos="49000">
                  <a:srgbClr val="FCCD56"/>
                </a:gs>
                <a:gs pos="70000">
                  <a:srgbClr val="FDE099"/>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53" name="TextBox 52"/>
            <p:cNvSpPr txBox="1"/>
            <p:nvPr/>
          </p:nvSpPr>
          <p:spPr>
            <a:xfrm>
              <a:off x="-6455410" y="2540741"/>
              <a:ext cx="1600199" cy="646331"/>
            </a:xfrm>
            <a:prstGeom prst="rect">
              <a:avLst/>
            </a:prstGeom>
            <a:noFill/>
          </p:spPr>
          <p:txBody>
            <a:bodyPr wrap="square" rtlCol="0" anchor="ctr">
              <a:spAutoFit/>
            </a:bodyPr>
            <a:lstStyle/>
            <a:p>
              <a:pPr algn="ctr">
                <a:lnSpc>
                  <a:spcPct val="90000"/>
                </a:lnSpc>
              </a:pPr>
              <a:r>
                <a:rPr lang="en-US" sz="2000" i="1" spc="-90" dirty="0" smtClean="0">
                  <a:ln>
                    <a:solidFill>
                      <a:schemeClr val="tx1">
                        <a:lumMod val="50000"/>
                        <a:alpha val="30000"/>
                      </a:schemeClr>
                    </a:solidFill>
                  </a:ln>
                  <a:solidFill>
                    <a:srgbClr val="000000"/>
                  </a:solidFill>
                  <a:effectLst>
                    <a:outerShdw blurRad="368300" algn="ctr" rotWithShape="0">
                      <a:schemeClr val="tx1"/>
                    </a:outerShdw>
                  </a:effectLst>
                </a:rPr>
                <a:t>Distributed Applications</a:t>
              </a:r>
              <a:endParaRPr lang="en-US" sz="2000" i="1" spc="-90" dirty="0">
                <a:ln>
                  <a:solidFill>
                    <a:schemeClr val="tx1">
                      <a:lumMod val="50000"/>
                      <a:alpha val="30000"/>
                    </a:schemeClr>
                  </a:solidFill>
                </a:ln>
                <a:solidFill>
                  <a:srgbClr val="000000"/>
                </a:solidFill>
                <a:effectLst>
                  <a:outerShdw blurRad="368300" algn="ctr" rotWithShape="0">
                    <a:schemeClr val="tx1"/>
                  </a:outerShdw>
                </a:effectLst>
              </a:endParaRPr>
            </a:p>
          </p:txBody>
        </p:sp>
      </p:grpSp>
      <p:grpSp>
        <p:nvGrpSpPr>
          <p:cNvPr id="4" name="Group 93"/>
          <p:cNvGrpSpPr/>
          <p:nvPr/>
        </p:nvGrpSpPr>
        <p:grpSpPr>
          <a:xfrm>
            <a:off x="2745052" y="1658992"/>
            <a:ext cx="2613329" cy="1618566"/>
            <a:chOff x="-5401998" y="1662659"/>
            <a:chExt cx="2613329" cy="1618566"/>
          </a:xfrm>
        </p:grpSpPr>
        <p:sp>
          <p:nvSpPr>
            <p:cNvPr id="11308" name="Freeform 44"/>
            <p:cNvSpPr>
              <a:spLocks/>
            </p:cNvSpPr>
            <p:nvPr/>
          </p:nvSpPr>
          <p:spPr bwMode="auto">
            <a:xfrm>
              <a:off x="-5401998" y="1662659"/>
              <a:ext cx="2613329" cy="1414860"/>
            </a:xfrm>
            <a:custGeom>
              <a:avLst/>
              <a:gdLst/>
              <a:ahLst/>
              <a:cxnLst>
                <a:cxn ang="0">
                  <a:pos x="0" y="247"/>
                </a:cxn>
                <a:cxn ang="0">
                  <a:pos x="811" y="0"/>
                </a:cxn>
                <a:cxn ang="0">
                  <a:pos x="1884" y="688"/>
                </a:cxn>
                <a:cxn ang="0">
                  <a:pos x="1005" y="1020"/>
                </a:cxn>
                <a:cxn ang="0">
                  <a:pos x="0" y="247"/>
                </a:cxn>
              </a:cxnLst>
              <a:rect l="0" t="0" r="r" b="b"/>
              <a:pathLst>
                <a:path w="1884" h="1020">
                  <a:moveTo>
                    <a:pt x="0" y="247"/>
                  </a:moveTo>
                  <a:lnTo>
                    <a:pt x="811" y="0"/>
                  </a:lnTo>
                  <a:lnTo>
                    <a:pt x="1884" y="688"/>
                  </a:lnTo>
                  <a:lnTo>
                    <a:pt x="1005" y="1020"/>
                  </a:lnTo>
                  <a:lnTo>
                    <a:pt x="0" y="247"/>
                  </a:lnTo>
                  <a:close/>
                </a:path>
              </a:pathLst>
            </a:custGeom>
            <a:gradFill flip="none" rotWithShape="0">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09" name="Freeform 45"/>
            <p:cNvSpPr>
              <a:spLocks/>
            </p:cNvSpPr>
            <p:nvPr/>
          </p:nvSpPr>
          <p:spPr bwMode="auto">
            <a:xfrm>
              <a:off x="-5401998" y="1996753"/>
              <a:ext cx="1399602" cy="1284471"/>
            </a:xfrm>
            <a:custGeom>
              <a:avLst/>
              <a:gdLst/>
              <a:ahLst/>
              <a:cxnLst>
                <a:cxn ang="0">
                  <a:pos x="0" y="0"/>
                </a:cxn>
                <a:cxn ang="0">
                  <a:pos x="6" y="134"/>
                </a:cxn>
                <a:cxn ang="0">
                  <a:pos x="1009" y="926"/>
                </a:cxn>
                <a:cxn ang="0">
                  <a:pos x="1005" y="773"/>
                </a:cxn>
                <a:cxn ang="0">
                  <a:pos x="0" y="0"/>
                </a:cxn>
              </a:cxnLst>
              <a:rect l="0" t="0" r="r" b="b"/>
              <a:pathLst>
                <a:path w="1009" h="926">
                  <a:moveTo>
                    <a:pt x="0" y="0"/>
                  </a:moveTo>
                  <a:lnTo>
                    <a:pt x="6" y="134"/>
                  </a:lnTo>
                  <a:lnTo>
                    <a:pt x="1009" y="926"/>
                  </a:lnTo>
                  <a:lnTo>
                    <a:pt x="1005" y="773"/>
                  </a:lnTo>
                  <a:lnTo>
                    <a:pt x="0" y="0"/>
                  </a:lnTo>
                  <a:close/>
                </a:path>
              </a:pathLst>
            </a:custGeom>
            <a:gradFill flip="none" rotWithShape="1">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10" name="Freeform 46"/>
            <p:cNvSpPr>
              <a:spLocks/>
            </p:cNvSpPr>
            <p:nvPr/>
          </p:nvSpPr>
          <p:spPr bwMode="auto">
            <a:xfrm>
              <a:off x="-4015566" y="2608472"/>
              <a:ext cx="1219277" cy="672753"/>
            </a:xfrm>
            <a:custGeom>
              <a:avLst/>
              <a:gdLst/>
              <a:ahLst/>
              <a:cxnLst>
                <a:cxn ang="0">
                  <a:pos x="879" y="0"/>
                </a:cxn>
                <a:cxn ang="0">
                  <a:pos x="879" y="144"/>
                </a:cxn>
                <a:cxn ang="0">
                  <a:pos x="4" y="485"/>
                </a:cxn>
                <a:cxn ang="0">
                  <a:pos x="0" y="332"/>
                </a:cxn>
                <a:cxn ang="0">
                  <a:pos x="879" y="0"/>
                </a:cxn>
              </a:cxnLst>
              <a:rect l="0" t="0" r="r" b="b"/>
              <a:pathLst>
                <a:path w="879" h="485">
                  <a:moveTo>
                    <a:pt x="879" y="0"/>
                  </a:moveTo>
                  <a:lnTo>
                    <a:pt x="879" y="144"/>
                  </a:lnTo>
                  <a:lnTo>
                    <a:pt x="4" y="485"/>
                  </a:lnTo>
                  <a:lnTo>
                    <a:pt x="0" y="332"/>
                  </a:lnTo>
                  <a:lnTo>
                    <a:pt x="879" y="0"/>
                  </a:lnTo>
                  <a:close/>
                </a:path>
              </a:pathLst>
            </a:custGeom>
            <a:gradFill flip="none" rotWithShape="1">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54" name="TextBox 53"/>
            <p:cNvSpPr txBox="1"/>
            <p:nvPr/>
          </p:nvSpPr>
          <p:spPr>
            <a:xfrm>
              <a:off x="-4704208" y="2064283"/>
              <a:ext cx="1052957" cy="646331"/>
            </a:xfrm>
            <a:prstGeom prst="rect">
              <a:avLst/>
            </a:prstGeom>
            <a:noFill/>
          </p:spPr>
          <p:txBody>
            <a:bodyPr wrap="square" rtlCol="0" anchor="ctr">
              <a:spAutoFit/>
            </a:bodyPr>
            <a:lstStyle/>
            <a:p>
              <a:pPr algn="ctr">
                <a:lnSpc>
                  <a:spcPct val="90000"/>
                </a:lnSpc>
              </a:pPr>
              <a:r>
                <a:rPr lang="en-US" sz="2000" i="1" spc="-90" dirty="0" smtClean="0">
                  <a:ln>
                    <a:solidFill>
                      <a:schemeClr val="tx1">
                        <a:lumMod val="50000"/>
                        <a:alpha val="30000"/>
                      </a:schemeClr>
                    </a:solidFill>
                  </a:ln>
                  <a:solidFill>
                    <a:srgbClr val="000000"/>
                  </a:solidFill>
                  <a:effectLst>
                    <a:outerShdw blurRad="368300" algn="ctr" rotWithShape="0">
                      <a:schemeClr val="tx1"/>
                    </a:outerShdw>
                  </a:effectLst>
                </a:rPr>
                <a:t>Web Services</a:t>
              </a:r>
              <a:endParaRPr lang="en-US" sz="2000" i="1" spc="-90" dirty="0">
                <a:ln>
                  <a:solidFill>
                    <a:schemeClr val="tx1">
                      <a:lumMod val="50000"/>
                      <a:alpha val="30000"/>
                    </a:schemeClr>
                  </a:solidFill>
                </a:ln>
                <a:solidFill>
                  <a:srgbClr val="000000"/>
                </a:solidFill>
                <a:effectLst>
                  <a:outerShdw blurRad="368300" algn="ctr" rotWithShape="0">
                    <a:schemeClr val="tx1"/>
                  </a:outerShdw>
                </a:effectLst>
              </a:endParaRPr>
            </a:p>
          </p:txBody>
        </p:sp>
      </p:grpSp>
      <p:grpSp>
        <p:nvGrpSpPr>
          <p:cNvPr id="5" name="Group 96"/>
          <p:cNvGrpSpPr/>
          <p:nvPr/>
        </p:nvGrpSpPr>
        <p:grpSpPr>
          <a:xfrm>
            <a:off x="5167699" y="968375"/>
            <a:ext cx="2639626" cy="1371475"/>
            <a:chOff x="5307399" y="993775"/>
            <a:chExt cx="2639626" cy="1371475"/>
          </a:xfrm>
        </p:grpSpPr>
        <p:grpSp>
          <p:nvGrpSpPr>
            <p:cNvPr id="6" name="Group 90"/>
            <p:cNvGrpSpPr/>
            <p:nvPr/>
          </p:nvGrpSpPr>
          <p:grpSpPr>
            <a:xfrm>
              <a:off x="5307399" y="1001713"/>
              <a:ext cx="2638297" cy="1363537"/>
              <a:chOff x="-2941251" y="992680"/>
              <a:chExt cx="2638297" cy="1363537"/>
            </a:xfrm>
          </p:grpSpPr>
          <p:sp>
            <p:nvSpPr>
              <p:cNvPr id="11314" name="Freeform 50"/>
              <p:cNvSpPr>
                <a:spLocks/>
              </p:cNvSpPr>
              <p:nvPr/>
            </p:nvSpPr>
            <p:spPr bwMode="auto">
              <a:xfrm>
                <a:off x="-2941251" y="992680"/>
                <a:ext cx="2638297" cy="1173501"/>
              </a:xfrm>
              <a:custGeom>
                <a:avLst/>
                <a:gdLst/>
                <a:ahLst/>
                <a:cxnLst>
                  <a:cxn ang="0">
                    <a:pos x="2" y="8"/>
                  </a:cxn>
                  <a:cxn ang="0">
                    <a:pos x="1902" y="0"/>
                  </a:cxn>
                  <a:cxn ang="0">
                    <a:pos x="1688" y="846"/>
                  </a:cxn>
                  <a:cxn ang="0">
                    <a:pos x="1369" y="688"/>
                  </a:cxn>
                  <a:cxn ang="0">
                    <a:pos x="1127" y="780"/>
                  </a:cxn>
                  <a:cxn ang="0">
                    <a:pos x="0" y="190"/>
                  </a:cxn>
                  <a:cxn ang="0">
                    <a:pos x="220" y="116"/>
                  </a:cxn>
                  <a:cxn ang="0">
                    <a:pos x="2" y="8"/>
                  </a:cxn>
                </a:cxnLst>
                <a:rect l="0" t="0" r="r" b="b"/>
                <a:pathLst>
                  <a:path w="1902" h="846">
                    <a:moveTo>
                      <a:pt x="2" y="8"/>
                    </a:moveTo>
                    <a:lnTo>
                      <a:pt x="1902" y="0"/>
                    </a:lnTo>
                    <a:lnTo>
                      <a:pt x="1688" y="846"/>
                    </a:lnTo>
                    <a:lnTo>
                      <a:pt x="1369" y="688"/>
                    </a:lnTo>
                    <a:lnTo>
                      <a:pt x="1127" y="780"/>
                    </a:lnTo>
                    <a:lnTo>
                      <a:pt x="0" y="190"/>
                    </a:lnTo>
                    <a:lnTo>
                      <a:pt x="220" y="116"/>
                    </a:lnTo>
                    <a:lnTo>
                      <a:pt x="2" y="8"/>
                    </a:lnTo>
                    <a:close/>
                  </a:path>
                </a:pathLst>
              </a:custGeom>
              <a:gradFill flip="none" rotWithShape="0">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15" name="Freeform 51"/>
              <p:cNvSpPr>
                <a:spLocks/>
              </p:cNvSpPr>
              <p:nvPr/>
            </p:nvSpPr>
            <p:spPr bwMode="auto">
              <a:xfrm>
                <a:off x="-1045062" y="1942856"/>
                <a:ext cx="445265" cy="413361"/>
              </a:xfrm>
              <a:custGeom>
                <a:avLst/>
                <a:gdLst/>
                <a:ahLst/>
                <a:cxnLst>
                  <a:cxn ang="0">
                    <a:pos x="321" y="158"/>
                  </a:cxn>
                  <a:cxn ang="0">
                    <a:pos x="301" y="298"/>
                  </a:cxn>
                  <a:cxn ang="0">
                    <a:pos x="0" y="148"/>
                  </a:cxn>
                  <a:cxn ang="0">
                    <a:pos x="2" y="0"/>
                  </a:cxn>
                  <a:cxn ang="0">
                    <a:pos x="321" y="158"/>
                  </a:cxn>
                </a:cxnLst>
                <a:rect l="0" t="0" r="r" b="b"/>
                <a:pathLst>
                  <a:path w="321" h="298">
                    <a:moveTo>
                      <a:pt x="321" y="158"/>
                    </a:moveTo>
                    <a:lnTo>
                      <a:pt x="301" y="298"/>
                    </a:lnTo>
                    <a:lnTo>
                      <a:pt x="0" y="148"/>
                    </a:lnTo>
                    <a:lnTo>
                      <a:pt x="2" y="0"/>
                    </a:lnTo>
                    <a:lnTo>
                      <a:pt x="321" y="158"/>
                    </a:lnTo>
                    <a:close/>
                  </a:path>
                </a:pathLst>
              </a:custGeom>
              <a:gradFill flip="none" rotWithShape="1">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16" name="Freeform 52"/>
              <p:cNvSpPr>
                <a:spLocks/>
              </p:cNvSpPr>
              <p:nvPr/>
            </p:nvSpPr>
            <p:spPr bwMode="auto">
              <a:xfrm>
                <a:off x="-1394616" y="1944936"/>
                <a:ext cx="352328" cy="316263"/>
              </a:xfrm>
              <a:custGeom>
                <a:avLst/>
                <a:gdLst/>
                <a:ahLst/>
                <a:cxnLst>
                  <a:cxn ang="0">
                    <a:pos x="12" y="92"/>
                  </a:cxn>
                  <a:cxn ang="0">
                    <a:pos x="0" y="228"/>
                  </a:cxn>
                  <a:cxn ang="0">
                    <a:pos x="252" y="148"/>
                  </a:cxn>
                  <a:cxn ang="0">
                    <a:pos x="254" y="0"/>
                  </a:cxn>
                  <a:cxn ang="0">
                    <a:pos x="12" y="92"/>
                  </a:cxn>
                </a:cxnLst>
                <a:rect l="0" t="0" r="r" b="b"/>
                <a:pathLst>
                  <a:path w="254" h="228">
                    <a:moveTo>
                      <a:pt x="12" y="92"/>
                    </a:moveTo>
                    <a:lnTo>
                      <a:pt x="0" y="228"/>
                    </a:lnTo>
                    <a:lnTo>
                      <a:pt x="252" y="148"/>
                    </a:lnTo>
                    <a:lnTo>
                      <a:pt x="254" y="0"/>
                    </a:lnTo>
                    <a:lnTo>
                      <a:pt x="12" y="92"/>
                    </a:lnTo>
                    <a:close/>
                  </a:path>
                </a:pathLst>
              </a:custGeom>
              <a:gradFill flip="none" rotWithShape="1">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17" name="Freeform 53"/>
              <p:cNvSpPr>
                <a:spLocks/>
              </p:cNvSpPr>
              <p:nvPr/>
            </p:nvSpPr>
            <p:spPr bwMode="auto">
              <a:xfrm>
                <a:off x="-2941251" y="1246532"/>
                <a:ext cx="1563282" cy="1007047"/>
              </a:xfrm>
              <a:custGeom>
                <a:avLst/>
                <a:gdLst/>
                <a:ahLst/>
                <a:cxnLst>
                  <a:cxn ang="0">
                    <a:pos x="0" y="0"/>
                  </a:cxn>
                  <a:cxn ang="0">
                    <a:pos x="0" y="125"/>
                  </a:cxn>
                  <a:cxn ang="0">
                    <a:pos x="1115" y="726"/>
                  </a:cxn>
                  <a:cxn ang="0">
                    <a:pos x="1127" y="590"/>
                  </a:cxn>
                  <a:cxn ang="0">
                    <a:pos x="0" y="0"/>
                  </a:cxn>
                </a:cxnLst>
                <a:rect l="0" t="0" r="r" b="b"/>
                <a:pathLst>
                  <a:path w="1127" h="726">
                    <a:moveTo>
                      <a:pt x="0" y="0"/>
                    </a:moveTo>
                    <a:lnTo>
                      <a:pt x="0" y="125"/>
                    </a:lnTo>
                    <a:lnTo>
                      <a:pt x="1115" y="726"/>
                    </a:lnTo>
                    <a:lnTo>
                      <a:pt x="1127" y="590"/>
                    </a:lnTo>
                    <a:lnTo>
                      <a:pt x="0" y="0"/>
                    </a:lnTo>
                    <a:close/>
                  </a:path>
                </a:pathLst>
              </a:custGeom>
              <a:gradFill flip="none" rotWithShape="1">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18" name="Freeform 54"/>
              <p:cNvSpPr>
                <a:spLocks/>
              </p:cNvSpPr>
              <p:nvPr/>
            </p:nvSpPr>
            <p:spPr bwMode="auto">
              <a:xfrm>
                <a:off x="-2929461" y="1001696"/>
                <a:ext cx="299617" cy="221939"/>
              </a:xfrm>
              <a:custGeom>
                <a:avLst/>
                <a:gdLst/>
                <a:ahLst/>
                <a:cxnLst>
                  <a:cxn ang="0">
                    <a:pos x="0" y="0"/>
                  </a:cxn>
                  <a:cxn ang="0">
                    <a:pos x="0" y="128"/>
                  </a:cxn>
                  <a:cxn ang="0">
                    <a:pos x="62" y="160"/>
                  </a:cxn>
                  <a:cxn ang="0">
                    <a:pos x="216" y="108"/>
                  </a:cxn>
                  <a:cxn ang="0">
                    <a:pos x="0" y="0"/>
                  </a:cxn>
                </a:cxnLst>
                <a:rect l="0" t="0" r="r" b="b"/>
                <a:pathLst>
                  <a:path w="216" h="160">
                    <a:moveTo>
                      <a:pt x="0" y="0"/>
                    </a:moveTo>
                    <a:lnTo>
                      <a:pt x="0" y="128"/>
                    </a:lnTo>
                    <a:lnTo>
                      <a:pt x="62" y="160"/>
                    </a:lnTo>
                    <a:lnTo>
                      <a:pt x="216" y="108"/>
                    </a:lnTo>
                    <a:lnTo>
                      <a:pt x="0" y="0"/>
                    </a:lnTo>
                    <a:close/>
                  </a:path>
                </a:pathLst>
              </a:custGeom>
              <a:gradFill flip="none" rotWithShape="1">
                <a:gsLst>
                  <a:gs pos="4000">
                    <a:srgbClr val="57C8FF"/>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56" name="TextBox 55"/>
              <p:cNvSpPr txBox="1"/>
              <p:nvPr/>
            </p:nvSpPr>
            <p:spPr>
              <a:xfrm>
                <a:off x="-2125052" y="1030470"/>
                <a:ext cx="1377021" cy="923330"/>
              </a:xfrm>
              <a:prstGeom prst="rect">
                <a:avLst/>
              </a:prstGeom>
              <a:noFill/>
            </p:spPr>
            <p:txBody>
              <a:bodyPr wrap="square" rtlCol="0" anchor="ctr">
                <a:spAutoFit/>
              </a:bodyPr>
              <a:lstStyle/>
              <a:p>
                <a:pPr algn="ctr">
                  <a:lnSpc>
                    <a:spcPct val="90000"/>
                  </a:lnSpc>
                </a:pPr>
                <a:r>
                  <a:rPr lang="en-US" sz="2000" i="1" spc="-90" dirty="0" smtClean="0">
                    <a:ln>
                      <a:solidFill>
                        <a:schemeClr val="tx1">
                          <a:lumMod val="50000"/>
                          <a:alpha val="30000"/>
                        </a:schemeClr>
                      </a:solidFill>
                    </a:ln>
                    <a:solidFill>
                      <a:srgbClr val="000000"/>
                    </a:solidFill>
                    <a:effectLst>
                      <a:outerShdw blurRad="368300" algn="ctr" rotWithShape="0">
                        <a:schemeClr val="tx1"/>
                      </a:outerShdw>
                    </a:effectLst>
                  </a:rPr>
                  <a:t>Next Generation UX</a:t>
                </a:r>
                <a:endParaRPr lang="en-US" sz="2000" i="1" spc="-90" dirty="0">
                  <a:ln>
                    <a:solidFill>
                      <a:schemeClr val="tx1">
                        <a:lumMod val="50000"/>
                        <a:alpha val="30000"/>
                      </a:schemeClr>
                    </a:solidFill>
                  </a:ln>
                  <a:solidFill>
                    <a:srgbClr val="000000"/>
                  </a:solidFill>
                  <a:effectLst>
                    <a:outerShdw blurRad="368300" algn="ctr" rotWithShape="0">
                      <a:schemeClr val="tx1"/>
                    </a:outerShdw>
                  </a:effectLst>
                </a:endParaRPr>
              </a:p>
            </p:txBody>
          </p:sp>
        </p:grpSp>
        <p:sp>
          <p:nvSpPr>
            <p:cNvPr id="11319" name="Freeform 55"/>
            <p:cNvSpPr>
              <a:spLocks/>
            </p:cNvSpPr>
            <p:nvPr/>
          </p:nvSpPr>
          <p:spPr bwMode="auto">
            <a:xfrm>
              <a:off x="7619665" y="993775"/>
              <a:ext cx="327360" cy="1367698"/>
            </a:xfrm>
            <a:custGeom>
              <a:avLst/>
              <a:gdLst/>
              <a:ahLst/>
              <a:cxnLst>
                <a:cxn ang="0">
                  <a:pos x="20" y="846"/>
                </a:cxn>
                <a:cxn ang="0">
                  <a:pos x="234" y="0"/>
                </a:cxn>
                <a:cxn ang="0">
                  <a:pos x="236" y="8"/>
                </a:cxn>
                <a:cxn ang="0">
                  <a:pos x="28" y="848"/>
                </a:cxn>
                <a:cxn ang="0">
                  <a:pos x="4" y="978"/>
                </a:cxn>
                <a:cxn ang="0">
                  <a:pos x="0" y="986"/>
                </a:cxn>
                <a:cxn ang="0">
                  <a:pos x="20" y="846"/>
                </a:cxn>
              </a:cxnLst>
              <a:rect l="0" t="0" r="r" b="b"/>
              <a:pathLst>
                <a:path w="236" h="986">
                  <a:moveTo>
                    <a:pt x="20" y="846"/>
                  </a:moveTo>
                  <a:lnTo>
                    <a:pt x="234" y="0"/>
                  </a:lnTo>
                  <a:lnTo>
                    <a:pt x="236" y="8"/>
                  </a:lnTo>
                  <a:lnTo>
                    <a:pt x="28" y="848"/>
                  </a:lnTo>
                  <a:lnTo>
                    <a:pt x="4" y="978"/>
                  </a:lnTo>
                  <a:lnTo>
                    <a:pt x="0" y="986"/>
                  </a:lnTo>
                  <a:lnTo>
                    <a:pt x="20" y="846"/>
                  </a:lnTo>
                  <a:close/>
                </a:path>
              </a:pathLst>
            </a:custGeom>
            <a:gradFill flip="none" rotWithShape="1">
              <a:gsLst>
                <a:gs pos="4000">
                  <a:srgbClr val="0088CC"/>
                </a:gs>
                <a:gs pos="41000">
                  <a:srgbClr val="6DCEFF"/>
                </a:gs>
                <a:gs pos="70000">
                  <a:srgbClr val="0097E2"/>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grpSp>
      <p:grpSp>
        <p:nvGrpSpPr>
          <p:cNvPr id="7" name="Group 94"/>
          <p:cNvGrpSpPr/>
          <p:nvPr/>
        </p:nvGrpSpPr>
        <p:grpSpPr>
          <a:xfrm>
            <a:off x="4086394" y="1314987"/>
            <a:ext cx="2482940" cy="1400788"/>
            <a:chOff x="-4060656" y="1318654"/>
            <a:chExt cx="2482940" cy="1400788"/>
          </a:xfrm>
        </p:grpSpPr>
        <p:sp>
          <p:nvSpPr>
            <p:cNvPr id="11311" name="Freeform 47"/>
            <p:cNvSpPr>
              <a:spLocks/>
            </p:cNvSpPr>
            <p:nvPr/>
          </p:nvSpPr>
          <p:spPr bwMode="auto">
            <a:xfrm>
              <a:off x="-4060656" y="1318654"/>
              <a:ext cx="2482940" cy="1209567"/>
            </a:xfrm>
            <a:custGeom>
              <a:avLst/>
              <a:gdLst/>
              <a:ahLst/>
              <a:cxnLst>
                <a:cxn ang="0">
                  <a:pos x="0" y="198"/>
                </a:cxn>
                <a:cxn ang="0">
                  <a:pos x="667" y="0"/>
                </a:cxn>
                <a:cxn ang="0">
                  <a:pos x="1790" y="601"/>
                </a:cxn>
                <a:cxn ang="0">
                  <a:pos x="1081" y="872"/>
                </a:cxn>
                <a:cxn ang="0">
                  <a:pos x="0" y="198"/>
                </a:cxn>
              </a:cxnLst>
              <a:rect l="0" t="0" r="r" b="b"/>
              <a:pathLst>
                <a:path w="1790" h="872">
                  <a:moveTo>
                    <a:pt x="0" y="198"/>
                  </a:moveTo>
                  <a:lnTo>
                    <a:pt x="667" y="0"/>
                  </a:lnTo>
                  <a:lnTo>
                    <a:pt x="1790" y="601"/>
                  </a:lnTo>
                  <a:lnTo>
                    <a:pt x="1081" y="872"/>
                  </a:lnTo>
                  <a:lnTo>
                    <a:pt x="0" y="198"/>
                  </a:lnTo>
                  <a:close/>
                </a:path>
              </a:pathLst>
            </a:custGeom>
            <a:gradFill flip="none" rotWithShape="0">
              <a:gsLst>
                <a:gs pos="4000">
                  <a:srgbClr val="94F26E"/>
                </a:gs>
                <a:gs pos="41000">
                  <a:srgbClr val="49CF13"/>
                </a:gs>
                <a:gs pos="70000">
                  <a:srgbClr val="2E820C"/>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12" name="Freeform 48"/>
            <p:cNvSpPr>
              <a:spLocks/>
            </p:cNvSpPr>
            <p:nvPr/>
          </p:nvSpPr>
          <p:spPr bwMode="auto">
            <a:xfrm>
              <a:off x="-4054213" y="1580126"/>
              <a:ext cx="1499474" cy="1134662"/>
            </a:xfrm>
            <a:custGeom>
              <a:avLst/>
              <a:gdLst/>
              <a:ahLst/>
              <a:cxnLst>
                <a:cxn ang="0">
                  <a:pos x="0" y="0"/>
                </a:cxn>
                <a:cxn ang="0">
                  <a:pos x="0" y="138"/>
                </a:cxn>
                <a:cxn ang="0">
                  <a:pos x="1077" y="818"/>
                </a:cxn>
                <a:cxn ang="0">
                  <a:pos x="1081" y="674"/>
                </a:cxn>
                <a:cxn ang="0">
                  <a:pos x="0" y="0"/>
                </a:cxn>
              </a:cxnLst>
              <a:rect l="0" t="0" r="r" b="b"/>
              <a:pathLst>
                <a:path w="1081" h="818">
                  <a:moveTo>
                    <a:pt x="0" y="0"/>
                  </a:moveTo>
                  <a:lnTo>
                    <a:pt x="0" y="138"/>
                  </a:lnTo>
                  <a:lnTo>
                    <a:pt x="1077" y="818"/>
                  </a:lnTo>
                  <a:lnTo>
                    <a:pt x="1081" y="674"/>
                  </a:lnTo>
                  <a:lnTo>
                    <a:pt x="0" y="0"/>
                  </a:lnTo>
                  <a:close/>
                </a:path>
              </a:pathLst>
            </a:custGeom>
            <a:gradFill flip="none" rotWithShape="0">
              <a:gsLst>
                <a:gs pos="4000">
                  <a:srgbClr val="94F26E"/>
                </a:gs>
                <a:gs pos="41000">
                  <a:srgbClr val="49CF13"/>
                </a:gs>
                <a:gs pos="70000">
                  <a:srgbClr val="2E820C"/>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11313" name="Freeform 49"/>
            <p:cNvSpPr>
              <a:spLocks/>
            </p:cNvSpPr>
            <p:nvPr/>
          </p:nvSpPr>
          <p:spPr bwMode="auto">
            <a:xfrm>
              <a:off x="-2568811" y="2143788"/>
              <a:ext cx="989015" cy="575654"/>
            </a:xfrm>
            <a:custGeom>
              <a:avLst/>
              <a:gdLst/>
              <a:ahLst/>
              <a:cxnLst>
                <a:cxn ang="0">
                  <a:pos x="713" y="0"/>
                </a:cxn>
                <a:cxn ang="0">
                  <a:pos x="705" y="136"/>
                </a:cxn>
                <a:cxn ang="0">
                  <a:pos x="0" y="415"/>
                </a:cxn>
                <a:cxn ang="0">
                  <a:pos x="4" y="271"/>
                </a:cxn>
                <a:cxn ang="0">
                  <a:pos x="713" y="0"/>
                </a:cxn>
              </a:cxnLst>
              <a:rect l="0" t="0" r="r" b="b"/>
              <a:pathLst>
                <a:path w="713" h="415">
                  <a:moveTo>
                    <a:pt x="713" y="0"/>
                  </a:moveTo>
                  <a:lnTo>
                    <a:pt x="705" y="136"/>
                  </a:lnTo>
                  <a:lnTo>
                    <a:pt x="0" y="415"/>
                  </a:lnTo>
                  <a:lnTo>
                    <a:pt x="4" y="271"/>
                  </a:lnTo>
                  <a:lnTo>
                    <a:pt x="713" y="0"/>
                  </a:lnTo>
                  <a:close/>
                </a:path>
              </a:pathLst>
            </a:custGeom>
            <a:gradFill flip="none" rotWithShape="0">
              <a:gsLst>
                <a:gs pos="4000">
                  <a:srgbClr val="94F26E"/>
                </a:gs>
                <a:gs pos="41000">
                  <a:srgbClr val="49CF13"/>
                </a:gs>
                <a:gs pos="70000">
                  <a:srgbClr val="2E820C"/>
                </a:gs>
              </a:gsLst>
              <a:path path="circle">
                <a:fillToRect l="100000" t="100000"/>
              </a:path>
              <a:tileRect r="-100000" b="-100000"/>
            </a:gra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n>
                  <a:solidFill>
                    <a:schemeClr val="tx1">
                      <a:lumMod val="50000"/>
                      <a:alpha val="30000"/>
                    </a:schemeClr>
                  </a:solidFill>
                </a:ln>
                <a:effectLst>
                  <a:outerShdw blurRad="368300" algn="ctr" rotWithShape="0">
                    <a:schemeClr val="tx1"/>
                  </a:outerShdw>
                </a:effectLst>
              </a:endParaRPr>
            </a:p>
          </p:txBody>
        </p:sp>
        <p:sp>
          <p:nvSpPr>
            <p:cNvPr id="55" name="TextBox 54"/>
            <p:cNvSpPr txBox="1"/>
            <p:nvPr/>
          </p:nvSpPr>
          <p:spPr>
            <a:xfrm>
              <a:off x="-3789654" y="1578315"/>
              <a:ext cx="1714474" cy="646331"/>
            </a:xfrm>
            <a:prstGeom prst="rect">
              <a:avLst/>
            </a:prstGeom>
            <a:noFill/>
          </p:spPr>
          <p:txBody>
            <a:bodyPr wrap="square" rtlCol="0" anchor="ctr">
              <a:spAutoFit/>
            </a:bodyPr>
            <a:lstStyle/>
            <a:p>
              <a:pPr algn="ctr">
                <a:lnSpc>
                  <a:spcPct val="90000"/>
                </a:lnSpc>
              </a:pPr>
              <a:r>
                <a:rPr lang="en-US" sz="2000" i="1" spc="-130" dirty="0" smtClean="0">
                  <a:ln>
                    <a:solidFill>
                      <a:schemeClr val="tx1">
                        <a:lumMod val="50000"/>
                        <a:alpha val="30000"/>
                      </a:schemeClr>
                    </a:solidFill>
                  </a:ln>
                  <a:solidFill>
                    <a:srgbClr val="000000"/>
                  </a:solidFill>
                  <a:effectLst>
                    <a:outerShdw blurRad="368300" algn="ctr" rotWithShape="0">
                      <a:schemeClr val="tx1"/>
                    </a:outerShdw>
                  </a:effectLst>
                </a:rPr>
                <a:t>Application Lifecycle</a:t>
              </a:r>
              <a:endParaRPr lang="en-US" sz="2000" i="1" spc="-130" dirty="0">
                <a:ln>
                  <a:solidFill>
                    <a:schemeClr val="tx1">
                      <a:lumMod val="50000"/>
                      <a:alpha val="30000"/>
                    </a:schemeClr>
                  </a:solidFill>
                </a:ln>
                <a:solidFill>
                  <a:srgbClr val="000000"/>
                </a:solidFill>
                <a:effectLst>
                  <a:outerShdw blurRad="368300" algn="ctr" rotWithShape="0">
                    <a:schemeClr val="tx1"/>
                  </a:outerShdw>
                </a:effectLst>
              </a:endParaRPr>
            </a:p>
          </p:txBody>
        </p:sp>
      </p:grpSp>
      <p:pic>
        <p:nvPicPr>
          <p:cNvPr id="1033" name="Picture 9" descr="C:\Program Files\Microsoft Resource DVD Artwork\DVD_ART\BoxShots_Logos\Microsoft .NET Framework - NET\net_FW dot net framework logo white vert.png"/>
          <p:cNvPicPr>
            <a:picLocks noChangeAspect="1" noChangeArrowheads="1"/>
          </p:cNvPicPr>
          <p:nvPr/>
        </p:nvPicPr>
        <p:blipFill>
          <a:blip r:embed="rId3" cstate="print"/>
          <a:srcRect/>
          <a:stretch>
            <a:fillRect/>
          </a:stretch>
        </p:blipFill>
        <p:spPr bwMode="auto">
          <a:xfrm>
            <a:off x="4331971" y="3310890"/>
            <a:ext cx="1261382" cy="514350"/>
          </a:xfrm>
          <a:prstGeom prst="rect">
            <a:avLst/>
          </a:prstGeom>
          <a:noFill/>
        </p:spPr>
      </p:pic>
      <p:pic>
        <p:nvPicPr>
          <p:cNvPr id="65" name="Picture 64" descr="vb6_enterprise.jpg"/>
          <p:cNvPicPr>
            <a:picLocks noChangeAspect="1"/>
          </p:cNvPicPr>
          <p:nvPr/>
        </p:nvPicPr>
        <p:blipFill>
          <a:blip r:embed="rId4" cstate="print"/>
          <a:stretch>
            <a:fillRect/>
          </a:stretch>
        </p:blipFill>
        <p:spPr>
          <a:xfrm>
            <a:off x="973799" y="4686058"/>
            <a:ext cx="1338872" cy="1628798"/>
          </a:xfrm>
          <a:prstGeom prst="rect">
            <a:avLst/>
          </a:prstGeom>
          <a:ln>
            <a:solidFill>
              <a:schemeClr val="tx1">
                <a:alpha val="36000"/>
              </a:schemeClr>
            </a:solidFill>
          </a:ln>
          <a:effectLst>
            <a:reflection blurRad="6350" stA="52000" endA="300" endPos="35000" dir="5400000" sy="-100000" algn="bl" rotWithShape="0"/>
          </a:effectLst>
          <a:scene3d>
            <a:camera prst="perspectiveHeroicExtremeLeftFacing">
              <a:rot lat="487347" lon="2067641" rev="0"/>
            </a:camera>
            <a:lightRig rig="threePt" dir="t"/>
          </a:scene3d>
        </p:spPr>
      </p:pic>
      <p:pic>
        <p:nvPicPr>
          <p:cNvPr id="66" name="Picture 65" descr="vstudio_97.jpg"/>
          <p:cNvPicPr>
            <a:picLocks noChangeAspect="1"/>
          </p:cNvPicPr>
          <p:nvPr/>
        </p:nvPicPr>
        <p:blipFill>
          <a:blip r:embed="rId5" cstate="print"/>
          <a:stretch>
            <a:fillRect/>
          </a:stretch>
        </p:blipFill>
        <p:spPr>
          <a:xfrm>
            <a:off x="2759877" y="4266084"/>
            <a:ext cx="1442553" cy="1759211"/>
          </a:xfrm>
          <a:prstGeom prst="rect">
            <a:avLst/>
          </a:prstGeom>
          <a:ln>
            <a:solidFill>
              <a:schemeClr val="tx1">
                <a:alpha val="36000"/>
              </a:schemeClr>
            </a:solidFill>
          </a:ln>
          <a:effectLst>
            <a:reflection blurRad="6350" stA="52000" endA="300" endPos="35000" dir="5400000" sy="-100000" algn="bl" rotWithShape="0"/>
          </a:effectLst>
          <a:scene3d>
            <a:camera prst="perspectiveHeroicExtremeLeftFacing">
              <a:rot lat="487347" lon="2067641" rev="0"/>
            </a:camera>
            <a:lightRig rig="threePt" dir="t"/>
          </a:scene3d>
        </p:spPr>
      </p:pic>
      <p:pic>
        <p:nvPicPr>
          <p:cNvPr id="67" name="Picture 66" descr="vstudio_2003.jpg"/>
          <p:cNvPicPr>
            <a:picLocks noChangeAspect="1"/>
          </p:cNvPicPr>
          <p:nvPr/>
        </p:nvPicPr>
        <p:blipFill>
          <a:blip r:embed="rId6" cstate="print"/>
          <a:stretch>
            <a:fillRect/>
          </a:stretch>
        </p:blipFill>
        <p:spPr>
          <a:xfrm>
            <a:off x="4457617" y="3985611"/>
            <a:ext cx="1436453" cy="1744628"/>
          </a:xfrm>
          <a:prstGeom prst="rect">
            <a:avLst/>
          </a:prstGeom>
          <a:ln>
            <a:solidFill>
              <a:schemeClr val="tx1">
                <a:alpha val="36000"/>
              </a:schemeClr>
            </a:solidFill>
          </a:ln>
          <a:effectLst>
            <a:reflection blurRad="6350" stA="52000" endA="300" endPos="35000" dir="5400000" sy="-100000" algn="bl" rotWithShape="0"/>
          </a:effectLst>
          <a:scene3d>
            <a:camera prst="perspectiveHeroicExtremeLeftFacing">
              <a:rot lat="487347" lon="2067641" rev="0"/>
            </a:camera>
            <a:lightRig rig="threePt" dir="t"/>
          </a:scene3d>
        </p:spPr>
      </p:pic>
      <p:pic>
        <p:nvPicPr>
          <p:cNvPr id="68" name="Picture 67" descr="vs2005.jpg"/>
          <p:cNvPicPr>
            <a:picLocks noChangeAspect="1"/>
          </p:cNvPicPr>
          <p:nvPr/>
        </p:nvPicPr>
        <p:blipFill>
          <a:blip r:embed="rId7" cstate="print"/>
          <a:stretch>
            <a:fillRect/>
          </a:stretch>
        </p:blipFill>
        <p:spPr>
          <a:xfrm>
            <a:off x="6032255" y="3172842"/>
            <a:ext cx="1414281" cy="1703623"/>
          </a:xfrm>
          <a:prstGeom prst="rect">
            <a:avLst/>
          </a:prstGeom>
          <a:ln>
            <a:solidFill>
              <a:schemeClr val="tx1">
                <a:alpha val="36000"/>
              </a:schemeClr>
            </a:solidFill>
          </a:ln>
          <a:effectLst>
            <a:reflection blurRad="6350" stA="52000" endA="300" endPos="35000" dir="5400000" sy="-100000" algn="bl" rotWithShape="0"/>
          </a:effectLst>
          <a:scene3d>
            <a:camera prst="perspectiveHeroicExtremeLeftFacing">
              <a:rot lat="487347" lon="2067641" rev="0"/>
            </a:camera>
            <a:lightRig rig="threePt" dir="t"/>
          </a:scene3d>
        </p:spPr>
      </p:pic>
      <p:pic>
        <p:nvPicPr>
          <p:cNvPr id="70" name="Picture 69" descr="TeamSuite_PSTR.png"/>
          <p:cNvPicPr>
            <a:picLocks noChangeAspect="1"/>
          </p:cNvPicPr>
          <p:nvPr/>
        </p:nvPicPr>
        <p:blipFill>
          <a:blip r:embed="rId8"/>
          <a:stretch>
            <a:fillRect/>
          </a:stretch>
        </p:blipFill>
        <p:spPr>
          <a:xfrm>
            <a:off x="7627620" y="2318622"/>
            <a:ext cx="1383030" cy="1873133"/>
          </a:xfrm>
          <a:prstGeom prst="rect">
            <a:avLst/>
          </a:prstGeom>
          <a:effectLst>
            <a:reflection blurRad="6350" stA="52000" endA="300" endPos="35000" dir="5400000" sy="-100000" algn="bl" rotWithShape="0"/>
          </a:effectLst>
          <a:scene3d>
            <a:camera prst="perspectiveHeroicExtremeLeftFacing">
              <a:rot lat="487347" lon="2067641" rev="0"/>
            </a:camera>
            <a:lightRig rig="threePt" dir="t"/>
          </a:scene3d>
        </p:spPr>
      </p:pic>
      <p:sp>
        <p:nvSpPr>
          <p:cNvPr id="43" name="Date Placeholder 42"/>
          <p:cNvSpPr>
            <a:spLocks noGrp="1"/>
          </p:cNvSpPr>
          <p:nvPr>
            <p:ph type="dt" sz="half" idx="10"/>
          </p:nvPr>
        </p:nvSpPr>
        <p:spPr/>
        <p:txBody>
          <a:bodyPr/>
          <a:lstStyle/>
          <a:p>
            <a:r>
              <a:rPr lang="en-US" smtClean="0"/>
              <a:t>February 26, 2008</a:t>
            </a:r>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29731"/>
                                        </p:tgtEl>
                                        <p:attrNameLst>
                                          <p:attrName>style.visibility</p:attrName>
                                        </p:attrNameLst>
                                      </p:cBhvr>
                                      <p:to>
                                        <p:strVal val="visible"/>
                                      </p:to>
                                    </p:set>
                                    <p:animEffect transition="in" filter="wipe(up)">
                                      <p:cBhvr>
                                        <p:cTn id="13" dur="500"/>
                                        <p:tgtEl>
                                          <p:spTgt spid="29731"/>
                                        </p:tgtEl>
                                      </p:cBhvr>
                                    </p:animEffect>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fill="hold"/>
                                        <p:tgtEl>
                                          <p:spTgt spid="65"/>
                                        </p:tgtEl>
                                        <p:attrNameLst>
                                          <p:attrName>ppt_x</p:attrName>
                                        </p:attrNameLst>
                                      </p:cBhvr>
                                      <p:tavLst>
                                        <p:tav tm="0">
                                          <p:val>
                                            <p:strVal val="#ppt_x"/>
                                          </p:val>
                                        </p:tav>
                                        <p:tav tm="100000">
                                          <p:val>
                                            <p:strVal val="#ppt_x"/>
                                          </p:val>
                                        </p:tav>
                                      </p:tavLst>
                                    </p:anim>
                                    <p:anim calcmode="lin" valueType="num">
                                      <p:cBhvr additive="base">
                                        <p:cTn id="1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9732"/>
                                        </p:tgtEl>
                                        <p:attrNameLst>
                                          <p:attrName>style.visibility</p:attrName>
                                        </p:attrNameLst>
                                      </p:cBhvr>
                                      <p:to>
                                        <p:strVal val="visible"/>
                                      </p:to>
                                    </p:set>
                                    <p:animEffect transition="in" filter="wipe(up)">
                                      <p:cBhvr>
                                        <p:cTn id="29" dur="500"/>
                                        <p:tgtEl>
                                          <p:spTgt spid="29732"/>
                                        </p:tgtEl>
                                      </p:cBhvr>
                                    </p:animEffect>
                                  </p:childTnLst>
                                </p:cTn>
                              </p:par>
                            </p:childTnLst>
                          </p:cTn>
                        </p:par>
                        <p:par>
                          <p:cTn id="30" fill="hold">
                            <p:stCondLst>
                              <p:cond delay="500"/>
                            </p:stCondLst>
                            <p:childTnLst>
                              <p:par>
                                <p:cTn id="31" presetID="2" presetClass="entr" presetSubtype="4" fill="hold"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fill="hold"/>
                                        <p:tgtEl>
                                          <p:spTgt spid="66"/>
                                        </p:tgtEl>
                                        <p:attrNameLst>
                                          <p:attrName>ppt_x</p:attrName>
                                        </p:attrNameLst>
                                      </p:cBhvr>
                                      <p:tavLst>
                                        <p:tav tm="0">
                                          <p:val>
                                            <p:strVal val="#ppt_x"/>
                                          </p:val>
                                        </p:tav>
                                        <p:tav tm="100000">
                                          <p:val>
                                            <p:strVal val="#ppt_x"/>
                                          </p:val>
                                        </p:tav>
                                      </p:tavLst>
                                    </p:anim>
                                    <p:anim calcmode="lin" valueType="num">
                                      <p:cBhvr additive="base">
                                        <p:cTn id="3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9733"/>
                                        </p:tgtEl>
                                        <p:attrNameLst>
                                          <p:attrName>style.visibility</p:attrName>
                                        </p:attrNameLst>
                                      </p:cBhvr>
                                      <p:to>
                                        <p:strVal val="visible"/>
                                      </p:to>
                                    </p:set>
                                    <p:animEffect transition="in" filter="wipe(up)">
                                      <p:cBhvr>
                                        <p:cTn id="45" dur="500"/>
                                        <p:tgtEl>
                                          <p:spTgt spid="29733"/>
                                        </p:tgtEl>
                                      </p:cBhvr>
                                    </p:animEffect>
                                  </p:childTnLst>
                                </p:cTn>
                              </p:par>
                            </p:childTnLst>
                          </p:cTn>
                        </p:par>
                        <p:par>
                          <p:cTn id="46" fill="hold">
                            <p:stCondLst>
                              <p:cond delay="500"/>
                            </p:stCondLst>
                            <p:childTnLst>
                              <p:par>
                                <p:cTn id="47" presetID="2" presetClass="entr" presetSubtype="4" fill="hold" nodeType="afterEffect">
                                  <p:stCondLst>
                                    <p:cond delay="0"/>
                                  </p:stCondLst>
                                  <p:childTnLst>
                                    <p:set>
                                      <p:cBhvr>
                                        <p:cTn id="48" dur="1" fill="hold">
                                          <p:stCondLst>
                                            <p:cond delay="0"/>
                                          </p:stCondLst>
                                        </p:cTn>
                                        <p:tgtEl>
                                          <p:spTgt spid="67"/>
                                        </p:tgtEl>
                                        <p:attrNameLst>
                                          <p:attrName>style.visibility</p:attrName>
                                        </p:attrNameLst>
                                      </p:cBhvr>
                                      <p:to>
                                        <p:strVal val="visible"/>
                                      </p:to>
                                    </p:set>
                                    <p:anim calcmode="lin" valueType="num">
                                      <p:cBhvr additive="base">
                                        <p:cTn id="49" dur="500" fill="hold"/>
                                        <p:tgtEl>
                                          <p:spTgt spid="67"/>
                                        </p:tgtEl>
                                        <p:attrNameLst>
                                          <p:attrName>ppt_x</p:attrName>
                                        </p:attrNameLst>
                                      </p:cBhvr>
                                      <p:tavLst>
                                        <p:tav tm="0">
                                          <p:val>
                                            <p:strVal val="#ppt_x"/>
                                          </p:val>
                                        </p:tav>
                                        <p:tav tm="100000">
                                          <p:val>
                                            <p:strVal val="#ppt_x"/>
                                          </p:val>
                                        </p:tav>
                                      </p:tavLst>
                                    </p:anim>
                                    <p:anim calcmode="lin" valueType="num">
                                      <p:cBhvr additive="base">
                                        <p:cTn id="50" dur="500" fill="hold"/>
                                        <p:tgtEl>
                                          <p:spTgt spid="67"/>
                                        </p:tgtEl>
                                        <p:attrNameLst>
                                          <p:attrName>ppt_y</p:attrName>
                                        </p:attrNameLst>
                                      </p:cBhvr>
                                      <p:tavLst>
                                        <p:tav tm="0">
                                          <p:val>
                                            <p:strVal val="1+#ppt_h/2"/>
                                          </p:val>
                                        </p:tav>
                                        <p:tav tm="100000">
                                          <p:val>
                                            <p:strVal val="#ppt_y"/>
                                          </p:val>
                                        </p:tav>
                                      </p:tavLst>
                                    </p:anim>
                                  </p:childTnLst>
                                </p:cTn>
                              </p:par>
                            </p:childTnLst>
                          </p:cTn>
                        </p:par>
                        <p:par>
                          <p:cTn id="51" fill="hold">
                            <p:stCondLst>
                              <p:cond delay="1000"/>
                            </p:stCondLst>
                            <p:childTnLst>
                              <p:par>
                                <p:cTn id="52" presetID="2" presetClass="entr" presetSubtype="4" fill="hold" nodeType="afterEffect">
                                  <p:stCondLst>
                                    <p:cond delay="0"/>
                                  </p:stCondLst>
                                  <p:childTnLst>
                                    <p:set>
                                      <p:cBhvr>
                                        <p:cTn id="53" dur="1" fill="hold">
                                          <p:stCondLst>
                                            <p:cond delay="0"/>
                                          </p:stCondLst>
                                        </p:cTn>
                                        <p:tgtEl>
                                          <p:spTgt spid="1033"/>
                                        </p:tgtEl>
                                        <p:attrNameLst>
                                          <p:attrName>style.visibility</p:attrName>
                                        </p:attrNameLst>
                                      </p:cBhvr>
                                      <p:to>
                                        <p:strVal val="visible"/>
                                      </p:to>
                                    </p:set>
                                    <p:anim calcmode="lin" valueType="num">
                                      <p:cBhvr additive="base">
                                        <p:cTn id="54" dur="500" fill="hold"/>
                                        <p:tgtEl>
                                          <p:spTgt spid="1033"/>
                                        </p:tgtEl>
                                        <p:attrNameLst>
                                          <p:attrName>ppt_x</p:attrName>
                                        </p:attrNameLst>
                                      </p:cBhvr>
                                      <p:tavLst>
                                        <p:tav tm="0">
                                          <p:val>
                                            <p:strVal val="#ppt_x"/>
                                          </p:val>
                                        </p:tav>
                                        <p:tav tm="100000">
                                          <p:val>
                                            <p:strVal val="#ppt_x"/>
                                          </p:val>
                                        </p:tav>
                                      </p:tavLst>
                                    </p:anim>
                                    <p:anim calcmode="lin" valueType="num">
                                      <p:cBhvr additive="base">
                                        <p:cTn id="55" dur="500" fill="hold"/>
                                        <p:tgtEl>
                                          <p:spTgt spid="1033"/>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ppt_x"/>
                                          </p:val>
                                        </p:tav>
                                        <p:tav tm="100000">
                                          <p:val>
                                            <p:strVal val="#ppt_x"/>
                                          </p:val>
                                        </p:tav>
                                      </p:tavLst>
                                    </p:anim>
                                    <p:anim calcmode="lin" valueType="num">
                                      <p:cBhvr additive="base">
                                        <p:cTn id="6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29734"/>
                                        </p:tgtEl>
                                        <p:attrNameLst>
                                          <p:attrName>style.visibility</p:attrName>
                                        </p:attrNameLst>
                                      </p:cBhvr>
                                      <p:to>
                                        <p:strVal val="visible"/>
                                      </p:to>
                                    </p:set>
                                    <p:animEffect transition="in" filter="wipe(up)">
                                      <p:cBhvr>
                                        <p:cTn id="66" dur="500"/>
                                        <p:tgtEl>
                                          <p:spTgt spid="29734"/>
                                        </p:tgtEl>
                                      </p:cBhvr>
                                    </p:animEffect>
                                  </p:childTnLst>
                                </p:cTn>
                              </p:par>
                            </p:childTnLst>
                          </p:cTn>
                        </p:par>
                        <p:par>
                          <p:cTn id="67" fill="hold">
                            <p:stCondLst>
                              <p:cond delay="500"/>
                            </p:stCondLst>
                            <p:childTnLst>
                              <p:par>
                                <p:cTn id="68" presetID="2" presetClass="entr" presetSubtype="4" fill="hold" nodeType="afterEffect">
                                  <p:stCondLst>
                                    <p:cond delay="0"/>
                                  </p:stCondLst>
                                  <p:childTnLst>
                                    <p:set>
                                      <p:cBhvr>
                                        <p:cTn id="69" dur="1" fill="hold">
                                          <p:stCondLst>
                                            <p:cond delay="0"/>
                                          </p:stCondLst>
                                        </p:cTn>
                                        <p:tgtEl>
                                          <p:spTgt spid="68"/>
                                        </p:tgtEl>
                                        <p:attrNameLst>
                                          <p:attrName>style.visibility</p:attrName>
                                        </p:attrNameLst>
                                      </p:cBhvr>
                                      <p:to>
                                        <p:strVal val="visible"/>
                                      </p:to>
                                    </p:set>
                                    <p:anim calcmode="lin" valueType="num">
                                      <p:cBhvr additive="base">
                                        <p:cTn id="70" dur="500" fill="hold"/>
                                        <p:tgtEl>
                                          <p:spTgt spid="68"/>
                                        </p:tgtEl>
                                        <p:attrNameLst>
                                          <p:attrName>ppt_x</p:attrName>
                                        </p:attrNameLst>
                                      </p:cBhvr>
                                      <p:tavLst>
                                        <p:tav tm="0">
                                          <p:val>
                                            <p:strVal val="#ppt_x"/>
                                          </p:val>
                                        </p:tav>
                                        <p:tav tm="100000">
                                          <p:val>
                                            <p:strVal val="#ppt_x"/>
                                          </p:val>
                                        </p:tav>
                                      </p:tavLst>
                                    </p:anim>
                                    <p:anim calcmode="lin" valueType="num">
                                      <p:cBhvr additive="base">
                                        <p:cTn id="71"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500" fill="hold"/>
                                        <p:tgtEl>
                                          <p:spTgt spid="5"/>
                                        </p:tgtEl>
                                        <p:attrNameLst>
                                          <p:attrName>ppt_x</p:attrName>
                                        </p:attrNameLst>
                                      </p:cBhvr>
                                      <p:tavLst>
                                        <p:tav tm="0">
                                          <p:val>
                                            <p:strVal val="#ppt_x"/>
                                          </p:val>
                                        </p:tav>
                                        <p:tav tm="100000">
                                          <p:val>
                                            <p:strVal val="#ppt_x"/>
                                          </p:val>
                                        </p:tav>
                                      </p:tavLst>
                                    </p:anim>
                                    <p:anim calcmode="lin" valueType="num">
                                      <p:cBhvr additive="base">
                                        <p:cTn id="7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1" fill="hold" grpId="0" nodeType="clickEffect">
                                  <p:stCondLst>
                                    <p:cond delay="0"/>
                                  </p:stCondLst>
                                  <p:childTnLst>
                                    <p:set>
                                      <p:cBhvr>
                                        <p:cTn id="81" dur="1" fill="hold">
                                          <p:stCondLst>
                                            <p:cond delay="0"/>
                                          </p:stCondLst>
                                        </p:cTn>
                                        <p:tgtEl>
                                          <p:spTgt spid="29735"/>
                                        </p:tgtEl>
                                        <p:attrNameLst>
                                          <p:attrName>style.visibility</p:attrName>
                                        </p:attrNameLst>
                                      </p:cBhvr>
                                      <p:to>
                                        <p:strVal val="visible"/>
                                      </p:to>
                                    </p:set>
                                    <p:anim calcmode="lin" valueType="num">
                                      <p:cBhvr additive="base">
                                        <p:cTn id="82" dur="500" fill="hold"/>
                                        <p:tgtEl>
                                          <p:spTgt spid="29735"/>
                                        </p:tgtEl>
                                        <p:attrNameLst>
                                          <p:attrName>ppt_x</p:attrName>
                                        </p:attrNameLst>
                                      </p:cBhvr>
                                      <p:tavLst>
                                        <p:tav tm="0">
                                          <p:val>
                                            <p:strVal val="#ppt_x"/>
                                          </p:val>
                                        </p:tav>
                                        <p:tav tm="100000">
                                          <p:val>
                                            <p:strVal val="#ppt_x"/>
                                          </p:val>
                                        </p:tav>
                                      </p:tavLst>
                                    </p:anim>
                                    <p:anim calcmode="lin" valueType="num">
                                      <p:cBhvr additive="base">
                                        <p:cTn id="83" dur="500" fill="hold"/>
                                        <p:tgtEl>
                                          <p:spTgt spid="29735"/>
                                        </p:tgtEl>
                                        <p:attrNameLst>
                                          <p:attrName>ppt_y</p:attrName>
                                        </p:attrNameLst>
                                      </p:cBhvr>
                                      <p:tavLst>
                                        <p:tav tm="0">
                                          <p:val>
                                            <p:strVal val="0-#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70"/>
                                        </p:tgtEl>
                                        <p:attrNameLst>
                                          <p:attrName>style.visibility</p:attrName>
                                        </p:attrNameLst>
                                      </p:cBhvr>
                                      <p:to>
                                        <p:strVal val="visible"/>
                                      </p:to>
                                    </p:set>
                                    <p:anim calcmode="lin" valueType="num">
                                      <p:cBhvr additive="base">
                                        <p:cTn id="86" dur="500" fill="hold"/>
                                        <p:tgtEl>
                                          <p:spTgt spid="70"/>
                                        </p:tgtEl>
                                        <p:attrNameLst>
                                          <p:attrName>ppt_x</p:attrName>
                                        </p:attrNameLst>
                                      </p:cBhvr>
                                      <p:tavLst>
                                        <p:tav tm="0">
                                          <p:val>
                                            <p:strVal val="#ppt_x"/>
                                          </p:val>
                                        </p:tav>
                                        <p:tav tm="100000">
                                          <p:val>
                                            <p:strVal val="#ppt_x"/>
                                          </p:val>
                                        </p:tav>
                                      </p:tavLst>
                                    </p:anim>
                                    <p:anim calcmode="lin" valueType="num">
                                      <p:cBhvr additive="base">
                                        <p:cTn id="87"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5" grpId="0" animBg="1"/>
      <p:bldP spid="29734" grpId="0" animBg="1"/>
      <p:bldP spid="29733" grpId="0" animBg="1"/>
      <p:bldP spid="29732" grpId="0" animBg="1"/>
      <p:bldP spid="297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8"/>
          <p:cNvGrpSpPr/>
          <p:nvPr/>
        </p:nvGrpSpPr>
        <p:grpSpPr>
          <a:xfrm>
            <a:off x="1356360" y="3826887"/>
            <a:ext cx="6446520" cy="2788920"/>
            <a:chOff x="1356360" y="3826887"/>
            <a:chExt cx="6446520" cy="2788920"/>
          </a:xfrm>
        </p:grpSpPr>
        <p:sp>
          <p:nvSpPr>
            <p:cNvPr id="40" name="Oval 39"/>
            <p:cNvSpPr/>
            <p:nvPr/>
          </p:nvSpPr>
          <p:spPr bwMode="auto">
            <a:xfrm>
              <a:off x="1356360" y="3826887"/>
              <a:ext cx="6446520" cy="2788920"/>
            </a:xfrm>
            <a:prstGeom prst="ellipse">
              <a:avLst/>
            </a:prstGeom>
            <a:gradFill>
              <a:gsLst>
                <a:gs pos="0">
                  <a:schemeClr val="accent1">
                    <a:lumMod val="60000"/>
                    <a:lumOff val="40000"/>
                  </a:schemeClr>
                </a:gs>
                <a:gs pos="97000">
                  <a:schemeClr val="accent1"/>
                </a:gs>
                <a:gs pos="100000">
                  <a:srgbClr val="0070C0"/>
                </a:gs>
              </a:gsLst>
            </a:gradFill>
            <a:ln>
              <a:headEnd type="none" w="med" len="med"/>
              <a:tailEnd type="none" w="med" len="med"/>
            </a:ln>
            <a:effectLst>
              <a:outerShdw blurRad="76200" dir="18900000" sy="23000" kx="-1200000" algn="bl" rotWithShape="0">
                <a:prstClr val="black">
                  <a:alpha val="20000"/>
                </a:prstClr>
              </a:outerShdw>
            </a:effectLst>
            <a:scene3d>
              <a:camera prst="perspectiveRelaxed">
                <a:rot lat="19473601" lon="0" rev="0"/>
              </a:camera>
              <a:lightRig rig="brightRoom" dir="tl">
                <a:rot lat="0" lon="0" rev="13200000"/>
              </a:lightRig>
            </a:scene3d>
            <a:sp3d contourW="12700" prstMaterial="clear">
              <a:bevelT w="31750" h="444500"/>
              <a:contourClr>
                <a:schemeClr val="accent1"/>
              </a:contourClr>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Segoe Semibold" pitchFamily="34" charset="0"/>
              </a:endParaRPr>
            </a:p>
          </p:txBody>
        </p:sp>
        <p:pic>
          <p:nvPicPr>
            <p:cNvPr id="32" name="Picture 2" descr="C:\Program Files\Microsoft Resource DVD Artwork\DVD_ART\BoxShots_Logos\Office 2007\Office 2007 h reverse.png"/>
            <p:cNvPicPr>
              <a:picLocks noChangeAspect="1" noChangeArrowheads="1"/>
            </p:cNvPicPr>
            <p:nvPr/>
          </p:nvPicPr>
          <p:blipFill>
            <a:blip r:embed="rId3" cstate="print"/>
            <a:srcRect/>
            <a:stretch>
              <a:fillRect/>
            </a:stretch>
          </p:blipFill>
          <p:spPr bwMode="auto">
            <a:xfrm>
              <a:off x="3875748" y="5449330"/>
              <a:ext cx="1669388" cy="472234"/>
            </a:xfrm>
            <a:prstGeom prst="rect">
              <a:avLst/>
            </a:prstGeom>
            <a:noFill/>
            <a:effectLst>
              <a:outerShdw blurRad="76200" dir="18900000" sy="23000" kx="-1200000" algn="bl" rotWithShape="0">
                <a:prstClr val="black">
                  <a:alpha val="20000"/>
                </a:prstClr>
              </a:outerShdw>
            </a:effectLst>
          </p:spPr>
        </p:pic>
        <p:pic>
          <p:nvPicPr>
            <p:cNvPr id="1030" name="Picture 6" descr="C:\Program Files\Microsoft Resource DVD Artwork\DVD_ART\BoxShots_Logos\Microsoft .NET - NET\Microsoft .NET logo white.png"/>
            <p:cNvPicPr>
              <a:picLocks noChangeAspect="1" noChangeArrowheads="1"/>
            </p:cNvPicPr>
            <p:nvPr/>
          </p:nvPicPr>
          <p:blipFill>
            <a:blip r:embed="rId4" cstate="print"/>
            <a:srcRect/>
            <a:stretch>
              <a:fillRect/>
            </a:stretch>
          </p:blipFill>
          <p:spPr bwMode="auto">
            <a:xfrm>
              <a:off x="2009208" y="5214551"/>
              <a:ext cx="1009981" cy="532269"/>
            </a:xfrm>
            <a:prstGeom prst="rect">
              <a:avLst/>
            </a:prstGeom>
            <a:noFill/>
            <a:effectLst>
              <a:outerShdw blurRad="76200" dir="18900000" sy="23000" kx="-1200000" algn="bl" rotWithShape="0">
                <a:prstClr val="black">
                  <a:alpha val="20000"/>
                </a:prstClr>
              </a:outerShdw>
            </a:effectLst>
          </p:spPr>
        </p:pic>
        <p:grpSp>
          <p:nvGrpSpPr>
            <p:cNvPr id="3" name="Group 61"/>
            <p:cNvGrpSpPr/>
            <p:nvPr/>
          </p:nvGrpSpPr>
          <p:grpSpPr>
            <a:xfrm>
              <a:off x="5584017" y="4349578"/>
              <a:ext cx="1805324" cy="1141527"/>
              <a:chOff x="5584017" y="4226011"/>
              <a:chExt cx="1805324" cy="1141527"/>
            </a:xfrm>
            <a:effectLst>
              <a:outerShdw blurRad="76200" dir="18900000" sy="23000" kx="-1200000" algn="bl" rotWithShape="0">
                <a:prstClr val="black">
                  <a:alpha val="20000"/>
                </a:prstClr>
              </a:outerShdw>
            </a:effectLst>
          </p:grpSpPr>
          <p:sp>
            <p:nvSpPr>
              <p:cNvPr id="39" name="TextBox 38"/>
              <p:cNvSpPr txBox="1"/>
              <p:nvPr/>
            </p:nvSpPr>
            <p:spPr>
              <a:xfrm>
                <a:off x="5584017" y="4721207"/>
                <a:ext cx="1111394" cy="646331"/>
              </a:xfrm>
              <a:prstGeom prst="rect">
                <a:avLst/>
              </a:prstGeom>
              <a:noFill/>
            </p:spPr>
            <p:txBody>
              <a:bodyPr wrap="none" rtlCol="0">
                <a:spAutoFit/>
              </a:bodyPr>
              <a:lstStyle/>
              <a:p>
                <a:r>
                  <a:rPr lang="en-US" sz="3600" b="0" dirty="0" smtClean="0">
                    <a:ln w="18415" cmpd="sng">
                      <a:solidFill>
                        <a:srgbClr val="FFFFFF">
                          <a:alpha val="24000"/>
                        </a:srgbClr>
                      </a:solidFill>
                      <a:prstDash val="solid"/>
                    </a:ln>
                    <a:solidFill>
                      <a:srgbClr val="FFFFFF"/>
                    </a:solidFill>
                    <a:effectLst>
                      <a:outerShdw blurRad="63500" dir="3600000" algn="tl" rotWithShape="0">
                        <a:srgbClr val="000000">
                          <a:alpha val="70000"/>
                        </a:srgbClr>
                      </a:outerShdw>
                    </a:effectLst>
                    <a:latin typeface="Segoe" pitchFamily="34" charset="0"/>
                  </a:rPr>
                  <a:t>Web</a:t>
                </a:r>
                <a:endParaRPr lang="en-US" sz="3600" b="0" dirty="0">
                  <a:ln w="18415" cmpd="sng">
                    <a:solidFill>
                      <a:srgbClr val="FFFFFF">
                        <a:alpha val="24000"/>
                      </a:srgbClr>
                    </a:solidFill>
                    <a:prstDash val="solid"/>
                  </a:ln>
                  <a:solidFill>
                    <a:srgbClr val="FFFFFF"/>
                  </a:solidFill>
                  <a:effectLst>
                    <a:outerShdw blurRad="63500" dir="3600000" algn="tl" rotWithShape="0">
                      <a:srgbClr val="000000">
                        <a:alpha val="70000"/>
                      </a:srgbClr>
                    </a:outerShdw>
                  </a:effectLst>
                  <a:latin typeface="Segoe" pitchFamily="34" charset="0"/>
                </a:endParaRPr>
              </a:p>
            </p:txBody>
          </p:sp>
          <p:pic>
            <p:nvPicPr>
              <p:cNvPr id="1031" name="Picture 7" descr="C:\Program Files\Microsoft Resource DVD Artwork\DVD_ART\BoxShots_Logos\Internet Explorer\Internet Exlorer 7 logo bug.png"/>
              <p:cNvPicPr>
                <a:picLocks noChangeAspect="1" noChangeArrowheads="1"/>
              </p:cNvPicPr>
              <p:nvPr/>
            </p:nvPicPr>
            <p:blipFill>
              <a:blip r:embed="rId5" cstate="print"/>
              <a:srcRect/>
              <a:stretch>
                <a:fillRect/>
              </a:stretch>
            </p:blipFill>
            <p:spPr bwMode="auto">
              <a:xfrm>
                <a:off x="6332459" y="4226011"/>
                <a:ext cx="563684" cy="542107"/>
              </a:xfrm>
              <a:prstGeom prst="rect">
                <a:avLst/>
              </a:prstGeom>
              <a:noFill/>
            </p:spPr>
          </p:pic>
          <p:pic>
            <p:nvPicPr>
              <p:cNvPr id="1034" name="Picture 10" descr="C:\Clients\_logos\firefox.png"/>
              <p:cNvPicPr>
                <a:picLocks noChangeAspect="1" noChangeArrowheads="1"/>
              </p:cNvPicPr>
              <p:nvPr/>
            </p:nvPicPr>
            <p:blipFill>
              <a:blip r:embed="rId6" cstate="print"/>
              <a:srcRect/>
              <a:stretch>
                <a:fillRect/>
              </a:stretch>
            </p:blipFill>
            <p:spPr bwMode="auto">
              <a:xfrm>
                <a:off x="5665574" y="4229455"/>
                <a:ext cx="552750" cy="510913"/>
              </a:xfrm>
              <a:prstGeom prst="rect">
                <a:avLst/>
              </a:prstGeom>
              <a:noFill/>
            </p:spPr>
          </p:pic>
          <p:pic>
            <p:nvPicPr>
              <p:cNvPr id="1036" name="Picture 12" descr="C:\Clients\_logos\safari.png"/>
              <p:cNvPicPr>
                <a:picLocks noChangeAspect="1" noChangeArrowheads="1"/>
              </p:cNvPicPr>
              <p:nvPr/>
            </p:nvPicPr>
            <p:blipFill>
              <a:blip r:embed="rId7"/>
              <a:srcRect/>
              <a:stretch>
                <a:fillRect/>
              </a:stretch>
            </p:blipFill>
            <p:spPr bwMode="auto">
              <a:xfrm>
                <a:off x="6878312" y="4549713"/>
                <a:ext cx="511029" cy="570879"/>
              </a:xfrm>
              <a:prstGeom prst="rect">
                <a:avLst/>
              </a:prstGeom>
              <a:noFill/>
            </p:spPr>
          </p:pic>
        </p:grpSp>
        <p:pic>
          <p:nvPicPr>
            <p:cNvPr id="1026" name="Picture 2" descr="C:\Program Files\Microsoft Resource DVD Artwork\DVD_ART\BoxShots_Logos\Windows\Windows brand logo v w.png"/>
            <p:cNvPicPr>
              <a:picLocks noChangeAspect="1" noChangeArrowheads="1"/>
            </p:cNvPicPr>
            <p:nvPr/>
          </p:nvPicPr>
          <p:blipFill>
            <a:blip r:embed="rId8" cstate="print"/>
            <a:srcRect/>
            <a:stretch>
              <a:fillRect/>
            </a:stretch>
          </p:blipFill>
          <p:spPr bwMode="auto">
            <a:xfrm>
              <a:off x="3335532" y="4086226"/>
              <a:ext cx="1474612" cy="1009620"/>
            </a:xfrm>
            <a:prstGeom prst="rect">
              <a:avLst/>
            </a:prstGeom>
            <a:noFill/>
          </p:spPr>
        </p:pic>
      </p:grpSp>
      <p:pic>
        <p:nvPicPr>
          <p:cNvPr id="1041" name="Picture 17" descr="C:\Clients\Artitudes\MS_07-00xxx_Jason_McConnell\PNGs\vs-cover-back.png"/>
          <p:cNvPicPr>
            <a:picLocks noChangeAspect="1" noChangeArrowheads="1"/>
          </p:cNvPicPr>
          <p:nvPr/>
        </p:nvPicPr>
        <p:blipFill>
          <a:blip r:embed="rId9"/>
          <a:srcRect/>
          <a:stretch>
            <a:fillRect/>
          </a:stretch>
        </p:blipFill>
        <p:spPr bwMode="auto">
          <a:xfrm>
            <a:off x="1219961" y="949450"/>
            <a:ext cx="6540082" cy="2899376"/>
          </a:xfrm>
          <a:prstGeom prst="rect">
            <a:avLst/>
          </a:prstGeom>
          <a:noFill/>
        </p:spPr>
      </p:pic>
      <p:pic>
        <p:nvPicPr>
          <p:cNvPr id="1040" name="Picture 16" descr="C:\Clients\Artitudes\MS_07-00xxx_Jason_McConnell\PNGs\funnel-back.png"/>
          <p:cNvPicPr>
            <a:picLocks noChangeAspect="1" noChangeArrowheads="1"/>
          </p:cNvPicPr>
          <p:nvPr/>
        </p:nvPicPr>
        <p:blipFill>
          <a:blip r:embed="rId10"/>
          <a:srcRect/>
          <a:stretch>
            <a:fillRect/>
          </a:stretch>
        </p:blipFill>
        <p:spPr bwMode="auto">
          <a:xfrm>
            <a:off x="1291973" y="374452"/>
            <a:ext cx="6411713" cy="3918645"/>
          </a:xfrm>
          <a:prstGeom prst="rect">
            <a:avLst/>
          </a:prstGeom>
          <a:noFill/>
        </p:spPr>
      </p:pic>
      <p:grpSp>
        <p:nvGrpSpPr>
          <p:cNvPr id="4" name="Group 36"/>
          <p:cNvGrpSpPr/>
          <p:nvPr/>
        </p:nvGrpSpPr>
        <p:grpSpPr>
          <a:xfrm>
            <a:off x="1270654" y="657475"/>
            <a:ext cx="2702252" cy="4049990"/>
            <a:chOff x="1270654" y="657475"/>
            <a:chExt cx="2702252" cy="4049990"/>
          </a:xfrm>
        </p:grpSpPr>
        <p:pic>
          <p:nvPicPr>
            <p:cNvPr id="12291" name="Picture 3" descr="C:\Clients\Artitudes\MS_07-00xxx_Jason_McConnell\PNGs\fan-blade-lft-2.png"/>
            <p:cNvPicPr>
              <a:picLocks noChangeAspect="1" noChangeArrowheads="1"/>
            </p:cNvPicPr>
            <p:nvPr/>
          </p:nvPicPr>
          <p:blipFill>
            <a:blip r:embed="rId11"/>
            <a:srcRect/>
            <a:stretch>
              <a:fillRect/>
            </a:stretch>
          </p:blipFill>
          <p:spPr bwMode="auto">
            <a:xfrm>
              <a:off x="1270654" y="657475"/>
              <a:ext cx="2702252" cy="4049990"/>
            </a:xfrm>
            <a:prstGeom prst="rect">
              <a:avLst/>
            </a:prstGeom>
            <a:noFill/>
          </p:spPr>
        </p:pic>
        <p:sp>
          <p:nvSpPr>
            <p:cNvPr id="45" name="TextBox 44"/>
            <p:cNvSpPr txBox="1"/>
            <p:nvPr/>
          </p:nvSpPr>
          <p:spPr>
            <a:xfrm>
              <a:off x="1544125" y="994717"/>
              <a:ext cx="1779654" cy="369332"/>
            </a:xfrm>
            <a:prstGeom prst="rect">
              <a:avLst/>
            </a:prstGeom>
            <a:noFill/>
          </p:spPr>
          <p:txBody>
            <a:bodyPr wrap="none" rtlCol="0">
              <a:spAutoFit/>
              <a:scene3d>
                <a:camera prst="isometricOffAxis2Left">
                  <a:rot lat="1080000" lon="1560000" rev="300000"/>
                </a:camera>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User Experience</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grpSp>
        <p:nvGrpSpPr>
          <p:cNvPr id="5" name="Group 37"/>
          <p:cNvGrpSpPr/>
          <p:nvPr/>
        </p:nvGrpSpPr>
        <p:grpSpPr>
          <a:xfrm>
            <a:off x="5013979" y="660917"/>
            <a:ext cx="2702252" cy="4043215"/>
            <a:chOff x="5013979" y="660917"/>
            <a:chExt cx="2702252" cy="4043215"/>
          </a:xfrm>
        </p:grpSpPr>
        <p:pic>
          <p:nvPicPr>
            <p:cNvPr id="12290" name="Picture 2" descr="C:\Clients\Artitudes\MS_07-00xxx_Jason_McConnell\PNGs\fan-blade-rt-2.png"/>
            <p:cNvPicPr>
              <a:picLocks noChangeAspect="1" noChangeArrowheads="1"/>
            </p:cNvPicPr>
            <p:nvPr/>
          </p:nvPicPr>
          <p:blipFill>
            <a:blip r:embed="rId12"/>
            <a:srcRect/>
            <a:stretch>
              <a:fillRect/>
            </a:stretch>
          </p:blipFill>
          <p:spPr bwMode="auto">
            <a:xfrm>
              <a:off x="5013979" y="660917"/>
              <a:ext cx="2702252" cy="4043215"/>
            </a:xfrm>
            <a:prstGeom prst="rect">
              <a:avLst/>
            </a:prstGeom>
            <a:noFill/>
          </p:spPr>
        </p:pic>
        <p:sp>
          <p:nvSpPr>
            <p:cNvPr id="48" name="TextBox 47"/>
            <p:cNvSpPr txBox="1"/>
            <p:nvPr/>
          </p:nvSpPr>
          <p:spPr>
            <a:xfrm>
              <a:off x="5863860" y="1007074"/>
              <a:ext cx="1387111" cy="369332"/>
            </a:xfrm>
            <a:prstGeom prst="rect">
              <a:avLst/>
            </a:prstGeom>
            <a:noFill/>
          </p:spPr>
          <p:txBody>
            <a:bodyPr wrap="none" rtlCol="0">
              <a:spAutoFit/>
              <a:scene3d>
                <a:camera prst="isometricOffAxis1Right">
                  <a:rot lat="1080000" lon="20039998" rev="21299999"/>
                </a:camera>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Productivity</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grpSp>
        <p:nvGrpSpPr>
          <p:cNvPr id="6" name="Group 40"/>
          <p:cNvGrpSpPr/>
          <p:nvPr/>
        </p:nvGrpSpPr>
        <p:grpSpPr>
          <a:xfrm>
            <a:off x="3133725" y="885825"/>
            <a:ext cx="2593889" cy="3853584"/>
            <a:chOff x="3133725" y="885825"/>
            <a:chExt cx="2593889" cy="3853584"/>
          </a:xfrm>
        </p:grpSpPr>
        <p:pic>
          <p:nvPicPr>
            <p:cNvPr id="12292" name="Picture 4" descr="C:\Clients\Artitudes\MS_07-00xxx_Jason_McConnell\PNGs\fan-blade-mid-2.png"/>
            <p:cNvPicPr>
              <a:picLocks noChangeAspect="1" noChangeArrowheads="1"/>
            </p:cNvPicPr>
            <p:nvPr/>
          </p:nvPicPr>
          <p:blipFill>
            <a:blip r:embed="rId13"/>
            <a:srcRect/>
            <a:stretch>
              <a:fillRect/>
            </a:stretch>
          </p:blipFill>
          <p:spPr bwMode="auto">
            <a:xfrm>
              <a:off x="3133725" y="885825"/>
              <a:ext cx="2593889" cy="3853584"/>
            </a:xfrm>
            <a:prstGeom prst="rect">
              <a:avLst/>
            </a:prstGeom>
            <a:noFill/>
          </p:spPr>
        </p:pic>
        <p:sp>
          <p:nvSpPr>
            <p:cNvPr id="46" name="TextBox 45"/>
            <p:cNvSpPr txBox="1"/>
            <p:nvPr/>
          </p:nvSpPr>
          <p:spPr>
            <a:xfrm>
              <a:off x="3729837" y="1080699"/>
              <a:ext cx="1552028" cy="369332"/>
            </a:xfrm>
            <a:prstGeom prst="rect">
              <a:avLst/>
            </a:prstGeom>
            <a:noFill/>
          </p:spPr>
          <p:txBody>
            <a:bodyPr wrap="none" rtlCol="0">
              <a:spAutoFit/>
              <a:scene3d>
                <a:camera prst="perspectiveBelow"/>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Collaboration</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pic>
        <p:nvPicPr>
          <p:cNvPr id="1043" name="Picture 19" descr="C:\Clients\Artitudes\MS_07-00xxx_Jason_McConnell\PNGs\vs-cover-front-sub.png"/>
          <p:cNvPicPr>
            <a:picLocks noChangeAspect="1" noChangeArrowheads="1"/>
          </p:cNvPicPr>
          <p:nvPr/>
        </p:nvPicPr>
        <p:blipFill>
          <a:blip r:embed="rId14"/>
          <a:srcRect/>
          <a:stretch>
            <a:fillRect/>
          </a:stretch>
        </p:blipFill>
        <p:spPr bwMode="auto">
          <a:xfrm>
            <a:off x="1227541" y="1200151"/>
            <a:ext cx="6526570" cy="3086099"/>
          </a:xfrm>
          <a:prstGeom prst="rect">
            <a:avLst/>
          </a:prstGeom>
          <a:noFill/>
        </p:spPr>
      </p:pic>
      <p:pic>
        <p:nvPicPr>
          <p:cNvPr id="1042" name="Picture 18" descr="C:\Clients\Artitudes\MS_07-00xxx_Jason_McConnell\PNGs\vs-cover-front-full.png"/>
          <p:cNvPicPr>
            <a:picLocks noChangeAspect="1" noChangeArrowheads="1"/>
          </p:cNvPicPr>
          <p:nvPr/>
        </p:nvPicPr>
        <p:blipFill>
          <a:blip r:embed="rId15"/>
          <a:srcRect/>
          <a:stretch>
            <a:fillRect/>
          </a:stretch>
        </p:blipFill>
        <p:spPr bwMode="auto">
          <a:xfrm>
            <a:off x="1227541" y="1200151"/>
            <a:ext cx="6526570" cy="3086099"/>
          </a:xfrm>
          <a:prstGeom prst="rect">
            <a:avLst/>
          </a:prstGeom>
          <a:noFill/>
          <a:effectLst>
            <a:outerShdw blurRad="330200" sx="102000" sy="102000" algn="ctr" rotWithShape="0">
              <a:srgbClr val="FFFF00"/>
            </a:outerShdw>
          </a:effectLst>
        </p:spPr>
      </p:pic>
      <p:pic>
        <p:nvPicPr>
          <p:cNvPr id="1045" name="Picture 21" descr="C:\Program Files\Microsoft Resource DVD Artwork\DVD_ART\Artwork_Imagery\Shapes and Graphics\Glow\green glow circle.png"/>
          <p:cNvPicPr>
            <a:picLocks noChangeAspect="1" noChangeArrowheads="1"/>
          </p:cNvPicPr>
          <p:nvPr/>
        </p:nvPicPr>
        <p:blipFill>
          <a:blip r:embed="rId16">
            <a:lum bright="70000" contrast="-70000"/>
          </a:blip>
          <a:srcRect/>
          <a:stretch>
            <a:fillRect/>
          </a:stretch>
        </p:blipFill>
        <p:spPr bwMode="auto">
          <a:xfrm>
            <a:off x="2582560" y="2681419"/>
            <a:ext cx="3336326" cy="840259"/>
          </a:xfrm>
          <a:prstGeom prst="rect">
            <a:avLst/>
          </a:prstGeom>
          <a:noFill/>
        </p:spPr>
      </p:pic>
      <p:pic>
        <p:nvPicPr>
          <p:cNvPr id="55" name="Picture 17" descr="VS08_h_c.jpg"/>
          <p:cNvPicPr>
            <a:picLocks noChangeAspect="1"/>
          </p:cNvPicPr>
          <p:nvPr/>
        </p:nvPicPr>
        <p:blipFill>
          <a:blip r:embed="rId17"/>
          <a:srcRect/>
          <a:stretch>
            <a:fillRect/>
          </a:stretch>
        </p:blipFill>
        <p:spPr bwMode="auto">
          <a:xfrm>
            <a:off x="2936148" y="2418261"/>
            <a:ext cx="3007452" cy="900128"/>
          </a:xfrm>
          <a:prstGeom prst="rect">
            <a:avLst/>
          </a:prstGeom>
          <a:noFill/>
          <a:ln w="9525">
            <a:noFill/>
            <a:miter lim="800000"/>
            <a:headEnd/>
            <a:tailEnd/>
          </a:ln>
          <a:effectLst>
            <a:outerShdw blurRad="520700" sx="102000" sy="102000" algn="ctr" rotWithShape="0">
              <a:schemeClr val="accent2">
                <a:lumMod val="60000"/>
                <a:lumOff val="40000"/>
                <a:alpha val="80000"/>
              </a:schemeClr>
            </a:outerShdw>
          </a:effectLst>
          <a:scene3d>
            <a:camera prst="perspectiveBelow"/>
            <a:lightRig rig="threePt" dir="t"/>
          </a:scene3d>
        </p:spPr>
      </p:pic>
      <p:sp>
        <p:nvSpPr>
          <p:cNvPr id="27" name="Date Placeholder 26"/>
          <p:cNvSpPr>
            <a:spLocks noGrp="1"/>
          </p:cNvSpPr>
          <p:nvPr>
            <p:ph type="dt" sz="half" idx="10"/>
          </p:nvPr>
        </p:nvSpPr>
        <p:spPr/>
        <p:txBody>
          <a:bodyPr/>
          <a:lstStyle/>
          <a:p>
            <a:r>
              <a:rPr lang="en-US" smtClean="0"/>
              <a:t>February 26, 2008</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40"/>
                                        </p:tgtEl>
                                        <p:attrNameLst>
                                          <p:attrName>style.visibility</p:attrName>
                                        </p:attrNameLst>
                                      </p:cBhvr>
                                      <p:to>
                                        <p:strVal val="visible"/>
                                      </p:to>
                                    </p:set>
                                    <p:animEffect transition="in" filter="fade">
                                      <p:cBhvr>
                                        <p:cTn id="14" dur="1000"/>
                                        <p:tgtEl>
                                          <p:spTgt spid="1040"/>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mph" presetSubtype="0" nodeType="clickEffect">
                                  <p:stCondLst>
                                    <p:cond delay="0"/>
                                  </p:stCondLst>
                                  <p:endCondLst>
                                    <p:cond evt="onNext" delay="0">
                                      <p:tgtEl>
                                        <p:sldTgt/>
                                      </p:tgtEl>
                                    </p:cond>
                                  </p:endCondLst>
                                  <p:childTnLst>
                                    <p:set>
                                      <p:cBhvr rctx="PPT">
                                        <p:cTn id="27" dur="indefinite"/>
                                        <p:tgtEl>
                                          <p:spTgt spid="6"/>
                                        </p:tgtEl>
                                        <p:attrNameLst>
                                          <p:attrName>style.opacity</p:attrName>
                                        </p:attrNameLst>
                                      </p:cBhvr>
                                      <p:to>
                                        <p:strVal val="0.5"/>
                                      </p:to>
                                    </p:set>
                                    <p:animEffect filter="image" prLst="opacity: 0.5">
                                      <p:cBhvr rctx="IE">
                                        <p:cTn id="28" dur="indefinite"/>
                                        <p:tgtEl>
                                          <p:spTgt spid="6"/>
                                        </p:tgtEl>
                                      </p:cBhvr>
                                    </p:animEffect>
                                  </p:childTnLst>
                                </p:cTn>
                              </p:par>
                              <p:par>
                                <p:cTn id="29" presetID="9" presetClass="emph" presetSubtype="0" nodeType="withEffect">
                                  <p:stCondLst>
                                    <p:cond delay="0"/>
                                  </p:stCondLst>
                                  <p:endCondLst>
                                    <p:cond evt="onNext" delay="0">
                                      <p:tgtEl>
                                        <p:sldTgt/>
                                      </p:tgtEl>
                                    </p:cond>
                                  </p:endCondLst>
                                  <p:childTnLst>
                                    <p:set>
                                      <p:cBhvr rctx="PPT">
                                        <p:cTn id="30" dur="indefinite"/>
                                        <p:tgtEl>
                                          <p:spTgt spid="5"/>
                                        </p:tgtEl>
                                        <p:attrNameLst>
                                          <p:attrName>style.opacity</p:attrName>
                                        </p:attrNameLst>
                                      </p:cBhvr>
                                      <p:to>
                                        <p:strVal val="0.5"/>
                                      </p:to>
                                    </p:set>
                                    <p:animEffect filter="image" prLst="opacity: 0.5">
                                      <p:cBhvr rctx="IE">
                                        <p:cTn id="31" dur="indefinite"/>
                                        <p:tgtEl>
                                          <p:spTgt spid="5"/>
                                        </p:tgtEl>
                                      </p:cBhvr>
                                    </p:animEffect>
                                  </p:childTnLst>
                                </p:cTn>
                              </p:par>
                              <p:par>
                                <p:cTn id="32" presetID="9" presetClass="emph" presetSubtype="0" nodeType="withEffect">
                                  <p:stCondLst>
                                    <p:cond delay="0"/>
                                  </p:stCondLst>
                                  <p:endCondLst>
                                    <p:cond evt="onNext" delay="0">
                                      <p:tgtEl>
                                        <p:sldTgt/>
                                      </p:tgtEl>
                                    </p:cond>
                                  </p:endCondLst>
                                  <p:childTnLst>
                                    <p:set>
                                      <p:cBhvr rctx="PPT">
                                        <p:cTn id="33" dur="indefinite"/>
                                        <p:tgtEl>
                                          <p:spTgt spid="1040"/>
                                        </p:tgtEl>
                                        <p:attrNameLst>
                                          <p:attrName>style.opacity</p:attrName>
                                        </p:attrNameLst>
                                      </p:cBhvr>
                                      <p:to>
                                        <p:strVal val="0.75"/>
                                      </p:to>
                                    </p:set>
                                    <p:animEffect filter="image" prLst="opacity: 0.75">
                                      <p:cBhvr rctx="IE">
                                        <p:cTn id="34" dur="indefinite"/>
                                        <p:tgtEl>
                                          <p:spTgt spid="1040"/>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mph" presetSubtype="0" nodeType="clickEffect">
                                  <p:stCondLst>
                                    <p:cond delay="0"/>
                                  </p:stCondLst>
                                  <p:endCondLst>
                                    <p:cond evt="onNext" delay="0">
                                      <p:tgtEl>
                                        <p:sldTgt/>
                                      </p:tgtEl>
                                    </p:cond>
                                  </p:endCondLst>
                                  <p:childTnLst>
                                    <p:set>
                                      <p:cBhvr rctx="PPT">
                                        <p:cTn id="38" dur="indefinite"/>
                                        <p:tgtEl>
                                          <p:spTgt spid="4"/>
                                        </p:tgtEl>
                                        <p:attrNameLst>
                                          <p:attrName>style.opacity</p:attrName>
                                        </p:attrNameLst>
                                      </p:cBhvr>
                                      <p:to>
                                        <p:strVal val="0.5"/>
                                      </p:to>
                                    </p:set>
                                    <p:animEffect filter="image" prLst="opacity: 0.5">
                                      <p:cBhvr rctx="IE">
                                        <p:cTn id="39" dur="indefinite"/>
                                        <p:tgtEl>
                                          <p:spTgt spid="4"/>
                                        </p:tgtEl>
                                      </p:cBhvr>
                                    </p:animEffect>
                                  </p:childTnLst>
                                </p:cTn>
                              </p:par>
                              <p:par>
                                <p:cTn id="40" presetID="9" presetClass="emph" presetSubtype="0" nodeType="withEffect">
                                  <p:stCondLst>
                                    <p:cond delay="0"/>
                                  </p:stCondLst>
                                  <p:endCondLst>
                                    <p:cond evt="onNext" delay="0">
                                      <p:tgtEl>
                                        <p:sldTgt/>
                                      </p:tgtEl>
                                    </p:cond>
                                  </p:endCondLst>
                                  <p:childTnLst>
                                    <p:set>
                                      <p:cBhvr rctx="PPT">
                                        <p:cTn id="41" dur="indefinite"/>
                                        <p:tgtEl>
                                          <p:spTgt spid="5"/>
                                        </p:tgtEl>
                                        <p:attrNameLst>
                                          <p:attrName>style.opacity</p:attrName>
                                        </p:attrNameLst>
                                      </p:cBhvr>
                                      <p:to>
                                        <p:strVal val="0.5"/>
                                      </p:to>
                                    </p:set>
                                    <p:animEffect filter="image" prLst="opacity: 0.5">
                                      <p:cBhvr rctx="IE">
                                        <p:cTn id="42" dur="indefinite"/>
                                        <p:tgtEl>
                                          <p:spTgt spid="5"/>
                                        </p:tgtEl>
                                      </p:cBhvr>
                                    </p:animEffect>
                                  </p:childTnLst>
                                </p:cTn>
                              </p:par>
                              <p:par>
                                <p:cTn id="43" presetID="9" presetClass="emph" presetSubtype="0" nodeType="withEffect">
                                  <p:stCondLst>
                                    <p:cond delay="0"/>
                                  </p:stCondLst>
                                  <p:endCondLst>
                                    <p:cond evt="onNext" delay="0">
                                      <p:tgtEl>
                                        <p:sldTgt/>
                                      </p:tgtEl>
                                    </p:cond>
                                  </p:endCondLst>
                                  <p:childTnLst>
                                    <p:set>
                                      <p:cBhvr rctx="PPT">
                                        <p:cTn id="44" dur="indefinite"/>
                                        <p:tgtEl>
                                          <p:spTgt spid="1040"/>
                                        </p:tgtEl>
                                        <p:attrNameLst>
                                          <p:attrName>style.opacity</p:attrName>
                                        </p:attrNameLst>
                                      </p:cBhvr>
                                      <p:to>
                                        <p:strVal val="0.75"/>
                                      </p:to>
                                    </p:set>
                                    <p:animEffect filter="image" prLst="opacity: 0.75">
                                      <p:cBhvr rctx="IE">
                                        <p:cTn id="45" dur="indefinite"/>
                                        <p:tgtEl>
                                          <p:spTgt spid="1040"/>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mph" presetSubtype="0" nodeType="clickEffect">
                                  <p:stCondLst>
                                    <p:cond delay="0"/>
                                  </p:stCondLst>
                                  <p:endCondLst>
                                    <p:cond evt="onNext" delay="0">
                                      <p:tgtEl>
                                        <p:sldTgt/>
                                      </p:tgtEl>
                                    </p:cond>
                                  </p:endCondLst>
                                  <p:childTnLst>
                                    <p:set>
                                      <p:cBhvr rctx="PPT">
                                        <p:cTn id="49" dur="indefinite"/>
                                        <p:tgtEl>
                                          <p:spTgt spid="4"/>
                                        </p:tgtEl>
                                        <p:attrNameLst>
                                          <p:attrName>style.opacity</p:attrName>
                                        </p:attrNameLst>
                                      </p:cBhvr>
                                      <p:to>
                                        <p:strVal val="0.5"/>
                                      </p:to>
                                    </p:set>
                                    <p:animEffect filter="image" prLst="opacity: 0.5">
                                      <p:cBhvr rctx="IE">
                                        <p:cTn id="50" dur="indefinite"/>
                                        <p:tgtEl>
                                          <p:spTgt spid="4"/>
                                        </p:tgtEl>
                                      </p:cBhvr>
                                    </p:animEffect>
                                  </p:childTnLst>
                                </p:cTn>
                              </p:par>
                              <p:par>
                                <p:cTn id="51" presetID="9" presetClass="emph" presetSubtype="0" nodeType="withEffect">
                                  <p:stCondLst>
                                    <p:cond delay="0"/>
                                  </p:stCondLst>
                                  <p:endCondLst>
                                    <p:cond evt="onNext" delay="0">
                                      <p:tgtEl>
                                        <p:sldTgt/>
                                      </p:tgtEl>
                                    </p:cond>
                                  </p:endCondLst>
                                  <p:childTnLst>
                                    <p:set>
                                      <p:cBhvr rctx="PPT">
                                        <p:cTn id="52" dur="indefinite"/>
                                        <p:tgtEl>
                                          <p:spTgt spid="6"/>
                                        </p:tgtEl>
                                        <p:attrNameLst>
                                          <p:attrName>style.opacity</p:attrName>
                                        </p:attrNameLst>
                                      </p:cBhvr>
                                      <p:to>
                                        <p:strVal val="0.5"/>
                                      </p:to>
                                    </p:set>
                                    <p:animEffect filter="image" prLst="opacity: 0.5">
                                      <p:cBhvr rctx="IE">
                                        <p:cTn id="53" dur="indefinite"/>
                                        <p:tgtEl>
                                          <p:spTgt spid="6"/>
                                        </p:tgtEl>
                                      </p:cBhvr>
                                    </p:animEffect>
                                  </p:childTnLst>
                                </p:cTn>
                              </p:par>
                              <p:par>
                                <p:cTn id="54" presetID="9" presetClass="emph" presetSubtype="0" nodeType="withEffect">
                                  <p:stCondLst>
                                    <p:cond delay="0"/>
                                  </p:stCondLst>
                                  <p:endCondLst>
                                    <p:cond evt="onNext" delay="0">
                                      <p:tgtEl>
                                        <p:sldTgt/>
                                      </p:tgtEl>
                                    </p:cond>
                                  </p:endCondLst>
                                  <p:childTnLst>
                                    <p:set>
                                      <p:cBhvr rctx="PPT">
                                        <p:cTn id="55" dur="indefinite"/>
                                        <p:tgtEl>
                                          <p:spTgt spid="1040"/>
                                        </p:tgtEl>
                                        <p:attrNameLst>
                                          <p:attrName>style.opacity</p:attrName>
                                        </p:attrNameLst>
                                      </p:cBhvr>
                                      <p:to>
                                        <p:strVal val="0.75"/>
                                      </p:to>
                                    </p:set>
                                    <p:animEffect filter="image" prLst="opacity: 0.75">
                                      <p:cBhvr rctx="IE">
                                        <p:cTn id="56" dur="indefinite"/>
                                        <p:tgtEl>
                                          <p:spTgt spid="104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043"/>
                                        </p:tgtEl>
                                        <p:attrNameLst>
                                          <p:attrName>style.visibility</p:attrName>
                                        </p:attrNameLst>
                                      </p:cBhvr>
                                      <p:to>
                                        <p:strVal val="visible"/>
                                      </p:to>
                                    </p:set>
                                    <p:animEffect transition="in" filter="fade">
                                      <p:cBhvr>
                                        <p:cTn id="61" dur="1000"/>
                                        <p:tgtEl>
                                          <p:spTgt spid="1043"/>
                                        </p:tgtEl>
                                      </p:cBhvr>
                                    </p:animEffect>
                                  </p:childTnLst>
                                </p:cTn>
                              </p:par>
                              <p:par>
                                <p:cTn id="62" presetID="10" presetClass="entr" presetSubtype="0" fill="hold"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1000"/>
                                        <p:tgtEl>
                                          <p:spTgt spid="55"/>
                                        </p:tgtEl>
                                      </p:cBhvr>
                                    </p:animEffect>
                                  </p:childTnLst>
                                </p:cTn>
                              </p:par>
                              <p:par>
                                <p:cTn id="65" presetID="10" presetClass="entr" presetSubtype="0" fill="hold" nodeType="withEffect">
                                  <p:stCondLst>
                                    <p:cond delay="0"/>
                                  </p:stCondLst>
                                  <p:childTnLst>
                                    <p:set>
                                      <p:cBhvr>
                                        <p:cTn id="66" dur="1" fill="hold">
                                          <p:stCondLst>
                                            <p:cond delay="0"/>
                                          </p:stCondLst>
                                        </p:cTn>
                                        <p:tgtEl>
                                          <p:spTgt spid="1042"/>
                                        </p:tgtEl>
                                        <p:attrNameLst>
                                          <p:attrName>style.visibility</p:attrName>
                                        </p:attrNameLst>
                                      </p:cBhvr>
                                      <p:to>
                                        <p:strVal val="visible"/>
                                      </p:to>
                                    </p:set>
                                    <p:animEffect transition="in" filter="fade">
                                      <p:cBhvr>
                                        <p:cTn id="67" dur="1000"/>
                                        <p:tgtEl>
                                          <p:spTgt spid="1042"/>
                                        </p:tgtEl>
                                      </p:cBhvr>
                                    </p:animEffect>
                                  </p:childTnLst>
                                </p:cTn>
                              </p:par>
                              <p:par>
                                <p:cTn id="68" presetID="10" presetClass="entr" presetSubtype="0" fill="hold" nodeType="withEffect">
                                  <p:stCondLst>
                                    <p:cond delay="0"/>
                                  </p:stCondLst>
                                  <p:childTnLst>
                                    <p:set>
                                      <p:cBhvr>
                                        <p:cTn id="69" dur="1" fill="hold">
                                          <p:stCondLst>
                                            <p:cond delay="0"/>
                                          </p:stCondLst>
                                        </p:cTn>
                                        <p:tgtEl>
                                          <p:spTgt spid="1045"/>
                                        </p:tgtEl>
                                        <p:attrNameLst>
                                          <p:attrName>style.visibility</p:attrName>
                                        </p:attrNameLst>
                                      </p:cBhvr>
                                      <p:to>
                                        <p:strVal val="visible"/>
                                      </p:to>
                                    </p:set>
                                    <p:animEffect transition="in" filter="fade">
                                      <p:cBhvr>
                                        <p:cTn id="70" dur="1000"/>
                                        <p:tgtEl>
                                          <p:spTgt spid="1045"/>
                                        </p:tgtEl>
                                      </p:cBhvr>
                                    </p:animEffect>
                                  </p:childTnLst>
                                </p:cTn>
                              </p:par>
                              <p:par>
                                <p:cTn id="71" presetID="10" presetClass="entr" presetSubtype="0" fill="hold" nodeType="withEffect">
                                  <p:stCondLst>
                                    <p:cond delay="0"/>
                                  </p:stCondLst>
                                  <p:childTnLst>
                                    <p:set>
                                      <p:cBhvr>
                                        <p:cTn id="72" dur="1" fill="hold">
                                          <p:stCondLst>
                                            <p:cond delay="0"/>
                                          </p:stCondLst>
                                        </p:cTn>
                                        <p:tgtEl>
                                          <p:spTgt spid="1041"/>
                                        </p:tgtEl>
                                        <p:attrNameLst>
                                          <p:attrName>style.visibility</p:attrName>
                                        </p:attrNameLst>
                                      </p:cBhvr>
                                      <p:to>
                                        <p:strVal val="visible"/>
                                      </p:to>
                                    </p:set>
                                    <p:animEffect transition="in" filter="fade">
                                      <p:cBhvr>
                                        <p:cTn id="73" dur="1000"/>
                                        <p:tgtEl>
                                          <p:spTgt spid="1041"/>
                                        </p:tgtEl>
                                      </p:cBhvr>
                                    </p:animEffect>
                                  </p:childTnLst>
                                </p:cTn>
                              </p:par>
                            </p:childTnLst>
                          </p:cTn>
                        </p:par>
                        <p:par>
                          <p:cTn id="74" fill="hold">
                            <p:stCondLst>
                              <p:cond delay="1000"/>
                            </p:stCondLst>
                            <p:childTnLst>
                              <p:par>
                                <p:cTn id="75" presetID="10" presetClass="exit" presetSubtype="0" fill="hold" nodeType="afterEffect">
                                  <p:stCondLst>
                                    <p:cond delay="0"/>
                                  </p:stCondLst>
                                  <p:childTnLst>
                                    <p:animEffect transition="out" filter="fade">
                                      <p:cBhvr>
                                        <p:cTn id="76" dur="1000"/>
                                        <p:tgtEl>
                                          <p:spTgt spid="1042"/>
                                        </p:tgtEl>
                                      </p:cBhvr>
                                    </p:animEffect>
                                    <p:set>
                                      <p:cBhvr>
                                        <p:cTn id="77" dur="1" fill="hold">
                                          <p:stCondLst>
                                            <p:cond delay="999"/>
                                          </p:stCondLst>
                                        </p:cTn>
                                        <p:tgtEl>
                                          <p:spTgt spid="10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ctrTitle"/>
          </p:nvPr>
        </p:nvSpPr>
        <p:spPr>
          <a:xfrm>
            <a:off x="3733800" y="5229225"/>
            <a:ext cx="5181600" cy="1323975"/>
          </a:xfrm>
        </p:spPr>
        <p:txBody>
          <a:bodyPr/>
          <a:lstStyle/>
          <a:p>
            <a:pPr algn="r"/>
            <a:r>
              <a:rPr lang="en-US" dirty="0" smtClean="0"/>
              <a:t>How Much?</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a:t>
            </a:r>
            <a:endParaRPr lang="en-US" dirty="0"/>
          </a:p>
        </p:txBody>
      </p:sp>
      <p:sp>
        <p:nvSpPr>
          <p:cNvPr id="3" name="Content Placeholder 2"/>
          <p:cNvSpPr>
            <a:spLocks noGrp="1"/>
          </p:cNvSpPr>
          <p:nvPr>
            <p:ph idx="1"/>
          </p:nvPr>
        </p:nvSpPr>
        <p:spPr/>
        <p:txBody>
          <a:bodyPr/>
          <a:lstStyle/>
          <a:p>
            <a:r>
              <a:rPr lang="en-US" sz="3600" b="1" dirty="0" smtClean="0"/>
              <a:t>Versions</a:t>
            </a:r>
          </a:p>
          <a:p>
            <a:r>
              <a:rPr lang="en-US" sz="3600" b="1" dirty="0" smtClean="0"/>
              <a:t>Prices</a:t>
            </a:r>
          </a:p>
          <a:p>
            <a:r>
              <a:rPr lang="en-US" sz="3600" b="1" dirty="0" smtClean="0"/>
              <a:t>System Requirements</a:t>
            </a:r>
          </a:p>
          <a:p>
            <a:endParaRPr lang="en-US" dirty="0"/>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Date Placeholder 3"/>
          <p:cNvSpPr>
            <a:spLocks noGrp="1"/>
          </p:cNvSpPr>
          <p:nvPr>
            <p:ph type="dt" sz="half" idx="10"/>
          </p:nvPr>
        </p:nvSpPr>
        <p:spPr/>
        <p:txBody>
          <a:bodyPr/>
          <a:lstStyle/>
          <a:p>
            <a:r>
              <a:rPr lang="en-US" smtClean="0"/>
              <a:t>February 26, 2008</a:t>
            </a:r>
            <a:endParaRPr lang="en-US"/>
          </a:p>
        </p:txBody>
      </p:sp>
      <p:pic>
        <p:nvPicPr>
          <p:cNvPr id="609282" name="Picture 2"/>
          <p:cNvPicPr>
            <a:picLocks noGrp="1" noChangeAspect="1" noChangeArrowheads="1"/>
          </p:cNvPicPr>
          <p:nvPr>
            <p:ph idx="1"/>
          </p:nvPr>
        </p:nvPicPr>
        <p:blipFill>
          <a:blip r:embed="rId3"/>
          <a:srcRect/>
          <a:stretch>
            <a:fillRect/>
          </a:stretch>
        </p:blipFill>
        <p:spPr bwMode="auto">
          <a:xfrm>
            <a:off x="347333" y="228600"/>
            <a:ext cx="8568067" cy="647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sp>
        <p:nvSpPr>
          <p:cNvPr id="266242" name="Rectangle 2"/>
          <p:cNvSpPr>
            <a:spLocks noGrp="1" noChangeArrowheads="1"/>
          </p:cNvSpPr>
          <p:nvPr>
            <p:ph type="title"/>
          </p:nvPr>
        </p:nvSpPr>
        <p:spPr/>
        <p:txBody>
          <a:bodyPr/>
          <a:lstStyle/>
          <a:p>
            <a:r>
              <a:rPr lang="en-US"/>
              <a:t>Introductions</a:t>
            </a:r>
          </a:p>
        </p:txBody>
      </p:sp>
      <p:sp>
        <p:nvSpPr>
          <p:cNvPr id="266243" name="Rectangle 3"/>
          <p:cNvSpPr>
            <a:spLocks noGrp="1" noChangeArrowheads="1"/>
          </p:cNvSpPr>
          <p:nvPr>
            <p:ph type="body" idx="1"/>
          </p:nvPr>
        </p:nvSpPr>
        <p:spPr/>
        <p:txBody>
          <a:bodyPr/>
          <a:lstStyle/>
          <a:p>
            <a:pPr>
              <a:buFont typeface="Wingdings" pitchFamily="2" charset="2"/>
              <a:buNone/>
            </a:pPr>
            <a:r>
              <a:rPr lang="en-US" dirty="0"/>
              <a:t>Toi B Wright (</a:t>
            </a:r>
            <a:r>
              <a:rPr lang="en-US" u="sng" dirty="0">
                <a:solidFill>
                  <a:schemeClr val="hlink"/>
                </a:solidFill>
              </a:rPr>
              <a:t>toi@onestopdesigns.com</a:t>
            </a:r>
            <a:r>
              <a:rPr lang="en-US" dirty="0"/>
              <a:t>)</a:t>
            </a:r>
          </a:p>
          <a:p>
            <a:pPr lvl="1">
              <a:buFont typeface="Wingdings" pitchFamily="2" charset="2"/>
              <a:buNone/>
            </a:pPr>
            <a:r>
              <a:rPr lang="en-US" dirty="0"/>
              <a:t>President </a:t>
            </a:r>
            <a:r>
              <a:rPr lang="en-US" dirty="0" smtClean="0"/>
              <a:t>, Dallas </a:t>
            </a:r>
            <a:r>
              <a:rPr lang="en-US" dirty="0" err="1"/>
              <a:t>ASP.Net</a:t>
            </a:r>
            <a:r>
              <a:rPr lang="en-US" dirty="0"/>
              <a:t> User Group</a:t>
            </a:r>
          </a:p>
          <a:p>
            <a:pPr lvl="1">
              <a:buFont typeface="Wingdings" pitchFamily="2" charset="2"/>
              <a:buNone/>
            </a:pPr>
            <a:r>
              <a:rPr lang="en-US" dirty="0"/>
              <a:t>Microsoft MVP ASP.NET</a:t>
            </a:r>
          </a:p>
          <a:p>
            <a:pPr lvl="1">
              <a:buFont typeface="Wingdings" pitchFamily="2" charset="2"/>
              <a:buNone/>
            </a:pPr>
            <a:r>
              <a:rPr lang="en-US" dirty="0"/>
              <a:t>Microsoft Developer’s Guidance Council</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Requirements</a:t>
            </a:r>
            <a:endParaRPr lang="en-US" dirty="0"/>
          </a:p>
        </p:txBody>
      </p:sp>
      <p:sp>
        <p:nvSpPr>
          <p:cNvPr id="3" name="Content Placeholder 2"/>
          <p:cNvSpPr>
            <a:spLocks noGrp="1"/>
          </p:cNvSpPr>
          <p:nvPr>
            <p:ph idx="1"/>
          </p:nvPr>
        </p:nvSpPr>
        <p:spPr/>
        <p:txBody>
          <a:bodyPr/>
          <a:lstStyle/>
          <a:p>
            <a:r>
              <a:rPr lang="en-US" sz="1800" dirty="0" smtClean="0"/>
              <a:t>Computer with a 1.6 GHz or faster processor </a:t>
            </a:r>
          </a:p>
          <a:p>
            <a:r>
              <a:rPr lang="en-US" sz="1800" dirty="0" smtClean="0"/>
              <a:t>Visual Studio 2008 can be installed on the following operating systems: </a:t>
            </a:r>
          </a:p>
          <a:p>
            <a:pPr lvl="1"/>
            <a:r>
              <a:rPr lang="en-US" sz="1800" dirty="0" smtClean="0"/>
              <a:t>Windows Vista® (x86 &amp; x64) - all editions except Starter Edition </a:t>
            </a:r>
          </a:p>
          <a:p>
            <a:pPr lvl="1"/>
            <a:r>
              <a:rPr lang="en-US" sz="1800" dirty="0" smtClean="0"/>
              <a:t>Windows® XP (x86 &amp; x64) with Service Pack 2 or later - all editions except Starter Edition </a:t>
            </a:r>
          </a:p>
          <a:p>
            <a:pPr lvl="1"/>
            <a:r>
              <a:rPr lang="en-US" sz="1800" dirty="0" smtClean="0"/>
              <a:t>Windows Server® 2003 (x86 &amp; x64) with Service Pack 1 or later (all editions) </a:t>
            </a:r>
          </a:p>
          <a:p>
            <a:pPr lvl="1"/>
            <a:r>
              <a:rPr lang="en-US" sz="1800" dirty="0" smtClean="0"/>
              <a:t>Windows Server 2003 R2 (x86 and x64) or later (all editions)</a:t>
            </a:r>
          </a:p>
          <a:p>
            <a:r>
              <a:rPr lang="en-US" sz="1800" dirty="0" smtClean="0"/>
              <a:t>384 MB of RAM or more (768 MB of RAM or more for Windows Vista) </a:t>
            </a:r>
          </a:p>
          <a:p>
            <a:r>
              <a:rPr lang="en-US" sz="1800" dirty="0" smtClean="0"/>
              <a:t>2.2 GB of available hard-disk space </a:t>
            </a:r>
          </a:p>
          <a:p>
            <a:r>
              <a:rPr lang="en-US" sz="1800" dirty="0" smtClean="0"/>
              <a:t>5400 RPM hard drive </a:t>
            </a:r>
          </a:p>
          <a:p>
            <a:r>
              <a:rPr lang="en-US" sz="1800" dirty="0" smtClean="0"/>
              <a:t>1024 x 768 or higher-resolution display</a:t>
            </a:r>
          </a:p>
          <a:p>
            <a:endParaRPr lang="en-US" sz="1800" dirty="0"/>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Editions</a:t>
            </a:r>
            <a:endParaRPr lang="en-US" dirty="0"/>
          </a:p>
        </p:txBody>
      </p:sp>
      <p:sp>
        <p:nvSpPr>
          <p:cNvPr id="3" name="Content Placeholder 2"/>
          <p:cNvSpPr>
            <a:spLocks noGrp="1"/>
          </p:cNvSpPr>
          <p:nvPr>
            <p:ph idx="1"/>
          </p:nvPr>
        </p:nvSpPr>
        <p:spPr/>
        <p:txBody>
          <a:bodyPr/>
          <a:lstStyle/>
          <a:p>
            <a:r>
              <a:rPr lang="en-US" sz="3600" b="1" dirty="0" smtClean="0"/>
              <a:t>Architecture Edition</a:t>
            </a:r>
            <a:r>
              <a:rPr lang="en-US" sz="3600" dirty="0" smtClean="0"/>
              <a:t> </a:t>
            </a:r>
          </a:p>
          <a:p>
            <a:r>
              <a:rPr lang="en-US" sz="3600" b="1" dirty="0" smtClean="0"/>
              <a:t>Development Edition</a:t>
            </a:r>
            <a:r>
              <a:rPr lang="en-US" sz="3600" dirty="0" smtClean="0"/>
              <a:t> </a:t>
            </a:r>
          </a:p>
          <a:p>
            <a:r>
              <a:rPr lang="en-US" sz="3600" b="1" dirty="0" smtClean="0"/>
              <a:t>Database Edition</a:t>
            </a:r>
            <a:endParaRPr lang="en-US" sz="3600" dirty="0" smtClean="0"/>
          </a:p>
          <a:p>
            <a:r>
              <a:rPr lang="en-US" sz="3600" b="1" dirty="0" smtClean="0"/>
              <a:t>Test</a:t>
            </a:r>
          </a:p>
          <a:p>
            <a:r>
              <a:rPr lang="en-US" sz="3600" b="1" dirty="0" smtClean="0"/>
              <a:t>Team Suite</a:t>
            </a:r>
            <a:endParaRPr lang="en-US" sz="3600" dirty="0"/>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Costs</a:t>
            </a:r>
            <a:endParaRPr lang="en-US" dirty="0"/>
          </a:p>
        </p:txBody>
      </p:sp>
      <p:graphicFrame>
        <p:nvGraphicFramePr>
          <p:cNvPr id="7" name="Content Placeholder 6"/>
          <p:cNvGraphicFramePr>
            <a:graphicFrameLocks noGrp="1"/>
          </p:cNvGraphicFramePr>
          <p:nvPr>
            <p:ph idx="1"/>
          </p:nvPr>
        </p:nvGraphicFramePr>
        <p:xfrm>
          <a:off x="533400" y="1905000"/>
          <a:ext cx="8229600" cy="4603056"/>
        </p:xfrm>
        <a:graphic>
          <a:graphicData uri="http://schemas.openxmlformats.org/drawingml/2006/table">
            <a:tbl>
              <a:tblPr firstRow="1" bandRow="1">
                <a:tableStyleId>{5C22544A-7EE6-4342-B048-85BDC9FD1C3A}</a:tableStyleId>
              </a:tblPr>
              <a:tblGrid>
                <a:gridCol w="5948127"/>
                <a:gridCol w="2281473"/>
              </a:tblGrid>
              <a:tr h="554444">
                <a:tc>
                  <a:txBody>
                    <a:bodyPr/>
                    <a:lstStyle/>
                    <a:p>
                      <a:r>
                        <a:rPr lang="en-US" dirty="0" smtClean="0">
                          <a:solidFill>
                            <a:schemeClr val="bg1"/>
                          </a:solidFill>
                        </a:rPr>
                        <a:t>Version</a:t>
                      </a:r>
                      <a:endParaRPr lang="en-US" dirty="0">
                        <a:solidFill>
                          <a:schemeClr val="bg1"/>
                        </a:solidFill>
                      </a:endParaRPr>
                    </a:p>
                  </a:txBody>
                  <a:tcPr/>
                </a:tc>
                <a:tc>
                  <a:txBody>
                    <a:bodyPr/>
                    <a:lstStyle/>
                    <a:p>
                      <a:r>
                        <a:rPr lang="en-US" dirty="0" smtClean="0">
                          <a:solidFill>
                            <a:schemeClr val="bg1"/>
                          </a:solidFill>
                        </a:rPr>
                        <a:t>Price</a:t>
                      </a:r>
                      <a:endParaRPr lang="en-US" dirty="0">
                        <a:solidFill>
                          <a:schemeClr val="bg1"/>
                        </a:solidFill>
                      </a:endParaRPr>
                    </a:p>
                  </a:txBody>
                  <a:tcPr/>
                </a:tc>
              </a:tr>
              <a:tr h="692113">
                <a:tc>
                  <a:txBody>
                    <a:bodyPr/>
                    <a:lstStyle/>
                    <a:p>
                      <a:r>
                        <a:rPr lang="nn-NO" dirty="0" smtClean="0"/>
                        <a:t>Microsoft Visual Studio 2008 Standard</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$249</a:t>
                      </a:r>
                      <a:r>
                        <a:rPr lang="en-US" baseline="0" dirty="0" smtClean="0"/>
                        <a:t> ($299)</a:t>
                      </a:r>
                      <a:endParaRPr lang="en-US" dirty="0" smtClean="0"/>
                    </a:p>
                    <a:p>
                      <a:endParaRPr lang="en-US" dirty="0"/>
                    </a:p>
                  </a:txBody>
                  <a:tcPr/>
                </a:tc>
              </a:tr>
              <a:tr h="6921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n-NO" dirty="0" smtClean="0"/>
                        <a:t>Microsoft Visual Studio 2008 Standard (Upgrade)</a:t>
                      </a:r>
                    </a:p>
                    <a:p>
                      <a:endParaRPr lang="en-US" dirty="0"/>
                    </a:p>
                  </a:txBody>
                  <a:tcPr/>
                </a:tc>
                <a:tc>
                  <a:txBody>
                    <a:bodyPr/>
                    <a:lstStyle/>
                    <a:p>
                      <a:r>
                        <a:rPr lang="en-US" dirty="0" smtClean="0"/>
                        <a:t>$169 ($199)</a:t>
                      </a:r>
                      <a:endParaRPr lang="en-US" dirty="0"/>
                    </a:p>
                  </a:txBody>
                  <a:tcPr/>
                </a:tc>
              </a:tr>
              <a:tr h="6921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n-NO" dirty="0" smtClean="0"/>
                        <a:t>Microsoft Visual Studio 2008 Professional</a:t>
                      </a:r>
                    </a:p>
                    <a:p>
                      <a:endParaRPr lang="en-US" dirty="0"/>
                    </a:p>
                  </a:txBody>
                  <a:tcPr/>
                </a:tc>
                <a:tc>
                  <a:txBody>
                    <a:bodyPr/>
                    <a:lstStyle/>
                    <a:p>
                      <a:r>
                        <a:rPr lang="en-US" dirty="0" smtClean="0"/>
                        <a:t>$689 ($799)</a:t>
                      </a:r>
                      <a:endParaRPr lang="en-US" dirty="0"/>
                    </a:p>
                  </a:txBody>
                  <a:tcPr/>
                </a:tc>
              </a:tr>
              <a:tr h="6921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n-NO" dirty="0" smtClean="0"/>
                        <a:t>Microsoft Visual Studio 2008 Professional (Upgrade)</a:t>
                      </a:r>
                    </a:p>
                    <a:p>
                      <a:endParaRPr lang="en-US" dirty="0"/>
                    </a:p>
                  </a:txBody>
                  <a:tcPr/>
                </a:tc>
                <a:tc>
                  <a:txBody>
                    <a:bodyPr/>
                    <a:lstStyle/>
                    <a:p>
                      <a:r>
                        <a:rPr lang="en-US" dirty="0" smtClean="0"/>
                        <a:t>$511 ($549)</a:t>
                      </a:r>
                      <a:endParaRPr lang="en-US" dirty="0"/>
                    </a:p>
                  </a:txBody>
                  <a:tcPr/>
                </a:tc>
              </a:tr>
              <a:tr h="487104">
                <a:tc>
                  <a:txBody>
                    <a:bodyPr/>
                    <a:lstStyle/>
                    <a:p>
                      <a:r>
                        <a:rPr lang="en-US" sz="1800" b="0" kern="1200" dirty="0" smtClean="0">
                          <a:solidFill>
                            <a:schemeClr val="dk1"/>
                          </a:solidFill>
                          <a:latin typeface="+mn-lt"/>
                          <a:ea typeface="+mn-ea"/>
                          <a:cs typeface="+mn-cs"/>
                        </a:rPr>
                        <a:t>Visual Studio 2008 Professional with MSDN Professional</a:t>
                      </a:r>
                      <a:r>
                        <a:rPr lang="en-US" sz="1800" kern="1200" dirty="0" smtClean="0">
                          <a:solidFill>
                            <a:schemeClr val="dk1"/>
                          </a:solidFill>
                          <a:latin typeface="+mn-lt"/>
                          <a:ea typeface="+mn-ea"/>
                          <a:cs typeface="+mn-cs"/>
                        </a:rPr>
                        <a:t/>
                      </a:r>
                      <a:br>
                        <a:rPr lang="en-US" sz="1800" kern="1200" dirty="0" smtClean="0">
                          <a:solidFill>
                            <a:schemeClr val="dk1"/>
                          </a:solidFill>
                          <a:latin typeface="+mn-lt"/>
                          <a:ea typeface="+mn-ea"/>
                          <a:cs typeface="+mn-cs"/>
                        </a:rPr>
                      </a:br>
                      <a:endParaRPr lang="en-US" dirty="0"/>
                    </a:p>
                  </a:txBody>
                  <a:tcPr/>
                </a:tc>
                <a:tc>
                  <a:txBody>
                    <a:bodyPr/>
                    <a:lstStyle/>
                    <a:p>
                      <a:r>
                        <a:rPr lang="en-US" dirty="0" smtClean="0"/>
                        <a:t>$1,123 (1,199)</a:t>
                      </a:r>
                      <a:endParaRPr lang="en-US" dirty="0"/>
                    </a:p>
                  </a:txBody>
                  <a:tcPr/>
                </a:tc>
              </a:tr>
              <a:tr h="532824">
                <a:tc>
                  <a:txBody>
                    <a:bodyPr/>
                    <a:lstStyle/>
                    <a:p>
                      <a:r>
                        <a:rPr lang="en-US" dirty="0" smtClean="0"/>
                        <a:t>Visual Studio Team System 2008 Team Suite</a:t>
                      </a:r>
                    </a:p>
                    <a:p>
                      <a:endParaRPr lang="en-US" dirty="0"/>
                    </a:p>
                  </a:txBody>
                  <a:tcPr/>
                </a:tc>
                <a:tc>
                  <a:txBody>
                    <a:bodyPr/>
                    <a:lstStyle/>
                    <a:p>
                      <a:r>
                        <a:rPr lang="en-US" dirty="0" smtClean="0"/>
                        <a:t>$9,999 ($10,939)</a:t>
                      </a:r>
                      <a:endParaRPr lang="en-US" dirty="0"/>
                    </a:p>
                  </a:txBody>
                  <a:tcPr/>
                </a:tc>
              </a:tr>
            </a:tbl>
          </a:graphicData>
        </a:graphic>
      </p:graphicFrame>
      <p:sp>
        <p:nvSpPr>
          <p:cNvPr id="4" name="Date Placeholder 3"/>
          <p:cNvSpPr>
            <a:spLocks noGrp="1"/>
          </p:cNvSpPr>
          <p:nvPr>
            <p:ph type="dt" sz="half" idx="10"/>
          </p:nvPr>
        </p:nvSpPr>
        <p:spPr/>
        <p:txBody>
          <a:bodyPr/>
          <a:lstStyle/>
          <a:p>
            <a:r>
              <a:rPr lang="en-US" smtClean="0"/>
              <a:t>February 26, 2008</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2008 </a:t>
            </a:r>
            <a:br>
              <a:rPr lang="en-US" dirty="0" smtClean="0"/>
            </a:br>
            <a:r>
              <a:rPr lang="en-US" dirty="0" smtClean="0"/>
              <a:t>Design Goals</a:t>
            </a:r>
            <a:endParaRPr lang="en-US" dirty="0"/>
          </a:p>
        </p:txBody>
      </p:sp>
      <p:sp>
        <p:nvSpPr>
          <p:cNvPr id="3" name="Content Placeholder 2"/>
          <p:cNvSpPr>
            <a:spLocks noGrp="1"/>
          </p:cNvSpPr>
          <p:nvPr>
            <p:ph idx="1"/>
          </p:nvPr>
        </p:nvSpPr>
        <p:spPr>
          <a:xfrm>
            <a:off x="381000" y="1676400"/>
            <a:ext cx="8382000" cy="4524315"/>
          </a:xfrm>
        </p:spPr>
        <p:txBody>
          <a:bodyPr/>
          <a:lstStyle/>
          <a:p>
            <a:r>
              <a:rPr lang="en-US" sz="2400" dirty="0" smtClean="0"/>
              <a:t>Best tool set for Windows Server 2008, Windows Vista and Microsoft Office 2007</a:t>
            </a:r>
          </a:p>
          <a:p>
            <a:pPr lvl="1"/>
            <a:r>
              <a:rPr lang="en-US" sz="2000" dirty="0" smtClean="0"/>
              <a:t>.NET Framework 3.5 design surfaces</a:t>
            </a:r>
          </a:p>
          <a:p>
            <a:pPr lvl="1"/>
            <a:r>
              <a:rPr lang="en-US" sz="2000" dirty="0" smtClean="0"/>
              <a:t>Office 2007 support including </a:t>
            </a:r>
            <a:r>
              <a:rPr lang="en-US" sz="2000" dirty="0" err="1" smtClean="0"/>
              <a:t>ClickOnce</a:t>
            </a:r>
            <a:r>
              <a:rPr lang="en-US" sz="2000" dirty="0" smtClean="0"/>
              <a:t> and VSTO</a:t>
            </a:r>
          </a:p>
          <a:p>
            <a:pPr lvl="1"/>
            <a:r>
              <a:rPr lang="en-US" sz="2000" dirty="0" smtClean="0"/>
              <a:t>MFC support for Vista common controls</a:t>
            </a:r>
          </a:p>
          <a:p>
            <a:r>
              <a:rPr lang="en-US" sz="2400" dirty="0" smtClean="0"/>
              <a:t>Improvements for Web Developers</a:t>
            </a:r>
          </a:p>
          <a:p>
            <a:pPr lvl="1"/>
            <a:r>
              <a:rPr lang="en-US" sz="2000" dirty="0" smtClean="0"/>
              <a:t>HTML / CSS designer enhancements</a:t>
            </a:r>
          </a:p>
          <a:p>
            <a:pPr lvl="1"/>
            <a:r>
              <a:rPr lang="en-US" sz="2000" dirty="0" smtClean="0"/>
              <a:t>Integrated AJAX and JavaScript support</a:t>
            </a:r>
          </a:p>
          <a:p>
            <a:r>
              <a:rPr lang="en-US" sz="2400" dirty="0" smtClean="0"/>
              <a:t>Language advances</a:t>
            </a:r>
          </a:p>
          <a:p>
            <a:pPr lvl="1"/>
            <a:r>
              <a:rPr lang="en-US" sz="2000" dirty="0" smtClean="0"/>
              <a:t>.NET Framework multi-targeting support</a:t>
            </a:r>
          </a:p>
          <a:p>
            <a:pPr lvl="1"/>
            <a:r>
              <a:rPr lang="en-US" sz="2000" dirty="0" smtClean="0"/>
              <a:t>Improved Data &amp; Language integration in VB / C#</a:t>
            </a:r>
            <a:endParaRPr lang="en-US" sz="2000" dirty="0"/>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8"/>
          <p:cNvGrpSpPr/>
          <p:nvPr/>
        </p:nvGrpSpPr>
        <p:grpSpPr>
          <a:xfrm>
            <a:off x="1356360" y="3826887"/>
            <a:ext cx="6446520" cy="2788920"/>
            <a:chOff x="1356360" y="3826887"/>
            <a:chExt cx="6446520" cy="2788920"/>
          </a:xfrm>
        </p:grpSpPr>
        <p:sp>
          <p:nvSpPr>
            <p:cNvPr id="40" name="Oval 39"/>
            <p:cNvSpPr/>
            <p:nvPr/>
          </p:nvSpPr>
          <p:spPr bwMode="auto">
            <a:xfrm>
              <a:off x="1356360" y="3826887"/>
              <a:ext cx="6446520" cy="2788920"/>
            </a:xfrm>
            <a:prstGeom prst="ellipse">
              <a:avLst/>
            </a:prstGeom>
            <a:gradFill>
              <a:gsLst>
                <a:gs pos="0">
                  <a:schemeClr val="accent1">
                    <a:lumMod val="60000"/>
                    <a:lumOff val="40000"/>
                  </a:schemeClr>
                </a:gs>
                <a:gs pos="97000">
                  <a:schemeClr val="accent1"/>
                </a:gs>
                <a:gs pos="100000">
                  <a:srgbClr val="0070C0"/>
                </a:gs>
              </a:gsLst>
            </a:gradFill>
            <a:ln>
              <a:headEnd type="none" w="med" len="med"/>
              <a:tailEnd type="none" w="med" len="med"/>
            </a:ln>
            <a:effectLst>
              <a:outerShdw blurRad="76200" dir="18900000" sy="23000" kx="-1200000" algn="bl" rotWithShape="0">
                <a:prstClr val="black">
                  <a:alpha val="20000"/>
                </a:prstClr>
              </a:outerShdw>
            </a:effectLst>
            <a:scene3d>
              <a:camera prst="perspectiveRelaxed">
                <a:rot lat="19473601" lon="0" rev="0"/>
              </a:camera>
              <a:lightRig rig="brightRoom" dir="tl">
                <a:rot lat="0" lon="0" rev="13200000"/>
              </a:lightRig>
            </a:scene3d>
            <a:sp3d contourW="12700" prstMaterial="clear">
              <a:bevelT w="31750" h="444500"/>
              <a:contourClr>
                <a:schemeClr val="accent1"/>
              </a:contourClr>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Segoe Semibold" pitchFamily="34" charset="0"/>
              </a:endParaRPr>
            </a:p>
          </p:txBody>
        </p:sp>
        <p:pic>
          <p:nvPicPr>
            <p:cNvPr id="32" name="Picture 2" descr="C:\Program Files\Microsoft Resource DVD Artwork\DVD_ART\BoxShots_Logos\Office 2007\Office 2007 h reverse.png"/>
            <p:cNvPicPr>
              <a:picLocks noChangeAspect="1" noChangeArrowheads="1"/>
            </p:cNvPicPr>
            <p:nvPr/>
          </p:nvPicPr>
          <p:blipFill>
            <a:blip r:embed="rId3" cstate="print"/>
            <a:srcRect/>
            <a:stretch>
              <a:fillRect/>
            </a:stretch>
          </p:blipFill>
          <p:spPr bwMode="auto">
            <a:xfrm>
              <a:off x="3875748" y="5449330"/>
              <a:ext cx="1669388" cy="472234"/>
            </a:xfrm>
            <a:prstGeom prst="rect">
              <a:avLst/>
            </a:prstGeom>
            <a:noFill/>
            <a:effectLst>
              <a:outerShdw blurRad="76200" dir="18900000" sy="23000" kx="-1200000" algn="bl" rotWithShape="0">
                <a:prstClr val="black">
                  <a:alpha val="20000"/>
                </a:prstClr>
              </a:outerShdw>
            </a:effectLst>
          </p:spPr>
        </p:pic>
        <p:pic>
          <p:nvPicPr>
            <p:cNvPr id="1030" name="Picture 6" descr="C:\Program Files\Microsoft Resource DVD Artwork\DVD_ART\BoxShots_Logos\Microsoft .NET - NET\Microsoft .NET logo white.png"/>
            <p:cNvPicPr>
              <a:picLocks noChangeAspect="1" noChangeArrowheads="1"/>
            </p:cNvPicPr>
            <p:nvPr/>
          </p:nvPicPr>
          <p:blipFill>
            <a:blip r:embed="rId4" cstate="print"/>
            <a:srcRect/>
            <a:stretch>
              <a:fillRect/>
            </a:stretch>
          </p:blipFill>
          <p:spPr bwMode="auto">
            <a:xfrm>
              <a:off x="2009208" y="5214551"/>
              <a:ext cx="1009981" cy="532269"/>
            </a:xfrm>
            <a:prstGeom prst="rect">
              <a:avLst/>
            </a:prstGeom>
            <a:noFill/>
            <a:effectLst>
              <a:outerShdw blurRad="76200" dir="18900000" sy="23000" kx="-1200000" algn="bl" rotWithShape="0">
                <a:prstClr val="black">
                  <a:alpha val="20000"/>
                </a:prstClr>
              </a:outerShdw>
            </a:effectLst>
          </p:spPr>
        </p:pic>
        <p:grpSp>
          <p:nvGrpSpPr>
            <p:cNvPr id="3" name="Group 61"/>
            <p:cNvGrpSpPr/>
            <p:nvPr/>
          </p:nvGrpSpPr>
          <p:grpSpPr>
            <a:xfrm>
              <a:off x="5584017" y="4349578"/>
              <a:ext cx="1805324" cy="1141527"/>
              <a:chOff x="5584017" y="4226011"/>
              <a:chExt cx="1805324" cy="1141527"/>
            </a:xfrm>
            <a:effectLst>
              <a:outerShdw blurRad="76200" dir="18900000" sy="23000" kx="-1200000" algn="bl" rotWithShape="0">
                <a:prstClr val="black">
                  <a:alpha val="20000"/>
                </a:prstClr>
              </a:outerShdw>
            </a:effectLst>
          </p:grpSpPr>
          <p:sp>
            <p:nvSpPr>
              <p:cNvPr id="39" name="TextBox 38"/>
              <p:cNvSpPr txBox="1"/>
              <p:nvPr/>
            </p:nvSpPr>
            <p:spPr>
              <a:xfrm>
                <a:off x="5584017" y="4721207"/>
                <a:ext cx="1111394" cy="646331"/>
              </a:xfrm>
              <a:prstGeom prst="rect">
                <a:avLst/>
              </a:prstGeom>
              <a:noFill/>
            </p:spPr>
            <p:txBody>
              <a:bodyPr wrap="none" rtlCol="0">
                <a:spAutoFit/>
              </a:bodyPr>
              <a:lstStyle/>
              <a:p>
                <a:r>
                  <a:rPr lang="en-US" sz="3600" b="0" dirty="0" smtClean="0">
                    <a:ln w="18415" cmpd="sng">
                      <a:solidFill>
                        <a:srgbClr val="FFFFFF">
                          <a:alpha val="24000"/>
                        </a:srgbClr>
                      </a:solidFill>
                      <a:prstDash val="solid"/>
                    </a:ln>
                    <a:solidFill>
                      <a:srgbClr val="FFFFFF"/>
                    </a:solidFill>
                    <a:effectLst>
                      <a:outerShdw blurRad="63500" dir="3600000" algn="tl" rotWithShape="0">
                        <a:srgbClr val="000000">
                          <a:alpha val="70000"/>
                        </a:srgbClr>
                      </a:outerShdw>
                    </a:effectLst>
                    <a:latin typeface="Segoe" pitchFamily="34" charset="0"/>
                  </a:rPr>
                  <a:t>Web</a:t>
                </a:r>
                <a:endParaRPr lang="en-US" sz="3600" b="0" dirty="0">
                  <a:ln w="18415" cmpd="sng">
                    <a:solidFill>
                      <a:srgbClr val="FFFFFF">
                        <a:alpha val="24000"/>
                      </a:srgbClr>
                    </a:solidFill>
                    <a:prstDash val="solid"/>
                  </a:ln>
                  <a:solidFill>
                    <a:srgbClr val="FFFFFF"/>
                  </a:solidFill>
                  <a:effectLst>
                    <a:outerShdw blurRad="63500" dir="3600000" algn="tl" rotWithShape="0">
                      <a:srgbClr val="000000">
                        <a:alpha val="70000"/>
                      </a:srgbClr>
                    </a:outerShdw>
                  </a:effectLst>
                  <a:latin typeface="Segoe" pitchFamily="34" charset="0"/>
                </a:endParaRPr>
              </a:p>
            </p:txBody>
          </p:sp>
          <p:pic>
            <p:nvPicPr>
              <p:cNvPr id="1031" name="Picture 7" descr="C:\Program Files\Microsoft Resource DVD Artwork\DVD_ART\BoxShots_Logos\Internet Explorer\Internet Exlorer 7 logo bug.png"/>
              <p:cNvPicPr>
                <a:picLocks noChangeAspect="1" noChangeArrowheads="1"/>
              </p:cNvPicPr>
              <p:nvPr/>
            </p:nvPicPr>
            <p:blipFill>
              <a:blip r:embed="rId5" cstate="print"/>
              <a:srcRect/>
              <a:stretch>
                <a:fillRect/>
              </a:stretch>
            </p:blipFill>
            <p:spPr bwMode="auto">
              <a:xfrm>
                <a:off x="6332459" y="4226011"/>
                <a:ext cx="563684" cy="542107"/>
              </a:xfrm>
              <a:prstGeom prst="rect">
                <a:avLst/>
              </a:prstGeom>
              <a:noFill/>
            </p:spPr>
          </p:pic>
          <p:pic>
            <p:nvPicPr>
              <p:cNvPr id="1034" name="Picture 10" descr="C:\Clients\_logos\firefox.png"/>
              <p:cNvPicPr>
                <a:picLocks noChangeAspect="1" noChangeArrowheads="1"/>
              </p:cNvPicPr>
              <p:nvPr/>
            </p:nvPicPr>
            <p:blipFill>
              <a:blip r:embed="rId6" cstate="print"/>
              <a:srcRect/>
              <a:stretch>
                <a:fillRect/>
              </a:stretch>
            </p:blipFill>
            <p:spPr bwMode="auto">
              <a:xfrm>
                <a:off x="5665574" y="4229455"/>
                <a:ext cx="552750" cy="510913"/>
              </a:xfrm>
              <a:prstGeom prst="rect">
                <a:avLst/>
              </a:prstGeom>
              <a:noFill/>
            </p:spPr>
          </p:pic>
          <p:pic>
            <p:nvPicPr>
              <p:cNvPr id="1036" name="Picture 12" descr="C:\Clients\_logos\safari.png"/>
              <p:cNvPicPr>
                <a:picLocks noChangeAspect="1" noChangeArrowheads="1"/>
              </p:cNvPicPr>
              <p:nvPr/>
            </p:nvPicPr>
            <p:blipFill>
              <a:blip r:embed="rId7"/>
              <a:srcRect/>
              <a:stretch>
                <a:fillRect/>
              </a:stretch>
            </p:blipFill>
            <p:spPr bwMode="auto">
              <a:xfrm>
                <a:off x="6878312" y="4549713"/>
                <a:ext cx="511029" cy="570879"/>
              </a:xfrm>
              <a:prstGeom prst="rect">
                <a:avLst/>
              </a:prstGeom>
              <a:noFill/>
            </p:spPr>
          </p:pic>
        </p:grpSp>
        <p:pic>
          <p:nvPicPr>
            <p:cNvPr id="1026" name="Picture 2" descr="C:\Program Files\Microsoft Resource DVD Artwork\DVD_ART\BoxShots_Logos\Windows\Windows brand logo v w.png"/>
            <p:cNvPicPr>
              <a:picLocks noChangeAspect="1" noChangeArrowheads="1"/>
            </p:cNvPicPr>
            <p:nvPr/>
          </p:nvPicPr>
          <p:blipFill>
            <a:blip r:embed="rId8" cstate="print"/>
            <a:srcRect/>
            <a:stretch>
              <a:fillRect/>
            </a:stretch>
          </p:blipFill>
          <p:spPr bwMode="auto">
            <a:xfrm>
              <a:off x="3335532" y="4086226"/>
              <a:ext cx="1474612" cy="1009620"/>
            </a:xfrm>
            <a:prstGeom prst="rect">
              <a:avLst/>
            </a:prstGeom>
            <a:noFill/>
          </p:spPr>
        </p:pic>
      </p:grpSp>
      <p:pic>
        <p:nvPicPr>
          <p:cNvPr id="1041" name="Picture 17" descr="C:\Clients\Artitudes\MS_07-00xxx_Jason_McConnell\PNGs\vs-cover-back.png"/>
          <p:cNvPicPr>
            <a:picLocks noChangeAspect="1" noChangeArrowheads="1"/>
          </p:cNvPicPr>
          <p:nvPr/>
        </p:nvPicPr>
        <p:blipFill>
          <a:blip r:embed="rId9"/>
          <a:srcRect/>
          <a:stretch>
            <a:fillRect/>
          </a:stretch>
        </p:blipFill>
        <p:spPr bwMode="auto">
          <a:xfrm>
            <a:off x="1219961" y="949450"/>
            <a:ext cx="6540082" cy="2899376"/>
          </a:xfrm>
          <a:prstGeom prst="rect">
            <a:avLst/>
          </a:prstGeom>
          <a:noFill/>
        </p:spPr>
      </p:pic>
      <p:pic>
        <p:nvPicPr>
          <p:cNvPr id="1040" name="Picture 16" descr="C:\Clients\Artitudes\MS_07-00xxx_Jason_McConnell\PNGs\funnel-back.png"/>
          <p:cNvPicPr>
            <a:picLocks noChangeAspect="1" noChangeArrowheads="1"/>
          </p:cNvPicPr>
          <p:nvPr/>
        </p:nvPicPr>
        <p:blipFill>
          <a:blip r:embed="rId10"/>
          <a:srcRect/>
          <a:stretch>
            <a:fillRect/>
          </a:stretch>
        </p:blipFill>
        <p:spPr bwMode="auto">
          <a:xfrm>
            <a:off x="1291973" y="374452"/>
            <a:ext cx="6411713" cy="3918645"/>
          </a:xfrm>
          <a:prstGeom prst="rect">
            <a:avLst/>
          </a:prstGeom>
          <a:noFill/>
        </p:spPr>
      </p:pic>
      <p:grpSp>
        <p:nvGrpSpPr>
          <p:cNvPr id="4" name="Group 36"/>
          <p:cNvGrpSpPr/>
          <p:nvPr/>
        </p:nvGrpSpPr>
        <p:grpSpPr>
          <a:xfrm>
            <a:off x="1270654" y="657475"/>
            <a:ext cx="2702252" cy="4049990"/>
            <a:chOff x="1270654" y="657475"/>
            <a:chExt cx="2702252" cy="4049990"/>
          </a:xfrm>
        </p:grpSpPr>
        <p:pic>
          <p:nvPicPr>
            <p:cNvPr id="12291" name="Picture 3" descr="C:\Clients\Artitudes\MS_07-00xxx_Jason_McConnell\PNGs\fan-blade-lft-2.png"/>
            <p:cNvPicPr>
              <a:picLocks noChangeAspect="1" noChangeArrowheads="1"/>
            </p:cNvPicPr>
            <p:nvPr/>
          </p:nvPicPr>
          <p:blipFill>
            <a:blip r:embed="rId11"/>
            <a:srcRect/>
            <a:stretch>
              <a:fillRect/>
            </a:stretch>
          </p:blipFill>
          <p:spPr bwMode="auto">
            <a:xfrm>
              <a:off x="1270654" y="657475"/>
              <a:ext cx="2702252" cy="4049990"/>
            </a:xfrm>
            <a:prstGeom prst="rect">
              <a:avLst/>
            </a:prstGeom>
            <a:noFill/>
          </p:spPr>
        </p:pic>
        <p:sp>
          <p:nvSpPr>
            <p:cNvPr id="45" name="TextBox 44"/>
            <p:cNvSpPr txBox="1"/>
            <p:nvPr/>
          </p:nvSpPr>
          <p:spPr>
            <a:xfrm>
              <a:off x="1544125" y="994717"/>
              <a:ext cx="1779654" cy="369332"/>
            </a:xfrm>
            <a:prstGeom prst="rect">
              <a:avLst/>
            </a:prstGeom>
            <a:noFill/>
          </p:spPr>
          <p:txBody>
            <a:bodyPr wrap="none" rtlCol="0">
              <a:spAutoFit/>
              <a:scene3d>
                <a:camera prst="isometricOffAxis2Left">
                  <a:rot lat="1080000" lon="1560000" rev="300000"/>
                </a:camera>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User Experience</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grpSp>
        <p:nvGrpSpPr>
          <p:cNvPr id="5" name="Group 37"/>
          <p:cNvGrpSpPr/>
          <p:nvPr/>
        </p:nvGrpSpPr>
        <p:grpSpPr>
          <a:xfrm>
            <a:off x="5013979" y="660917"/>
            <a:ext cx="2702252" cy="4043215"/>
            <a:chOff x="5013979" y="660917"/>
            <a:chExt cx="2702252" cy="4043215"/>
          </a:xfrm>
        </p:grpSpPr>
        <p:pic>
          <p:nvPicPr>
            <p:cNvPr id="12290" name="Picture 2" descr="C:\Clients\Artitudes\MS_07-00xxx_Jason_McConnell\PNGs\fan-blade-rt-2.png"/>
            <p:cNvPicPr>
              <a:picLocks noChangeAspect="1" noChangeArrowheads="1"/>
            </p:cNvPicPr>
            <p:nvPr/>
          </p:nvPicPr>
          <p:blipFill>
            <a:blip r:embed="rId12"/>
            <a:srcRect/>
            <a:stretch>
              <a:fillRect/>
            </a:stretch>
          </p:blipFill>
          <p:spPr bwMode="auto">
            <a:xfrm>
              <a:off x="5013979" y="660917"/>
              <a:ext cx="2702252" cy="4043215"/>
            </a:xfrm>
            <a:prstGeom prst="rect">
              <a:avLst/>
            </a:prstGeom>
            <a:noFill/>
          </p:spPr>
        </p:pic>
        <p:sp>
          <p:nvSpPr>
            <p:cNvPr id="48" name="TextBox 47"/>
            <p:cNvSpPr txBox="1"/>
            <p:nvPr/>
          </p:nvSpPr>
          <p:spPr>
            <a:xfrm>
              <a:off x="5863860" y="1007074"/>
              <a:ext cx="1387111" cy="369332"/>
            </a:xfrm>
            <a:prstGeom prst="rect">
              <a:avLst/>
            </a:prstGeom>
            <a:noFill/>
          </p:spPr>
          <p:txBody>
            <a:bodyPr wrap="none" rtlCol="0">
              <a:spAutoFit/>
              <a:scene3d>
                <a:camera prst="isometricOffAxis1Right">
                  <a:rot lat="1080000" lon="20039998" rev="21299999"/>
                </a:camera>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Productivity</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grpSp>
        <p:nvGrpSpPr>
          <p:cNvPr id="6" name="Group 40"/>
          <p:cNvGrpSpPr/>
          <p:nvPr/>
        </p:nvGrpSpPr>
        <p:grpSpPr>
          <a:xfrm>
            <a:off x="3133725" y="885825"/>
            <a:ext cx="2593889" cy="3853584"/>
            <a:chOff x="3133725" y="885825"/>
            <a:chExt cx="2593889" cy="3853584"/>
          </a:xfrm>
        </p:grpSpPr>
        <p:pic>
          <p:nvPicPr>
            <p:cNvPr id="12292" name="Picture 4" descr="C:\Clients\Artitudes\MS_07-00xxx_Jason_McConnell\PNGs\fan-blade-mid-2.png"/>
            <p:cNvPicPr>
              <a:picLocks noChangeAspect="1" noChangeArrowheads="1"/>
            </p:cNvPicPr>
            <p:nvPr/>
          </p:nvPicPr>
          <p:blipFill>
            <a:blip r:embed="rId13"/>
            <a:srcRect/>
            <a:stretch>
              <a:fillRect/>
            </a:stretch>
          </p:blipFill>
          <p:spPr bwMode="auto">
            <a:xfrm>
              <a:off x="3133725" y="885825"/>
              <a:ext cx="2593889" cy="3853584"/>
            </a:xfrm>
            <a:prstGeom prst="rect">
              <a:avLst/>
            </a:prstGeom>
            <a:noFill/>
          </p:spPr>
        </p:pic>
        <p:sp>
          <p:nvSpPr>
            <p:cNvPr id="46" name="TextBox 45"/>
            <p:cNvSpPr txBox="1"/>
            <p:nvPr/>
          </p:nvSpPr>
          <p:spPr>
            <a:xfrm>
              <a:off x="3729837" y="1080699"/>
              <a:ext cx="1552028" cy="369332"/>
            </a:xfrm>
            <a:prstGeom prst="rect">
              <a:avLst/>
            </a:prstGeom>
            <a:noFill/>
          </p:spPr>
          <p:txBody>
            <a:bodyPr wrap="none" rtlCol="0">
              <a:spAutoFit/>
              <a:scene3d>
                <a:camera prst="perspectiveBelow"/>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Collaboration</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pic>
        <p:nvPicPr>
          <p:cNvPr id="1043" name="Picture 19" descr="C:\Clients\Artitudes\MS_07-00xxx_Jason_McConnell\PNGs\vs-cover-front-sub.png"/>
          <p:cNvPicPr>
            <a:picLocks noChangeAspect="1" noChangeArrowheads="1"/>
          </p:cNvPicPr>
          <p:nvPr/>
        </p:nvPicPr>
        <p:blipFill>
          <a:blip r:embed="rId14"/>
          <a:srcRect/>
          <a:stretch>
            <a:fillRect/>
          </a:stretch>
        </p:blipFill>
        <p:spPr bwMode="auto">
          <a:xfrm>
            <a:off x="1227541" y="1200151"/>
            <a:ext cx="6526570" cy="3086099"/>
          </a:xfrm>
          <a:prstGeom prst="rect">
            <a:avLst/>
          </a:prstGeom>
          <a:noFill/>
        </p:spPr>
      </p:pic>
      <p:pic>
        <p:nvPicPr>
          <p:cNvPr id="1042" name="Picture 18" descr="C:\Clients\Artitudes\MS_07-00xxx_Jason_McConnell\PNGs\vs-cover-front-full.png"/>
          <p:cNvPicPr>
            <a:picLocks noChangeAspect="1" noChangeArrowheads="1"/>
          </p:cNvPicPr>
          <p:nvPr/>
        </p:nvPicPr>
        <p:blipFill>
          <a:blip r:embed="rId15"/>
          <a:srcRect/>
          <a:stretch>
            <a:fillRect/>
          </a:stretch>
        </p:blipFill>
        <p:spPr bwMode="auto">
          <a:xfrm>
            <a:off x="1227541" y="1200151"/>
            <a:ext cx="6526570" cy="3086099"/>
          </a:xfrm>
          <a:prstGeom prst="rect">
            <a:avLst/>
          </a:prstGeom>
          <a:noFill/>
          <a:effectLst>
            <a:outerShdw blurRad="330200" sx="102000" sy="102000" algn="ctr" rotWithShape="0">
              <a:srgbClr val="FFFF00"/>
            </a:outerShdw>
          </a:effectLst>
        </p:spPr>
      </p:pic>
      <p:pic>
        <p:nvPicPr>
          <p:cNvPr id="1045" name="Picture 21" descr="C:\Program Files\Microsoft Resource DVD Artwork\DVD_ART\Artwork_Imagery\Shapes and Graphics\Glow\green glow circle.png"/>
          <p:cNvPicPr>
            <a:picLocks noChangeAspect="1" noChangeArrowheads="1"/>
          </p:cNvPicPr>
          <p:nvPr/>
        </p:nvPicPr>
        <p:blipFill>
          <a:blip r:embed="rId16">
            <a:lum bright="70000" contrast="-70000"/>
          </a:blip>
          <a:srcRect/>
          <a:stretch>
            <a:fillRect/>
          </a:stretch>
        </p:blipFill>
        <p:spPr bwMode="auto">
          <a:xfrm>
            <a:off x="2582560" y="2681419"/>
            <a:ext cx="3336326" cy="840259"/>
          </a:xfrm>
          <a:prstGeom prst="rect">
            <a:avLst/>
          </a:prstGeom>
          <a:noFill/>
        </p:spPr>
      </p:pic>
      <p:pic>
        <p:nvPicPr>
          <p:cNvPr id="55" name="Picture 17" descr="VS08_h_c.jpg"/>
          <p:cNvPicPr>
            <a:picLocks noChangeAspect="1"/>
          </p:cNvPicPr>
          <p:nvPr/>
        </p:nvPicPr>
        <p:blipFill>
          <a:blip r:embed="rId17"/>
          <a:srcRect/>
          <a:stretch>
            <a:fillRect/>
          </a:stretch>
        </p:blipFill>
        <p:spPr bwMode="auto">
          <a:xfrm>
            <a:off x="2936148" y="2418261"/>
            <a:ext cx="3007452" cy="900128"/>
          </a:xfrm>
          <a:prstGeom prst="rect">
            <a:avLst/>
          </a:prstGeom>
          <a:noFill/>
          <a:ln w="9525">
            <a:noFill/>
            <a:miter lim="800000"/>
            <a:headEnd/>
            <a:tailEnd/>
          </a:ln>
          <a:effectLst>
            <a:outerShdw blurRad="520700" sx="102000" sy="102000" algn="ctr" rotWithShape="0">
              <a:schemeClr val="accent2">
                <a:lumMod val="60000"/>
                <a:lumOff val="40000"/>
                <a:alpha val="80000"/>
              </a:schemeClr>
            </a:outerShdw>
          </a:effectLst>
          <a:scene3d>
            <a:camera prst="perspectiveBelow"/>
            <a:lightRig rig="threePt" dir="t"/>
          </a:scene3d>
        </p:spPr>
      </p:pic>
      <p:sp>
        <p:nvSpPr>
          <p:cNvPr id="27" name="Date Placeholder 26"/>
          <p:cNvSpPr>
            <a:spLocks noGrp="1"/>
          </p:cNvSpPr>
          <p:nvPr>
            <p:ph type="dt" sz="half" idx="10"/>
          </p:nvPr>
        </p:nvSpPr>
        <p:spPr/>
        <p:txBody>
          <a:bodyPr/>
          <a:lstStyle/>
          <a:p>
            <a:r>
              <a:rPr lang="en-US" smtClean="0"/>
              <a:t>February 26, 2008</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40"/>
                                        </p:tgtEl>
                                        <p:attrNameLst>
                                          <p:attrName>style.visibility</p:attrName>
                                        </p:attrNameLst>
                                      </p:cBhvr>
                                      <p:to>
                                        <p:strVal val="visible"/>
                                      </p:to>
                                    </p:set>
                                    <p:animEffect transition="in" filter="fade">
                                      <p:cBhvr>
                                        <p:cTn id="14" dur="1000"/>
                                        <p:tgtEl>
                                          <p:spTgt spid="1040"/>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mph" presetSubtype="0" nodeType="clickEffect">
                                  <p:stCondLst>
                                    <p:cond delay="0"/>
                                  </p:stCondLst>
                                  <p:endCondLst>
                                    <p:cond evt="onNext" delay="0">
                                      <p:tgtEl>
                                        <p:sldTgt/>
                                      </p:tgtEl>
                                    </p:cond>
                                  </p:endCondLst>
                                  <p:childTnLst>
                                    <p:set>
                                      <p:cBhvr rctx="PPT">
                                        <p:cTn id="27" dur="indefinite"/>
                                        <p:tgtEl>
                                          <p:spTgt spid="6"/>
                                        </p:tgtEl>
                                        <p:attrNameLst>
                                          <p:attrName>style.opacity</p:attrName>
                                        </p:attrNameLst>
                                      </p:cBhvr>
                                      <p:to>
                                        <p:strVal val="0.5"/>
                                      </p:to>
                                    </p:set>
                                    <p:animEffect filter="image" prLst="opacity: 0.5">
                                      <p:cBhvr rctx="IE">
                                        <p:cTn id="28" dur="indefinite"/>
                                        <p:tgtEl>
                                          <p:spTgt spid="6"/>
                                        </p:tgtEl>
                                      </p:cBhvr>
                                    </p:animEffect>
                                  </p:childTnLst>
                                </p:cTn>
                              </p:par>
                              <p:par>
                                <p:cTn id="29" presetID="9" presetClass="emph" presetSubtype="0" nodeType="withEffect">
                                  <p:stCondLst>
                                    <p:cond delay="0"/>
                                  </p:stCondLst>
                                  <p:endCondLst>
                                    <p:cond evt="onNext" delay="0">
                                      <p:tgtEl>
                                        <p:sldTgt/>
                                      </p:tgtEl>
                                    </p:cond>
                                  </p:endCondLst>
                                  <p:childTnLst>
                                    <p:set>
                                      <p:cBhvr rctx="PPT">
                                        <p:cTn id="30" dur="indefinite"/>
                                        <p:tgtEl>
                                          <p:spTgt spid="5"/>
                                        </p:tgtEl>
                                        <p:attrNameLst>
                                          <p:attrName>style.opacity</p:attrName>
                                        </p:attrNameLst>
                                      </p:cBhvr>
                                      <p:to>
                                        <p:strVal val="0.5"/>
                                      </p:to>
                                    </p:set>
                                    <p:animEffect filter="image" prLst="opacity: 0.5">
                                      <p:cBhvr rctx="IE">
                                        <p:cTn id="31" dur="indefinite"/>
                                        <p:tgtEl>
                                          <p:spTgt spid="5"/>
                                        </p:tgtEl>
                                      </p:cBhvr>
                                    </p:animEffect>
                                  </p:childTnLst>
                                </p:cTn>
                              </p:par>
                              <p:par>
                                <p:cTn id="32" presetID="9" presetClass="emph" presetSubtype="0" nodeType="withEffect">
                                  <p:stCondLst>
                                    <p:cond delay="0"/>
                                  </p:stCondLst>
                                  <p:endCondLst>
                                    <p:cond evt="onNext" delay="0">
                                      <p:tgtEl>
                                        <p:sldTgt/>
                                      </p:tgtEl>
                                    </p:cond>
                                  </p:endCondLst>
                                  <p:childTnLst>
                                    <p:set>
                                      <p:cBhvr rctx="PPT">
                                        <p:cTn id="33" dur="indefinite"/>
                                        <p:tgtEl>
                                          <p:spTgt spid="1040"/>
                                        </p:tgtEl>
                                        <p:attrNameLst>
                                          <p:attrName>style.opacity</p:attrName>
                                        </p:attrNameLst>
                                      </p:cBhvr>
                                      <p:to>
                                        <p:strVal val="0.75"/>
                                      </p:to>
                                    </p:set>
                                    <p:animEffect filter="image" prLst="opacity: 0.75">
                                      <p:cBhvr rctx="IE">
                                        <p:cTn id="34" dur="indefinite"/>
                                        <p:tgtEl>
                                          <p:spTgt spid="1040"/>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mph" presetSubtype="0" nodeType="clickEffect">
                                  <p:stCondLst>
                                    <p:cond delay="0"/>
                                  </p:stCondLst>
                                  <p:endCondLst>
                                    <p:cond evt="onNext" delay="0">
                                      <p:tgtEl>
                                        <p:sldTgt/>
                                      </p:tgtEl>
                                    </p:cond>
                                  </p:endCondLst>
                                  <p:childTnLst>
                                    <p:set>
                                      <p:cBhvr rctx="PPT">
                                        <p:cTn id="38" dur="indefinite"/>
                                        <p:tgtEl>
                                          <p:spTgt spid="4"/>
                                        </p:tgtEl>
                                        <p:attrNameLst>
                                          <p:attrName>style.opacity</p:attrName>
                                        </p:attrNameLst>
                                      </p:cBhvr>
                                      <p:to>
                                        <p:strVal val="0.5"/>
                                      </p:to>
                                    </p:set>
                                    <p:animEffect filter="image" prLst="opacity: 0.5">
                                      <p:cBhvr rctx="IE">
                                        <p:cTn id="39" dur="indefinite"/>
                                        <p:tgtEl>
                                          <p:spTgt spid="4"/>
                                        </p:tgtEl>
                                      </p:cBhvr>
                                    </p:animEffect>
                                  </p:childTnLst>
                                </p:cTn>
                              </p:par>
                              <p:par>
                                <p:cTn id="40" presetID="9" presetClass="emph" presetSubtype="0" nodeType="withEffect">
                                  <p:stCondLst>
                                    <p:cond delay="0"/>
                                  </p:stCondLst>
                                  <p:endCondLst>
                                    <p:cond evt="onNext" delay="0">
                                      <p:tgtEl>
                                        <p:sldTgt/>
                                      </p:tgtEl>
                                    </p:cond>
                                  </p:endCondLst>
                                  <p:childTnLst>
                                    <p:set>
                                      <p:cBhvr rctx="PPT">
                                        <p:cTn id="41" dur="indefinite"/>
                                        <p:tgtEl>
                                          <p:spTgt spid="5"/>
                                        </p:tgtEl>
                                        <p:attrNameLst>
                                          <p:attrName>style.opacity</p:attrName>
                                        </p:attrNameLst>
                                      </p:cBhvr>
                                      <p:to>
                                        <p:strVal val="0.5"/>
                                      </p:to>
                                    </p:set>
                                    <p:animEffect filter="image" prLst="opacity: 0.5">
                                      <p:cBhvr rctx="IE">
                                        <p:cTn id="42" dur="indefinite"/>
                                        <p:tgtEl>
                                          <p:spTgt spid="5"/>
                                        </p:tgtEl>
                                      </p:cBhvr>
                                    </p:animEffect>
                                  </p:childTnLst>
                                </p:cTn>
                              </p:par>
                              <p:par>
                                <p:cTn id="43" presetID="9" presetClass="emph" presetSubtype="0" nodeType="withEffect">
                                  <p:stCondLst>
                                    <p:cond delay="0"/>
                                  </p:stCondLst>
                                  <p:endCondLst>
                                    <p:cond evt="onNext" delay="0">
                                      <p:tgtEl>
                                        <p:sldTgt/>
                                      </p:tgtEl>
                                    </p:cond>
                                  </p:endCondLst>
                                  <p:childTnLst>
                                    <p:set>
                                      <p:cBhvr rctx="PPT">
                                        <p:cTn id="44" dur="indefinite"/>
                                        <p:tgtEl>
                                          <p:spTgt spid="1040"/>
                                        </p:tgtEl>
                                        <p:attrNameLst>
                                          <p:attrName>style.opacity</p:attrName>
                                        </p:attrNameLst>
                                      </p:cBhvr>
                                      <p:to>
                                        <p:strVal val="0.75"/>
                                      </p:to>
                                    </p:set>
                                    <p:animEffect filter="image" prLst="opacity: 0.75">
                                      <p:cBhvr rctx="IE">
                                        <p:cTn id="45" dur="indefinite"/>
                                        <p:tgtEl>
                                          <p:spTgt spid="1040"/>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mph" presetSubtype="0" nodeType="clickEffect">
                                  <p:stCondLst>
                                    <p:cond delay="0"/>
                                  </p:stCondLst>
                                  <p:endCondLst>
                                    <p:cond evt="onNext" delay="0">
                                      <p:tgtEl>
                                        <p:sldTgt/>
                                      </p:tgtEl>
                                    </p:cond>
                                  </p:endCondLst>
                                  <p:childTnLst>
                                    <p:set>
                                      <p:cBhvr rctx="PPT">
                                        <p:cTn id="49" dur="indefinite"/>
                                        <p:tgtEl>
                                          <p:spTgt spid="4"/>
                                        </p:tgtEl>
                                        <p:attrNameLst>
                                          <p:attrName>style.opacity</p:attrName>
                                        </p:attrNameLst>
                                      </p:cBhvr>
                                      <p:to>
                                        <p:strVal val="0.5"/>
                                      </p:to>
                                    </p:set>
                                    <p:animEffect filter="image" prLst="opacity: 0.5">
                                      <p:cBhvr rctx="IE">
                                        <p:cTn id="50" dur="indefinite"/>
                                        <p:tgtEl>
                                          <p:spTgt spid="4"/>
                                        </p:tgtEl>
                                      </p:cBhvr>
                                    </p:animEffect>
                                  </p:childTnLst>
                                </p:cTn>
                              </p:par>
                              <p:par>
                                <p:cTn id="51" presetID="9" presetClass="emph" presetSubtype="0" nodeType="withEffect">
                                  <p:stCondLst>
                                    <p:cond delay="0"/>
                                  </p:stCondLst>
                                  <p:endCondLst>
                                    <p:cond evt="onNext" delay="0">
                                      <p:tgtEl>
                                        <p:sldTgt/>
                                      </p:tgtEl>
                                    </p:cond>
                                  </p:endCondLst>
                                  <p:childTnLst>
                                    <p:set>
                                      <p:cBhvr rctx="PPT">
                                        <p:cTn id="52" dur="indefinite"/>
                                        <p:tgtEl>
                                          <p:spTgt spid="6"/>
                                        </p:tgtEl>
                                        <p:attrNameLst>
                                          <p:attrName>style.opacity</p:attrName>
                                        </p:attrNameLst>
                                      </p:cBhvr>
                                      <p:to>
                                        <p:strVal val="0.5"/>
                                      </p:to>
                                    </p:set>
                                    <p:animEffect filter="image" prLst="opacity: 0.5">
                                      <p:cBhvr rctx="IE">
                                        <p:cTn id="53" dur="indefinite"/>
                                        <p:tgtEl>
                                          <p:spTgt spid="6"/>
                                        </p:tgtEl>
                                      </p:cBhvr>
                                    </p:animEffect>
                                  </p:childTnLst>
                                </p:cTn>
                              </p:par>
                              <p:par>
                                <p:cTn id="54" presetID="9" presetClass="emph" presetSubtype="0" nodeType="withEffect">
                                  <p:stCondLst>
                                    <p:cond delay="0"/>
                                  </p:stCondLst>
                                  <p:endCondLst>
                                    <p:cond evt="onNext" delay="0">
                                      <p:tgtEl>
                                        <p:sldTgt/>
                                      </p:tgtEl>
                                    </p:cond>
                                  </p:endCondLst>
                                  <p:childTnLst>
                                    <p:set>
                                      <p:cBhvr rctx="PPT">
                                        <p:cTn id="55" dur="indefinite"/>
                                        <p:tgtEl>
                                          <p:spTgt spid="1040"/>
                                        </p:tgtEl>
                                        <p:attrNameLst>
                                          <p:attrName>style.opacity</p:attrName>
                                        </p:attrNameLst>
                                      </p:cBhvr>
                                      <p:to>
                                        <p:strVal val="0.75"/>
                                      </p:to>
                                    </p:set>
                                    <p:animEffect filter="image" prLst="opacity: 0.75">
                                      <p:cBhvr rctx="IE">
                                        <p:cTn id="56" dur="indefinite"/>
                                        <p:tgtEl>
                                          <p:spTgt spid="104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043"/>
                                        </p:tgtEl>
                                        <p:attrNameLst>
                                          <p:attrName>style.visibility</p:attrName>
                                        </p:attrNameLst>
                                      </p:cBhvr>
                                      <p:to>
                                        <p:strVal val="visible"/>
                                      </p:to>
                                    </p:set>
                                    <p:animEffect transition="in" filter="fade">
                                      <p:cBhvr>
                                        <p:cTn id="61" dur="1000"/>
                                        <p:tgtEl>
                                          <p:spTgt spid="1043"/>
                                        </p:tgtEl>
                                      </p:cBhvr>
                                    </p:animEffect>
                                  </p:childTnLst>
                                </p:cTn>
                              </p:par>
                              <p:par>
                                <p:cTn id="62" presetID="10" presetClass="entr" presetSubtype="0" fill="hold"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1000"/>
                                        <p:tgtEl>
                                          <p:spTgt spid="55"/>
                                        </p:tgtEl>
                                      </p:cBhvr>
                                    </p:animEffect>
                                  </p:childTnLst>
                                </p:cTn>
                              </p:par>
                              <p:par>
                                <p:cTn id="65" presetID="10" presetClass="entr" presetSubtype="0" fill="hold" nodeType="withEffect">
                                  <p:stCondLst>
                                    <p:cond delay="0"/>
                                  </p:stCondLst>
                                  <p:childTnLst>
                                    <p:set>
                                      <p:cBhvr>
                                        <p:cTn id="66" dur="1" fill="hold">
                                          <p:stCondLst>
                                            <p:cond delay="0"/>
                                          </p:stCondLst>
                                        </p:cTn>
                                        <p:tgtEl>
                                          <p:spTgt spid="1042"/>
                                        </p:tgtEl>
                                        <p:attrNameLst>
                                          <p:attrName>style.visibility</p:attrName>
                                        </p:attrNameLst>
                                      </p:cBhvr>
                                      <p:to>
                                        <p:strVal val="visible"/>
                                      </p:to>
                                    </p:set>
                                    <p:animEffect transition="in" filter="fade">
                                      <p:cBhvr>
                                        <p:cTn id="67" dur="1000"/>
                                        <p:tgtEl>
                                          <p:spTgt spid="1042"/>
                                        </p:tgtEl>
                                      </p:cBhvr>
                                    </p:animEffect>
                                  </p:childTnLst>
                                </p:cTn>
                              </p:par>
                              <p:par>
                                <p:cTn id="68" presetID="10" presetClass="entr" presetSubtype="0" fill="hold" nodeType="withEffect">
                                  <p:stCondLst>
                                    <p:cond delay="0"/>
                                  </p:stCondLst>
                                  <p:childTnLst>
                                    <p:set>
                                      <p:cBhvr>
                                        <p:cTn id="69" dur="1" fill="hold">
                                          <p:stCondLst>
                                            <p:cond delay="0"/>
                                          </p:stCondLst>
                                        </p:cTn>
                                        <p:tgtEl>
                                          <p:spTgt spid="1045"/>
                                        </p:tgtEl>
                                        <p:attrNameLst>
                                          <p:attrName>style.visibility</p:attrName>
                                        </p:attrNameLst>
                                      </p:cBhvr>
                                      <p:to>
                                        <p:strVal val="visible"/>
                                      </p:to>
                                    </p:set>
                                    <p:animEffect transition="in" filter="fade">
                                      <p:cBhvr>
                                        <p:cTn id="70" dur="1000"/>
                                        <p:tgtEl>
                                          <p:spTgt spid="1045"/>
                                        </p:tgtEl>
                                      </p:cBhvr>
                                    </p:animEffect>
                                  </p:childTnLst>
                                </p:cTn>
                              </p:par>
                              <p:par>
                                <p:cTn id="71" presetID="10" presetClass="entr" presetSubtype="0" fill="hold" nodeType="withEffect">
                                  <p:stCondLst>
                                    <p:cond delay="0"/>
                                  </p:stCondLst>
                                  <p:childTnLst>
                                    <p:set>
                                      <p:cBhvr>
                                        <p:cTn id="72" dur="1" fill="hold">
                                          <p:stCondLst>
                                            <p:cond delay="0"/>
                                          </p:stCondLst>
                                        </p:cTn>
                                        <p:tgtEl>
                                          <p:spTgt spid="1041"/>
                                        </p:tgtEl>
                                        <p:attrNameLst>
                                          <p:attrName>style.visibility</p:attrName>
                                        </p:attrNameLst>
                                      </p:cBhvr>
                                      <p:to>
                                        <p:strVal val="visible"/>
                                      </p:to>
                                    </p:set>
                                    <p:animEffect transition="in" filter="fade">
                                      <p:cBhvr>
                                        <p:cTn id="73" dur="1000"/>
                                        <p:tgtEl>
                                          <p:spTgt spid="1041"/>
                                        </p:tgtEl>
                                      </p:cBhvr>
                                    </p:animEffect>
                                  </p:childTnLst>
                                </p:cTn>
                              </p:par>
                            </p:childTnLst>
                          </p:cTn>
                        </p:par>
                        <p:par>
                          <p:cTn id="74" fill="hold">
                            <p:stCondLst>
                              <p:cond delay="1000"/>
                            </p:stCondLst>
                            <p:childTnLst>
                              <p:par>
                                <p:cTn id="75" presetID="10" presetClass="exit" presetSubtype="0" fill="hold" nodeType="afterEffect">
                                  <p:stCondLst>
                                    <p:cond delay="0"/>
                                  </p:stCondLst>
                                  <p:childTnLst>
                                    <p:animEffect transition="out" filter="fade">
                                      <p:cBhvr>
                                        <p:cTn id="76" dur="1000"/>
                                        <p:tgtEl>
                                          <p:spTgt spid="1042"/>
                                        </p:tgtEl>
                                      </p:cBhvr>
                                    </p:animEffect>
                                    <p:set>
                                      <p:cBhvr>
                                        <p:cTn id="77" dur="1" fill="hold">
                                          <p:stCondLst>
                                            <p:cond delay="999"/>
                                          </p:stCondLst>
                                        </p:cTn>
                                        <p:tgtEl>
                                          <p:spTgt spid="10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Experience</a:t>
            </a:r>
            <a:endParaRPr lang="en-US" dirty="0"/>
          </a:p>
        </p:txBody>
      </p:sp>
      <p:sp>
        <p:nvSpPr>
          <p:cNvPr id="3" name="Content Placeholder 2"/>
          <p:cNvSpPr>
            <a:spLocks noGrp="1"/>
          </p:cNvSpPr>
          <p:nvPr>
            <p:ph idx="1"/>
          </p:nvPr>
        </p:nvSpPr>
        <p:spPr/>
        <p:txBody>
          <a:bodyPr/>
          <a:lstStyle/>
          <a:p>
            <a:r>
              <a:rPr lang="en-US" dirty="0" smtClean="0"/>
              <a:t>One IDE – Multiple Frameworks</a:t>
            </a:r>
          </a:p>
          <a:p>
            <a:r>
              <a:rPr lang="en-US" dirty="0" smtClean="0"/>
              <a:t>Web Application Projects included in Visual Studio</a:t>
            </a:r>
          </a:p>
          <a:p>
            <a:pPr lvl="0"/>
            <a:r>
              <a:rPr lang="en-US" dirty="0" smtClean="0"/>
              <a:t>Updated HTML Designer</a:t>
            </a:r>
          </a:p>
          <a:p>
            <a:pPr lvl="0"/>
            <a:r>
              <a:rPr lang="en-US" dirty="0" smtClean="0"/>
              <a:t>CSS Support</a:t>
            </a:r>
          </a:p>
          <a:p>
            <a:r>
              <a:rPr lang="en-US" dirty="0" smtClean="0"/>
              <a:t>JavaScript IntelliSense &amp; Debugging</a:t>
            </a:r>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60" name="Rectangle 4"/>
          <p:cNvSpPr>
            <a:spLocks noGrp="1" noChangeArrowheads="1"/>
          </p:cNvSpPr>
          <p:nvPr>
            <p:ph type="ctrTitle"/>
          </p:nvPr>
        </p:nvSpPr>
        <p:spPr>
          <a:xfrm>
            <a:off x="3505200" y="5715000"/>
            <a:ext cx="5181600" cy="762000"/>
          </a:xfrm>
        </p:spPr>
        <p:txBody>
          <a:bodyPr/>
          <a:lstStyle/>
          <a:p>
            <a:pPr algn="r"/>
            <a:r>
              <a:rPr lang="en-US" sz="4000" dirty="0" smtClean="0"/>
              <a:t>User Experience</a:t>
            </a:r>
            <a:endParaRPr lang="en-US" sz="4000" dirty="0"/>
          </a:p>
        </p:txBody>
      </p:sp>
      <p:sp>
        <p:nvSpPr>
          <p:cNvPr id="377862" name="Rectangle 6"/>
          <p:cNvSpPr>
            <a:spLocks noChangeArrowheads="1"/>
          </p:cNvSpPr>
          <p:nvPr/>
        </p:nvSpPr>
        <p:spPr bwMode="auto">
          <a:xfrm>
            <a:off x="304800" y="1143000"/>
            <a:ext cx="7386638" cy="750888"/>
          </a:xfrm>
          <a:prstGeom prst="rect">
            <a:avLst/>
          </a:prstGeom>
          <a:noFill/>
          <a:ln w="9525">
            <a:noFill/>
            <a:miter lim="800000"/>
            <a:headEnd/>
            <a:tailEnd/>
          </a:ln>
          <a:effectLst>
            <a:outerShdw dist="35921" dir="2700000" algn="ctr" rotWithShape="0">
              <a:schemeClr val="bg1"/>
            </a:outerShdw>
          </a:effectLst>
        </p:spPr>
        <p:txBody>
          <a:bodyPr anchor="b"/>
          <a:lstStyle/>
          <a:p>
            <a:endParaRPr kumimoji="1" lang="en-US" sz="6000">
              <a:solidFill>
                <a:schemeClr val="tx2"/>
              </a:solidFill>
              <a:latin typeface="Tahoma" pitchFamily="34" charset="0"/>
            </a:endParaRPr>
          </a:p>
        </p:txBody>
      </p:sp>
      <p:pic>
        <p:nvPicPr>
          <p:cNvPr id="377863" name="Picture 7" descr="fg demo"/>
          <p:cNvPicPr>
            <a:picLocks noChangeAspect="1" noChangeArrowheads="1"/>
          </p:cNvPicPr>
          <p:nvPr/>
        </p:nvPicPr>
        <p:blipFill>
          <a:blip r:embed="rId3"/>
          <a:srcRect/>
          <a:stretch>
            <a:fillRect/>
          </a:stretch>
        </p:blipFill>
        <p:spPr bwMode="invGray">
          <a:xfrm>
            <a:off x="415925" y="2095500"/>
            <a:ext cx="3086100" cy="10382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77862"/>
                                        </p:tgtEl>
                                        <p:attrNameLst>
                                          <p:attrName>style.visibility</p:attrName>
                                        </p:attrNameLst>
                                      </p:cBhvr>
                                      <p:to>
                                        <p:strVal val="visible"/>
                                      </p:to>
                                    </p:set>
                                    <p:animEffect transition="in" filter="fade">
                                      <p:cBhvr>
                                        <p:cTn id="7" dur="1000"/>
                                        <p:tgtEl>
                                          <p:spTgt spid="37786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77863"/>
                                        </p:tgtEl>
                                        <p:attrNameLst>
                                          <p:attrName>style.visibility</p:attrName>
                                        </p:attrNameLst>
                                      </p:cBhvr>
                                      <p:to>
                                        <p:strVal val="visible"/>
                                      </p:to>
                                    </p:set>
                                    <p:animEffect transition="in" filter="fade">
                                      <p:cBhvr>
                                        <p:cTn id="11" dur="500"/>
                                        <p:tgtEl>
                                          <p:spTgt spid="3778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6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152400" y="1295400"/>
            <a:ext cx="8763000" cy="5410200"/>
          </a:xfrm>
          <a:prstGeom prst="roundRect">
            <a:avLst/>
          </a:prstGeom>
          <a:solidFill>
            <a:schemeClr val="lt1">
              <a:alpha val="85000"/>
            </a:schemeClr>
          </a:solidFill>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dirty="0"/>
          </a:p>
        </p:txBody>
      </p:sp>
      <p:sp>
        <p:nvSpPr>
          <p:cNvPr id="19" name="Rounded Rectangle 18"/>
          <p:cNvSpPr/>
          <p:nvPr/>
        </p:nvSpPr>
        <p:spPr>
          <a:xfrm>
            <a:off x="304800" y="3200401"/>
            <a:ext cx="8458200" cy="3352799"/>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dirty="0"/>
          </a:p>
        </p:txBody>
      </p:sp>
      <p:sp>
        <p:nvSpPr>
          <p:cNvPr id="25" name="Title 24"/>
          <p:cNvSpPr>
            <a:spLocks noGrp="1"/>
          </p:cNvSpPr>
          <p:nvPr>
            <p:ph type="title"/>
          </p:nvPr>
        </p:nvSpPr>
        <p:spPr>
          <a:xfrm>
            <a:off x="381000" y="230188"/>
            <a:ext cx="8382000" cy="609398"/>
          </a:xfrm>
        </p:spPr>
        <p:txBody>
          <a:bodyPr/>
          <a:lstStyle/>
          <a:p>
            <a:r>
              <a:rPr sz="4400" smtClean="0"/>
              <a:t>W</a:t>
            </a:r>
            <a:r>
              <a:rPr lang="en-US" sz="4400" dirty="0" smtClean="0"/>
              <a:t>h</a:t>
            </a:r>
            <a:r>
              <a:rPr sz="4400" smtClean="0"/>
              <a:t>at is the .NET Framework 3.5?</a:t>
            </a:r>
            <a:endParaRPr lang="en-US" sz="4400" dirty="0"/>
          </a:p>
        </p:txBody>
      </p:sp>
      <p:sp>
        <p:nvSpPr>
          <p:cNvPr id="13" name="Rounded Rectangle 12"/>
          <p:cNvSpPr/>
          <p:nvPr/>
        </p:nvSpPr>
        <p:spPr>
          <a:xfrm>
            <a:off x="533400" y="5486401"/>
            <a:ext cx="8077200" cy="761023"/>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dirty="0" smtClean="0">
                <a:solidFill>
                  <a:schemeClr val="bg1"/>
                </a:solidFill>
                <a:effectLst>
                  <a:outerShdw blurRad="38100" dist="38100" dir="2700000" algn="tl">
                    <a:srgbClr val="000000">
                      <a:alpha val="43137"/>
                    </a:srgbClr>
                  </a:outerShdw>
                </a:effectLst>
              </a:rPr>
              <a:t>.NET Framework 2.0 + SP1</a:t>
            </a:r>
            <a:endParaRPr lang="en-US" sz="3200" b="1" dirty="0">
              <a:solidFill>
                <a:schemeClr val="bg1"/>
              </a:solidFill>
              <a:effectLst>
                <a:outerShdw blurRad="38100" dist="38100" dir="2700000" algn="tl">
                  <a:srgbClr val="000000">
                    <a:alpha val="43137"/>
                  </a:srgbClr>
                </a:outerShdw>
              </a:effectLst>
            </a:endParaRPr>
          </a:p>
        </p:txBody>
      </p:sp>
      <p:sp>
        <p:nvSpPr>
          <p:cNvPr id="14" name="Rounded Rectangle 13"/>
          <p:cNvSpPr/>
          <p:nvPr/>
        </p:nvSpPr>
        <p:spPr>
          <a:xfrm>
            <a:off x="533400" y="4178302"/>
            <a:ext cx="1905000" cy="115569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b="1" dirty="0" smtClean="0">
                <a:solidFill>
                  <a:schemeClr val="bg1"/>
                </a:solidFill>
                <a:effectLst>
                  <a:outerShdw blurRad="38100" dist="38100" dir="2700000" algn="tl">
                    <a:srgbClr val="000000">
                      <a:alpha val="43137"/>
                    </a:srgbClr>
                  </a:outerShdw>
                </a:effectLst>
              </a:rPr>
              <a:t>Windows Presentation Foundation</a:t>
            </a:r>
            <a:endParaRPr lang="en-US" b="1" dirty="0">
              <a:solidFill>
                <a:schemeClr val="bg1"/>
              </a:solidFill>
              <a:effectLst>
                <a:outerShdw blurRad="38100" dist="38100" dir="2700000" algn="tl">
                  <a:srgbClr val="000000">
                    <a:alpha val="43137"/>
                  </a:srgbClr>
                </a:outerShdw>
              </a:effectLst>
            </a:endParaRPr>
          </a:p>
        </p:txBody>
      </p:sp>
      <p:sp>
        <p:nvSpPr>
          <p:cNvPr id="15" name="Rounded Rectangle 14"/>
          <p:cNvSpPr/>
          <p:nvPr/>
        </p:nvSpPr>
        <p:spPr>
          <a:xfrm>
            <a:off x="2553042" y="4178302"/>
            <a:ext cx="2171357" cy="115569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b="1" dirty="0" smtClean="0">
                <a:solidFill>
                  <a:schemeClr val="bg1"/>
                </a:solidFill>
                <a:effectLst>
                  <a:outerShdw blurRad="38100" dist="38100" dir="2700000" algn="tl">
                    <a:srgbClr val="000000">
                      <a:alpha val="43137"/>
                    </a:srgbClr>
                  </a:outerShdw>
                </a:effectLst>
              </a:rPr>
              <a:t>Windows Communication Foundation</a:t>
            </a:r>
            <a:endParaRPr lang="en-US" b="1" dirty="0">
              <a:solidFill>
                <a:schemeClr val="bg1"/>
              </a:solidFill>
              <a:effectLst>
                <a:outerShdw blurRad="38100" dist="38100" dir="2700000" algn="tl">
                  <a:srgbClr val="000000">
                    <a:alpha val="43137"/>
                  </a:srgbClr>
                </a:outerShdw>
              </a:effectLst>
            </a:endParaRPr>
          </a:p>
        </p:txBody>
      </p:sp>
      <p:sp>
        <p:nvSpPr>
          <p:cNvPr id="16" name="Rounded Rectangle 15"/>
          <p:cNvSpPr/>
          <p:nvPr/>
        </p:nvSpPr>
        <p:spPr>
          <a:xfrm>
            <a:off x="4735782" y="4178302"/>
            <a:ext cx="1880088" cy="115569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b="1" dirty="0" smtClean="0">
                <a:solidFill>
                  <a:schemeClr val="bg1"/>
                </a:solidFill>
                <a:effectLst>
                  <a:outerShdw blurRad="38100" dist="38100" dir="2700000" algn="tl">
                    <a:srgbClr val="000000">
                      <a:alpha val="43137"/>
                    </a:srgbClr>
                  </a:outerShdw>
                </a:effectLst>
              </a:rPr>
              <a:t>Windows Workflow Foundation </a:t>
            </a:r>
            <a:endParaRPr lang="en-US" b="1" dirty="0">
              <a:solidFill>
                <a:schemeClr val="bg1"/>
              </a:solidFill>
              <a:effectLst>
                <a:outerShdw blurRad="38100" dist="38100" dir="2700000" algn="tl">
                  <a:srgbClr val="000000">
                    <a:alpha val="43137"/>
                  </a:srgbClr>
                </a:outerShdw>
              </a:effectLst>
            </a:endParaRPr>
          </a:p>
        </p:txBody>
      </p:sp>
      <p:sp>
        <p:nvSpPr>
          <p:cNvPr id="17" name="Rounded Rectangle 16"/>
          <p:cNvSpPr/>
          <p:nvPr/>
        </p:nvSpPr>
        <p:spPr>
          <a:xfrm>
            <a:off x="6730512" y="4178302"/>
            <a:ext cx="1880088" cy="115569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2000" b="1" dirty="0" smtClean="0">
                <a:solidFill>
                  <a:schemeClr val="bg1"/>
                </a:solidFill>
                <a:effectLst>
                  <a:outerShdw blurRad="38100" dist="38100" dir="2700000" algn="tl">
                    <a:srgbClr val="000000">
                      <a:alpha val="43137"/>
                    </a:srgbClr>
                  </a:outerShdw>
                </a:effectLst>
              </a:rPr>
              <a:t>Windows </a:t>
            </a:r>
            <a:r>
              <a:rPr lang="en-US" sz="2000" b="1" dirty="0" err="1" smtClean="0">
                <a:solidFill>
                  <a:schemeClr val="bg1"/>
                </a:solidFill>
                <a:effectLst>
                  <a:outerShdw blurRad="38100" dist="38100" dir="2700000" algn="tl">
                    <a:srgbClr val="000000">
                      <a:alpha val="43137"/>
                    </a:srgbClr>
                  </a:outerShdw>
                </a:effectLst>
              </a:rPr>
              <a:t>CardSpace</a:t>
            </a:r>
            <a:endParaRPr lang="en-US" sz="2000" b="1" dirty="0">
              <a:solidFill>
                <a:schemeClr val="bg1"/>
              </a:solidFill>
              <a:effectLst>
                <a:outerShdw blurRad="38100" dist="38100" dir="2700000" algn="tl">
                  <a:srgbClr val="000000">
                    <a:alpha val="43137"/>
                  </a:srgbClr>
                </a:outerShdw>
              </a:effectLst>
            </a:endParaRPr>
          </a:p>
        </p:txBody>
      </p:sp>
      <p:sp>
        <p:nvSpPr>
          <p:cNvPr id="21" name="TextBox 20"/>
          <p:cNvSpPr txBox="1"/>
          <p:nvPr/>
        </p:nvSpPr>
        <p:spPr>
          <a:xfrm>
            <a:off x="457200" y="3316070"/>
            <a:ext cx="7620000" cy="584775"/>
          </a:xfrm>
          <a:prstGeom prst="rect">
            <a:avLst/>
          </a:prstGeom>
          <a:noFill/>
        </p:spPr>
        <p:txBody>
          <a:bodyPr wrap="square" rtlCol="0">
            <a:spAutoFit/>
          </a:bodyPr>
          <a:lstStyle/>
          <a:p>
            <a:r>
              <a:rPr lang="en-US" sz="3200" b="1" dirty="0" smtClean="0">
                <a:solidFill>
                  <a:schemeClr val="bg1"/>
                </a:solidFill>
              </a:rPr>
              <a:t>.NET Framework 3.0 + SP1</a:t>
            </a:r>
            <a:endParaRPr lang="en-US" sz="3200" b="1" dirty="0">
              <a:solidFill>
                <a:schemeClr val="bg1"/>
              </a:solidFill>
            </a:endParaRPr>
          </a:p>
        </p:txBody>
      </p:sp>
      <p:sp>
        <p:nvSpPr>
          <p:cNvPr id="22" name="TextBox 21"/>
          <p:cNvSpPr txBox="1"/>
          <p:nvPr/>
        </p:nvSpPr>
        <p:spPr>
          <a:xfrm>
            <a:off x="457200" y="1447800"/>
            <a:ext cx="7620000" cy="584775"/>
          </a:xfrm>
          <a:prstGeom prst="rect">
            <a:avLst/>
          </a:prstGeom>
          <a:noFill/>
        </p:spPr>
        <p:txBody>
          <a:bodyPr wrap="square" rtlCol="0">
            <a:spAutoFit/>
          </a:bodyPr>
          <a:lstStyle/>
          <a:p>
            <a:r>
              <a:rPr lang="en-US" sz="3200" b="1" dirty="0" smtClean="0">
                <a:solidFill>
                  <a:schemeClr val="bg1"/>
                </a:solidFill>
              </a:rPr>
              <a:t>.NET Framework 3.5</a:t>
            </a:r>
            <a:endParaRPr lang="en-US" sz="3200" b="1" dirty="0">
              <a:solidFill>
                <a:schemeClr val="bg1"/>
              </a:solidFill>
            </a:endParaRPr>
          </a:p>
        </p:txBody>
      </p:sp>
      <p:sp>
        <p:nvSpPr>
          <p:cNvPr id="27" name="Rounded Rectangle 26"/>
          <p:cNvSpPr/>
          <p:nvPr/>
        </p:nvSpPr>
        <p:spPr>
          <a:xfrm>
            <a:off x="381000" y="2286000"/>
            <a:ext cx="1905000" cy="774699"/>
          </a:xfrm>
          <a:prstGeom prst="roundRect">
            <a:avLst/>
          </a:prstGeom>
          <a:gradFill>
            <a:gsLst>
              <a:gs pos="0">
                <a:schemeClr val="accent4">
                  <a:shade val="15000"/>
                  <a:satMod val="180000"/>
                </a:schemeClr>
              </a:gs>
              <a:gs pos="50000">
                <a:schemeClr val="accent4">
                  <a:shade val="45000"/>
                  <a:satMod val="170000"/>
                </a:schemeClr>
              </a:gs>
              <a:gs pos="70000">
                <a:schemeClr val="accent4">
                  <a:tint val="99000"/>
                  <a:shade val="65000"/>
                  <a:satMod val="155000"/>
                </a:schemeClr>
              </a:gs>
              <a:gs pos="100000">
                <a:schemeClr val="accent4">
                  <a:tint val="95500"/>
                  <a:shade val="100000"/>
                  <a:satMod val="155000"/>
                </a:schemeClr>
              </a:gs>
            </a:gsLst>
          </a:gradFill>
        </p:spPr>
        <p:style>
          <a:lnRef idx="1">
            <a:schemeClr val="accent4"/>
          </a:lnRef>
          <a:fillRef idx="3">
            <a:schemeClr val="accent4"/>
          </a:fillRef>
          <a:effectRef idx="2">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b="1" dirty="0" smtClean="0">
                <a:solidFill>
                  <a:schemeClr val="bg1"/>
                </a:solidFill>
                <a:effectLst>
                  <a:outerShdw blurRad="38100" dist="38100" dir="2700000" algn="tl">
                    <a:srgbClr val="000000">
                      <a:alpha val="43137"/>
                    </a:srgbClr>
                  </a:outerShdw>
                </a:effectLst>
              </a:rPr>
              <a:t>LINQ</a:t>
            </a:r>
            <a:endParaRPr lang="en-US" b="1" dirty="0">
              <a:solidFill>
                <a:schemeClr val="bg1"/>
              </a:solidFill>
              <a:effectLst>
                <a:outerShdw blurRad="38100" dist="38100" dir="2700000" algn="tl">
                  <a:srgbClr val="000000">
                    <a:alpha val="43137"/>
                  </a:srgbClr>
                </a:outerShdw>
              </a:effectLst>
            </a:endParaRPr>
          </a:p>
        </p:txBody>
      </p:sp>
      <p:sp>
        <p:nvSpPr>
          <p:cNvPr id="28" name="Rounded Rectangle 27"/>
          <p:cNvSpPr/>
          <p:nvPr/>
        </p:nvSpPr>
        <p:spPr>
          <a:xfrm>
            <a:off x="2540000" y="2286000"/>
            <a:ext cx="1905000" cy="774699"/>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b="1" dirty="0" smtClean="0">
                <a:solidFill>
                  <a:schemeClr val="bg1"/>
                </a:solidFill>
                <a:effectLst>
                  <a:outerShdw blurRad="38100" dist="38100" dir="2700000" algn="tl">
                    <a:srgbClr val="000000">
                      <a:alpha val="43137"/>
                    </a:srgbClr>
                  </a:outerShdw>
                </a:effectLst>
              </a:rPr>
              <a:t>ASP.NET </a:t>
            </a:r>
            <a:r>
              <a:rPr lang="en-US" b="1" dirty="0">
                <a:solidFill>
                  <a:schemeClr val="bg1"/>
                </a:solidFill>
                <a:effectLst>
                  <a:outerShdw blurRad="38100" dist="38100" dir="2700000" algn="tl">
                    <a:srgbClr val="000000">
                      <a:alpha val="43137"/>
                    </a:srgbClr>
                  </a:outerShdw>
                </a:effectLst>
              </a:rPr>
              <a:t> </a:t>
            </a:r>
            <a:r>
              <a:rPr lang="en-US" b="1" dirty="0" smtClean="0">
                <a:solidFill>
                  <a:schemeClr val="bg1"/>
                </a:solidFill>
                <a:effectLst>
                  <a:outerShdw blurRad="38100" dist="38100" dir="2700000" algn="tl">
                    <a:srgbClr val="000000">
                      <a:alpha val="43137"/>
                    </a:srgbClr>
                  </a:outerShdw>
                </a:effectLst>
              </a:rPr>
              <a:t>3.5</a:t>
            </a:r>
          </a:p>
        </p:txBody>
      </p:sp>
      <p:sp>
        <p:nvSpPr>
          <p:cNvPr id="29" name="Rounded Rectangle 28"/>
          <p:cNvSpPr/>
          <p:nvPr/>
        </p:nvSpPr>
        <p:spPr>
          <a:xfrm>
            <a:off x="4699000" y="2273301"/>
            <a:ext cx="1905000" cy="774699"/>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b="1" dirty="0" smtClean="0">
                <a:solidFill>
                  <a:schemeClr val="bg1"/>
                </a:solidFill>
                <a:effectLst>
                  <a:outerShdw blurRad="38100" dist="38100" dir="2700000" algn="tl">
                    <a:srgbClr val="000000">
                      <a:alpha val="43137"/>
                    </a:srgbClr>
                  </a:outerShdw>
                </a:effectLst>
              </a:rPr>
              <a:t>CLR Add-in </a:t>
            </a:r>
          </a:p>
          <a:p>
            <a:pPr algn="ctr"/>
            <a:r>
              <a:rPr lang="en-US" b="1" dirty="0" smtClean="0">
                <a:solidFill>
                  <a:schemeClr val="bg1"/>
                </a:solidFill>
                <a:effectLst>
                  <a:outerShdw blurRad="38100" dist="38100" dir="2700000" algn="tl">
                    <a:srgbClr val="000000">
                      <a:alpha val="43137"/>
                    </a:srgbClr>
                  </a:outerShdw>
                </a:effectLst>
              </a:rPr>
              <a:t>Framework</a:t>
            </a:r>
            <a:endParaRPr lang="en-US" b="1" dirty="0">
              <a:solidFill>
                <a:schemeClr val="bg1"/>
              </a:solidFill>
              <a:effectLst>
                <a:outerShdw blurRad="38100" dist="38100" dir="2700000" algn="tl">
                  <a:srgbClr val="000000">
                    <a:alpha val="43137"/>
                  </a:srgbClr>
                </a:outerShdw>
              </a:effectLst>
            </a:endParaRPr>
          </a:p>
        </p:txBody>
      </p:sp>
      <p:sp>
        <p:nvSpPr>
          <p:cNvPr id="30" name="Rounded Rectangle 29"/>
          <p:cNvSpPr/>
          <p:nvPr/>
        </p:nvSpPr>
        <p:spPr>
          <a:xfrm>
            <a:off x="6858000" y="2286000"/>
            <a:ext cx="1981200" cy="774699"/>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b="1" dirty="0" smtClean="0">
                <a:solidFill>
                  <a:schemeClr val="bg1"/>
                </a:solidFill>
                <a:effectLst>
                  <a:outerShdw blurRad="38100" dist="38100" dir="2700000" algn="tl">
                    <a:srgbClr val="000000">
                      <a:alpha val="43137"/>
                    </a:srgbClr>
                  </a:outerShdw>
                </a:effectLst>
              </a:rPr>
              <a:t>Additional Enhancements</a:t>
            </a:r>
            <a:endParaRPr lang="en-US" b="1" dirty="0">
              <a:solidFill>
                <a:schemeClr val="bg1"/>
              </a:solidFill>
              <a:effectLst>
                <a:outerShdw blurRad="38100" dist="38100" dir="2700000" algn="tl">
                  <a:srgbClr val="000000">
                    <a:alpha val="43137"/>
                  </a:srgbClr>
                </a:outerShdw>
              </a:effectLst>
            </a:endParaRPr>
          </a:p>
        </p:txBody>
      </p:sp>
      <p:sp>
        <p:nvSpPr>
          <p:cNvPr id="18" name="Date Placeholder 17"/>
          <p:cNvSpPr>
            <a:spLocks noGrp="1"/>
          </p:cNvSpPr>
          <p:nvPr>
            <p:ph type="dt" sz="half" idx="10"/>
          </p:nvPr>
        </p:nvSpPr>
        <p:spPr/>
        <p:txBody>
          <a:bodyPr/>
          <a:lstStyle/>
          <a:p>
            <a:pPr>
              <a:defRPr/>
            </a:pPr>
            <a:r>
              <a:rPr lang="en-US" smtClean="0"/>
              <a:t>February 26, 2008</a:t>
            </a:r>
            <a:endParaRPr lang="en-US"/>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752600"/>
            <a:ext cx="8382000" cy="4235006"/>
          </a:xfrm>
        </p:spPr>
        <p:txBody>
          <a:bodyPr/>
          <a:lstStyle/>
          <a:p>
            <a:r>
              <a:rPr lang="en-US" dirty="0" err="1" smtClean="0"/>
              <a:t>System.TimeZoneInfo</a:t>
            </a:r>
            <a:endParaRPr lang="en-US" dirty="0" smtClean="0"/>
          </a:p>
          <a:p>
            <a:r>
              <a:rPr lang="en-US" dirty="0" err="1" smtClean="0"/>
              <a:t>System.DateTimeOffset</a:t>
            </a:r>
            <a:endParaRPr lang="en-US" dirty="0" smtClean="0"/>
          </a:p>
          <a:p>
            <a:r>
              <a:rPr lang="en-US" dirty="0" err="1" smtClean="0"/>
              <a:t>System.Collections.Generic.HashSet</a:t>
            </a:r>
            <a:endParaRPr lang="en-US" dirty="0" smtClean="0"/>
          </a:p>
          <a:p>
            <a:r>
              <a:rPr lang="en-US" dirty="0" err="1" smtClean="0"/>
              <a:t>System.IO.Pipes</a:t>
            </a:r>
            <a:r>
              <a:rPr lang="en-US" dirty="0" smtClean="0"/>
              <a:t> (Named Pipes)</a:t>
            </a:r>
          </a:p>
          <a:p>
            <a:r>
              <a:rPr lang="en-US" dirty="0" smtClean="0"/>
              <a:t>New Suite-B encryption algorithms</a:t>
            </a:r>
          </a:p>
          <a:p>
            <a:r>
              <a:rPr lang="en-US" dirty="0" err="1" smtClean="0"/>
              <a:t>EventSchemaTraceListener</a:t>
            </a:r>
            <a:endParaRPr lang="en-US" dirty="0" smtClean="0"/>
          </a:p>
          <a:p>
            <a:r>
              <a:rPr lang="en-US" dirty="0" smtClean="0"/>
              <a:t>Support for new Vista event log (ETW)</a:t>
            </a:r>
          </a:p>
          <a:p>
            <a:r>
              <a:rPr lang="en-US" dirty="0" err="1" smtClean="0"/>
              <a:t>System.Threading.ReaderWriterLockSlim</a:t>
            </a:r>
            <a:endParaRPr lang="en-US" dirty="0" smtClean="0"/>
          </a:p>
        </p:txBody>
      </p:sp>
      <p:sp>
        <p:nvSpPr>
          <p:cNvPr id="4" name="Title 3"/>
          <p:cNvSpPr>
            <a:spLocks noGrp="1"/>
          </p:cNvSpPr>
          <p:nvPr>
            <p:ph type="title"/>
          </p:nvPr>
        </p:nvSpPr>
        <p:spPr/>
        <p:txBody>
          <a:bodyPr/>
          <a:lstStyle/>
          <a:p>
            <a:r>
              <a:rPr smtClean="0"/>
              <a:t>Base Class Library</a:t>
            </a:r>
            <a:endParaRPr lang="en-US"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Benefits of</a:t>
            </a:r>
            <a:br>
              <a:rPr lang="en-US" dirty="0" smtClean="0"/>
            </a:br>
            <a:r>
              <a:rPr lang="en-US" dirty="0" smtClean="0"/>
              <a:t>.NET Framework 3.5</a:t>
            </a:r>
            <a:endParaRPr lang="en-US" dirty="0"/>
          </a:p>
        </p:txBody>
      </p:sp>
      <p:sp>
        <p:nvSpPr>
          <p:cNvPr id="3" name="Text Placeholder 2"/>
          <p:cNvSpPr>
            <a:spLocks noGrp="1"/>
          </p:cNvSpPr>
          <p:nvPr>
            <p:ph type="body" sz="quarter" idx="10"/>
          </p:nvPr>
        </p:nvSpPr>
        <p:spPr>
          <a:xfrm>
            <a:off x="381000" y="1676400"/>
            <a:ext cx="8382000" cy="2210862"/>
          </a:xfrm>
        </p:spPr>
        <p:txBody>
          <a:bodyPr/>
          <a:lstStyle/>
          <a:p>
            <a:r>
              <a:rPr lang="en-US" sz="3600" dirty="0" smtClean="0"/>
              <a:t>More Control of Garbage Collector</a:t>
            </a:r>
          </a:p>
          <a:p>
            <a:r>
              <a:rPr lang="en-US" sz="3600" dirty="0" smtClean="0"/>
              <a:t>Improved CLR Security</a:t>
            </a:r>
          </a:p>
          <a:p>
            <a:pPr lvl="1"/>
            <a:r>
              <a:rPr lang="en-US" sz="3200" dirty="0" smtClean="0"/>
              <a:t>Support for “Suite B” crypto algorithms on Vista</a:t>
            </a:r>
          </a:p>
          <a:p>
            <a:pPr lvl="1"/>
            <a:r>
              <a:rPr lang="en-US" sz="3200" dirty="0" smtClean="0"/>
              <a:t>Support for the trusted publisher list for managed controls in the browser</a:t>
            </a:r>
          </a:p>
          <a:p>
            <a:pPr lvl="1"/>
            <a:r>
              <a:rPr lang="en-US" sz="3200" dirty="0" smtClean="0"/>
              <a:t>New opt-in reflection security model</a:t>
            </a:r>
          </a:p>
          <a:p>
            <a:r>
              <a:rPr lang="en-US" sz="3600" dirty="0" smtClean="0"/>
              <a:t>Dynamic Language Initiative</a:t>
            </a:r>
            <a:endParaRPr lang="en-US" sz="3600"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US" smtClean="0"/>
              <a:t>February 26, 2008</a:t>
            </a:r>
            <a:endParaRPr lang="en-US"/>
          </a:p>
        </p:txBody>
      </p:sp>
      <p:sp>
        <p:nvSpPr>
          <p:cNvPr id="278530" name="Rectangle 2"/>
          <p:cNvSpPr>
            <a:spLocks noGrp="1" noChangeArrowheads="1"/>
          </p:cNvSpPr>
          <p:nvPr>
            <p:ph type="title"/>
          </p:nvPr>
        </p:nvSpPr>
        <p:spPr/>
        <p:txBody>
          <a:bodyPr/>
          <a:lstStyle/>
          <a:p>
            <a:r>
              <a:rPr lang="en-US"/>
              <a:t>Welcome</a:t>
            </a:r>
          </a:p>
        </p:txBody>
      </p:sp>
      <p:sp>
        <p:nvSpPr>
          <p:cNvPr id="278531" name="Rectangle 3"/>
          <p:cNvSpPr>
            <a:spLocks noGrp="1" noChangeArrowheads="1"/>
          </p:cNvSpPr>
          <p:nvPr>
            <p:ph type="body" idx="1"/>
          </p:nvPr>
        </p:nvSpPr>
        <p:spPr/>
        <p:txBody>
          <a:bodyPr/>
          <a:lstStyle/>
          <a:p>
            <a:r>
              <a:rPr lang="en-US" dirty="0"/>
              <a:t>The purpose of this user group is to help developers learn ASP.NET. </a:t>
            </a:r>
          </a:p>
          <a:p>
            <a:pPr lvl="1">
              <a:spcBef>
                <a:spcPct val="25000"/>
              </a:spcBef>
              <a:buFontTx/>
              <a:buChar char="-"/>
            </a:pPr>
            <a:r>
              <a:rPr lang="en-US" dirty="0"/>
              <a:t>My intent is to provide a forum for you to learn about and discuss the various components of a production quality ASP.NET application.</a:t>
            </a:r>
          </a:p>
          <a:p>
            <a:pPr lvl="1">
              <a:spcBef>
                <a:spcPct val="25000"/>
              </a:spcBef>
              <a:buFontTx/>
              <a:buNone/>
            </a:pPr>
            <a:endParaRPr lang="en-US" dirty="0"/>
          </a:p>
          <a:p>
            <a:endParaRPr lang="en-US" dirty="0"/>
          </a:p>
        </p:txBody>
      </p:sp>
      <p:sp>
        <p:nvSpPr>
          <p:cNvPr id="278532" name="Text Box 4"/>
          <p:cNvSpPr txBox="1">
            <a:spLocks noChangeArrowheads="1"/>
          </p:cNvSpPr>
          <p:nvPr/>
        </p:nvSpPr>
        <p:spPr bwMode="auto">
          <a:xfrm>
            <a:off x="1219200" y="4953000"/>
            <a:ext cx="6629400" cy="762000"/>
          </a:xfrm>
          <a:prstGeom prst="rect">
            <a:avLst/>
          </a:prstGeom>
          <a:solidFill>
            <a:schemeClr val="tx1"/>
          </a:solidFill>
          <a:ln w="9525">
            <a:noFill/>
            <a:miter lim="800000"/>
            <a:headEnd/>
            <a:tailEnd/>
          </a:ln>
          <a:effectLst/>
        </p:spPr>
        <p:txBody>
          <a:bodyPr>
            <a:spAutoFit/>
          </a:bodyPr>
          <a:lstStyle/>
          <a:p>
            <a:pPr algn="ctr"/>
            <a:r>
              <a:rPr lang="en-US" sz="4400" b="1" dirty="0" smtClean="0">
                <a:solidFill>
                  <a:schemeClr val="bg2"/>
                </a:solidFill>
                <a:effectLst>
                  <a:outerShdw blurRad="38100" dist="38100" dir="2700000" algn="tl">
                    <a:srgbClr val="C0C0C0"/>
                  </a:outerShdw>
                </a:effectLst>
                <a:latin typeface="Verdana" pitchFamily="34" charset="0"/>
              </a:rPr>
              <a:t>www.dallasasp.net</a:t>
            </a:r>
            <a:endParaRPr lang="en-US" sz="4400" b="1" dirty="0">
              <a:solidFill>
                <a:schemeClr val="bg2"/>
              </a:solidFill>
              <a:effectLst>
                <a:outerShdw blurRad="38100" dist="38100" dir="2700000" algn="tl">
                  <a:srgbClr val="C0C0C0"/>
                </a:outerShdw>
              </a:effectLst>
              <a:latin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8532"/>
                                        </p:tgtEl>
                                        <p:attrNameLst>
                                          <p:attrName>style.visibility</p:attrName>
                                        </p:attrNameLst>
                                      </p:cBhvr>
                                      <p:to>
                                        <p:strVal val="visible"/>
                                      </p:to>
                                    </p:set>
                                    <p:animEffect transition="in" filter="blinds(horizontal)">
                                      <p:cBhvr>
                                        <p:cTn id="7" dur="500"/>
                                        <p:tgtEl>
                                          <p:spTgt spid="278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6"/>
          <p:cNvGrpSpPr/>
          <p:nvPr/>
        </p:nvGrpSpPr>
        <p:grpSpPr>
          <a:xfrm>
            <a:off x="1356360" y="3826887"/>
            <a:ext cx="6446520" cy="2788920"/>
            <a:chOff x="1356360" y="3826887"/>
            <a:chExt cx="6446520" cy="2788920"/>
          </a:xfrm>
        </p:grpSpPr>
        <p:sp>
          <p:nvSpPr>
            <p:cNvPr id="58" name="Oval 57"/>
            <p:cNvSpPr/>
            <p:nvPr/>
          </p:nvSpPr>
          <p:spPr bwMode="auto">
            <a:xfrm>
              <a:off x="1356360" y="3826887"/>
              <a:ext cx="6446520" cy="2788920"/>
            </a:xfrm>
            <a:prstGeom prst="ellipse">
              <a:avLst/>
            </a:prstGeom>
            <a:gradFill>
              <a:gsLst>
                <a:gs pos="0">
                  <a:schemeClr val="accent1">
                    <a:lumMod val="60000"/>
                    <a:lumOff val="40000"/>
                  </a:schemeClr>
                </a:gs>
                <a:gs pos="97000">
                  <a:schemeClr val="accent1"/>
                </a:gs>
                <a:gs pos="100000">
                  <a:srgbClr val="0070C0"/>
                </a:gs>
              </a:gsLst>
            </a:gradFill>
            <a:ln>
              <a:headEnd type="none" w="med" len="med"/>
              <a:tailEnd type="none" w="med" len="med"/>
            </a:ln>
            <a:effectLst>
              <a:outerShdw blurRad="76200" dir="18900000" sy="23000" kx="-1200000" algn="bl" rotWithShape="0">
                <a:prstClr val="black">
                  <a:alpha val="20000"/>
                </a:prstClr>
              </a:outerShdw>
            </a:effectLst>
            <a:scene3d>
              <a:camera prst="perspectiveRelaxed">
                <a:rot lat="19473601" lon="0" rev="0"/>
              </a:camera>
              <a:lightRig rig="brightRoom" dir="tl">
                <a:rot lat="0" lon="0" rev="13200000"/>
              </a:lightRig>
            </a:scene3d>
            <a:sp3d contourW="12700" prstMaterial="clear">
              <a:bevelT w="31750" h="444500"/>
              <a:contourClr>
                <a:schemeClr val="accent1"/>
              </a:contourClr>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Segoe Semibold" pitchFamily="34" charset="0"/>
              </a:endParaRPr>
            </a:p>
          </p:txBody>
        </p:sp>
        <p:pic>
          <p:nvPicPr>
            <p:cNvPr id="59" name="Picture 2" descr="C:\Program Files\Microsoft Resource DVD Artwork\DVD_ART\BoxShots_Logos\Office 2007\Office 2007 h reverse.png"/>
            <p:cNvPicPr>
              <a:picLocks noChangeAspect="1" noChangeArrowheads="1"/>
            </p:cNvPicPr>
            <p:nvPr/>
          </p:nvPicPr>
          <p:blipFill>
            <a:blip r:embed="rId3" cstate="print"/>
            <a:srcRect/>
            <a:stretch>
              <a:fillRect/>
            </a:stretch>
          </p:blipFill>
          <p:spPr bwMode="auto">
            <a:xfrm>
              <a:off x="3875748" y="5449330"/>
              <a:ext cx="1669388" cy="472234"/>
            </a:xfrm>
            <a:prstGeom prst="rect">
              <a:avLst/>
            </a:prstGeom>
            <a:noFill/>
            <a:effectLst>
              <a:outerShdw blurRad="76200" dir="18900000" sy="23000" kx="-1200000" algn="bl" rotWithShape="0">
                <a:prstClr val="black">
                  <a:alpha val="20000"/>
                </a:prstClr>
              </a:outerShdw>
            </a:effectLst>
          </p:spPr>
        </p:pic>
        <p:pic>
          <p:nvPicPr>
            <p:cNvPr id="60" name="Picture 6" descr="C:\Program Files\Microsoft Resource DVD Artwork\DVD_ART\BoxShots_Logos\Microsoft .NET - NET\Microsoft .NET logo white.png"/>
            <p:cNvPicPr>
              <a:picLocks noChangeAspect="1" noChangeArrowheads="1"/>
            </p:cNvPicPr>
            <p:nvPr/>
          </p:nvPicPr>
          <p:blipFill>
            <a:blip r:embed="rId4" cstate="print"/>
            <a:srcRect/>
            <a:stretch>
              <a:fillRect/>
            </a:stretch>
          </p:blipFill>
          <p:spPr bwMode="auto">
            <a:xfrm>
              <a:off x="2009208" y="5214551"/>
              <a:ext cx="1009981" cy="532269"/>
            </a:xfrm>
            <a:prstGeom prst="rect">
              <a:avLst/>
            </a:prstGeom>
            <a:noFill/>
            <a:effectLst>
              <a:outerShdw blurRad="76200" dir="18900000" sy="23000" kx="-1200000" algn="bl" rotWithShape="0">
                <a:prstClr val="black">
                  <a:alpha val="20000"/>
                </a:prstClr>
              </a:outerShdw>
            </a:effectLst>
          </p:spPr>
        </p:pic>
        <p:grpSp>
          <p:nvGrpSpPr>
            <p:cNvPr id="3" name="Group 61"/>
            <p:cNvGrpSpPr/>
            <p:nvPr/>
          </p:nvGrpSpPr>
          <p:grpSpPr>
            <a:xfrm>
              <a:off x="5584017" y="4349578"/>
              <a:ext cx="1805324" cy="1141527"/>
              <a:chOff x="5584017" y="4226011"/>
              <a:chExt cx="1805324" cy="1141527"/>
            </a:xfrm>
            <a:effectLst>
              <a:outerShdw blurRad="76200" dir="18900000" sy="23000" kx="-1200000" algn="bl" rotWithShape="0">
                <a:prstClr val="black">
                  <a:alpha val="20000"/>
                </a:prstClr>
              </a:outerShdw>
            </a:effectLst>
          </p:grpSpPr>
          <p:sp>
            <p:nvSpPr>
              <p:cNvPr id="63" name="TextBox 62"/>
              <p:cNvSpPr txBox="1"/>
              <p:nvPr/>
            </p:nvSpPr>
            <p:spPr>
              <a:xfrm>
                <a:off x="5584017" y="4721207"/>
                <a:ext cx="1111394" cy="646331"/>
              </a:xfrm>
              <a:prstGeom prst="rect">
                <a:avLst/>
              </a:prstGeom>
              <a:noFill/>
            </p:spPr>
            <p:txBody>
              <a:bodyPr wrap="none" rtlCol="0">
                <a:spAutoFit/>
              </a:bodyPr>
              <a:lstStyle/>
              <a:p>
                <a:r>
                  <a:rPr lang="en-US" sz="3600" b="0" dirty="0" smtClean="0">
                    <a:ln w="18415" cmpd="sng">
                      <a:solidFill>
                        <a:srgbClr val="FFFFFF">
                          <a:alpha val="24000"/>
                        </a:srgbClr>
                      </a:solidFill>
                      <a:prstDash val="solid"/>
                    </a:ln>
                    <a:solidFill>
                      <a:srgbClr val="FFFFFF"/>
                    </a:solidFill>
                    <a:effectLst>
                      <a:outerShdw blurRad="63500" dir="3600000" algn="tl" rotWithShape="0">
                        <a:srgbClr val="000000">
                          <a:alpha val="70000"/>
                        </a:srgbClr>
                      </a:outerShdw>
                    </a:effectLst>
                    <a:latin typeface="Segoe" pitchFamily="34" charset="0"/>
                  </a:rPr>
                  <a:t>Web</a:t>
                </a:r>
                <a:endParaRPr lang="en-US" sz="3600" b="0" dirty="0">
                  <a:ln w="18415" cmpd="sng">
                    <a:solidFill>
                      <a:srgbClr val="FFFFFF">
                        <a:alpha val="24000"/>
                      </a:srgbClr>
                    </a:solidFill>
                    <a:prstDash val="solid"/>
                  </a:ln>
                  <a:solidFill>
                    <a:srgbClr val="FFFFFF"/>
                  </a:solidFill>
                  <a:effectLst>
                    <a:outerShdw blurRad="63500" dir="3600000" algn="tl" rotWithShape="0">
                      <a:srgbClr val="000000">
                        <a:alpha val="70000"/>
                      </a:srgbClr>
                    </a:outerShdw>
                  </a:effectLst>
                  <a:latin typeface="Segoe" pitchFamily="34" charset="0"/>
                </a:endParaRPr>
              </a:p>
            </p:txBody>
          </p:sp>
          <p:pic>
            <p:nvPicPr>
              <p:cNvPr id="64" name="Picture 7" descr="C:\Program Files\Microsoft Resource DVD Artwork\DVD_ART\BoxShots_Logos\Internet Explorer\Internet Exlorer 7 logo bug.png"/>
              <p:cNvPicPr>
                <a:picLocks noChangeAspect="1" noChangeArrowheads="1"/>
              </p:cNvPicPr>
              <p:nvPr/>
            </p:nvPicPr>
            <p:blipFill>
              <a:blip r:embed="rId5" cstate="print"/>
              <a:srcRect/>
              <a:stretch>
                <a:fillRect/>
              </a:stretch>
            </p:blipFill>
            <p:spPr bwMode="auto">
              <a:xfrm>
                <a:off x="6332459" y="4226011"/>
                <a:ext cx="563684" cy="542107"/>
              </a:xfrm>
              <a:prstGeom prst="rect">
                <a:avLst/>
              </a:prstGeom>
              <a:noFill/>
            </p:spPr>
          </p:pic>
          <p:pic>
            <p:nvPicPr>
              <p:cNvPr id="65" name="Picture 10" descr="C:\Clients\_logos\firefox.png"/>
              <p:cNvPicPr>
                <a:picLocks noChangeAspect="1" noChangeArrowheads="1"/>
              </p:cNvPicPr>
              <p:nvPr/>
            </p:nvPicPr>
            <p:blipFill>
              <a:blip r:embed="rId6" cstate="print"/>
              <a:srcRect/>
              <a:stretch>
                <a:fillRect/>
              </a:stretch>
            </p:blipFill>
            <p:spPr bwMode="auto">
              <a:xfrm>
                <a:off x="5665574" y="4229455"/>
                <a:ext cx="552750" cy="510913"/>
              </a:xfrm>
              <a:prstGeom prst="rect">
                <a:avLst/>
              </a:prstGeom>
              <a:noFill/>
            </p:spPr>
          </p:pic>
          <p:pic>
            <p:nvPicPr>
              <p:cNvPr id="66" name="Picture 12" descr="C:\Clients\_logos\safari.png"/>
              <p:cNvPicPr>
                <a:picLocks noChangeAspect="1" noChangeArrowheads="1"/>
              </p:cNvPicPr>
              <p:nvPr/>
            </p:nvPicPr>
            <p:blipFill>
              <a:blip r:embed="rId7"/>
              <a:srcRect/>
              <a:stretch>
                <a:fillRect/>
              </a:stretch>
            </p:blipFill>
            <p:spPr bwMode="auto">
              <a:xfrm>
                <a:off x="6878312" y="4549713"/>
                <a:ext cx="511029" cy="570879"/>
              </a:xfrm>
              <a:prstGeom prst="rect">
                <a:avLst/>
              </a:prstGeom>
              <a:noFill/>
            </p:spPr>
          </p:pic>
        </p:grpSp>
        <p:pic>
          <p:nvPicPr>
            <p:cNvPr id="62" name="Picture 2" descr="C:\Program Files\Microsoft Resource DVD Artwork\DVD_ART\BoxShots_Logos\Windows\Windows brand logo v w.png"/>
            <p:cNvPicPr>
              <a:picLocks noChangeAspect="1" noChangeArrowheads="1"/>
            </p:cNvPicPr>
            <p:nvPr/>
          </p:nvPicPr>
          <p:blipFill>
            <a:blip r:embed="rId8" cstate="print"/>
            <a:srcRect/>
            <a:stretch>
              <a:fillRect/>
            </a:stretch>
          </p:blipFill>
          <p:spPr bwMode="auto">
            <a:xfrm>
              <a:off x="3335532" y="4086226"/>
              <a:ext cx="1474612" cy="1009620"/>
            </a:xfrm>
            <a:prstGeom prst="rect">
              <a:avLst/>
            </a:prstGeom>
            <a:noFill/>
          </p:spPr>
        </p:pic>
      </p:grpSp>
      <p:pic>
        <p:nvPicPr>
          <p:cNvPr id="67" name="Picture 17" descr="C:\Clients\Artitudes\MS_07-00xxx_Jason_McConnell\PNGs\vs-cover-back.png"/>
          <p:cNvPicPr>
            <a:picLocks noChangeAspect="1" noChangeArrowheads="1"/>
          </p:cNvPicPr>
          <p:nvPr/>
        </p:nvPicPr>
        <p:blipFill>
          <a:blip r:embed="rId9"/>
          <a:srcRect/>
          <a:stretch>
            <a:fillRect/>
          </a:stretch>
        </p:blipFill>
        <p:spPr bwMode="auto">
          <a:xfrm>
            <a:off x="1219961" y="949450"/>
            <a:ext cx="6540082" cy="2899376"/>
          </a:xfrm>
          <a:prstGeom prst="rect">
            <a:avLst/>
          </a:prstGeom>
          <a:noFill/>
        </p:spPr>
      </p:pic>
      <p:pic>
        <p:nvPicPr>
          <p:cNvPr id="68" name="Picture 16" descr="C:\Clients\Artitudes\MS_07-00xxx_Jason_McConnell\PNGs\funnel-back.png"/>
          <p:cNvPicPr>
            <a:picLocks noChangeAspect="1" noChangeArrowheads="1"/>
          </p:cNvPicPr>
          <p:nvPr/>
        </p:nvPicPr>
        <p:blipFill>
          <a:blip r:embed="rId10"/>
          <a:srcRect/>
          <a:stretch>
            <a:fillRect/>
          </a:stretch>
        </p:blipFill>
        <p:spPr bwMode="auto">
          <a:xfrm>
            <a:off x="1291973" y="374452"/>
            <a:ext cx="6411713" cy="3918645"/>
          </a:xfrm>
          <a:prstGeom prst="rect">
            <a:avLst/>
          </a:prstGeom>
          <a:noFill/>
        </p:spPr>
      </p:pic>
      <p:grpSp>
        <p:nvGrpSpPr>
          <p:cNvPr id="4" name="Group 68"/>
          <p:cNvGrpSpPr/>
          <p:nvPr/>
        </p:nvGrpSpPr>
        <p:grpSpPr>
          <a:xfrm>
            <a:off x="1270654" y="657475"/>
            <a:ext cx="2702252" cy="4049990"/>
            <a:chOff x="1270654" y="657475"/>
            <a:chExt cx="2702252" cy="4049990"/>
          </a:xfrm>
        </p:grpSpPr>
        <p:pic>
          <p:nvPicPr>
            <p:cNvPr id="70" name="Picture 3" descr="C:\Clients\Artitudes\MS_07-00xxx_Jason_McConnell\PNGs\fan-blade-lft-2.png"/>
            <p:cNvPicPr>
              <a:picLocks noChangeAspect="1" noChangeArrowheads="1"/>
            </p:cNvPicPr>
            <p:nvPr/>
          </p:nvPicPr>
          <p:blipFill>
            <a:blip r:embed="rId11"/>
            <a:srcRect/>
            <a:stretch>
              <a:fillRect/>
            </a:stretch>
          </p:blipFill>
          <p:spPr bwMode="auto">
            <a:xfrm>
              <a:off x="1270654" y="657475"/>
              <a:ext cx="2702252" cy="4049990"/>
            </a:xfrm>
            <a:prstGeom prst="rect">
              <a:avLst/>
            </a:prstGeom>
            <a:noFill/>
          </p:spPr>
        </p:pic>
        <p:sp>
          <p:nvSpPr>
            <p:cNvPr id="71" name="TextBox 70"/>
            <p:cNvSpPr txBox="1"/>
            <p:nvPr/>
          </p:nvSpPr>
          <p:spPr>
            <a:xfrm>
              <a:off x="1544125" y="994717"/>
              <a:ext cx="1779654" cy="369332"/>
            </a:xfrm>
            <a:prstGeom prst="rect">
              <a:avLst/>
            </a:prstGeom>
            <a:noFill/>
          </p:spPr>
          <p:txBody>
            <a:bodyPr wrap="none" rtlCol="0">
              <a:spAutoFit/>
              <a:scene3d>
                <a:camera prst="isometricOffAxis2Left">
                  <a:rot lat="1080000" lon="1560000" rev="300000"/>
                </a:camera>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User Experience</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grpSp>
        <p:nvGrpSpPr>
          <p:cNvPr id="5" name="Group 71"/>
          <p:cNvGrpSpPr/>
          <p:nvPr/>
        </p:nvGrpSpPr>
        <p:grpSpPr>
          <a:xfrm>
            <a:off x="5013979" y="660917"/>
            <a:ext cx="2702252" cy="4043215"/>
            <a:chOff x="5013979" y="660917"/>
            <a:chExt cx="2702252" cy="4043215"/>
          </a:xfrm>
        </p:grpSpPr>
        <p:pic>
          <p:nvPicPr>
            <p:cNvPr id="73" name="Picture 2" descr="C:\Clients\Artitudes\MS_07-00xxx_Jason_McConnell\PNGs\fan-blade-rt-2.png"/>
            <p:cNvPicPr>
              <a:picLocks noChangeAspect="1" noChangeArrowheads="1"/>
            </p:cNvPicPr>
            <p:nvPr/>
          </p:nvPicPr>
          <p:blipFill>
            <a:blip r:embed="rId12"/>
            <a:srcRect/>
            <a:stretch>
              <a:fillRect/>
            </a:stretch>
          </p:blipFill>
          <p:spPr bwMode="auto">
            <a:xfrm>
              <a:off x="5013979" y="660917"/>
              <a:ext cx="2702252" cy="4043215"/>
            </a:xfrm>
            <a:prstGeom prst="rect">
              <a:avLst/>
            </a:prstGeom>
            <a:noFill/>
          </p:spPr>
        </p:pic>
        <p:sp>
          <p:nvSpPr>
            <p:cNvPr id="74" name="TextBox 73"/>
            <p:cNvSpPr txBox="1"/>
            <p:nvPr/>
          </p:nvSpPr>
          <p:spPr>
            <a:xfrm>
              <a:off x="5863860" y="1007074"/>
              <a:ext cx="1387111" cy="369332"/>
            </a:xfrm>
            <a:prstGeom prst="rect">
              <a:avLst/>
            </a:prstGeom>
            <a:noFill/>
          </p:spPr>
          <p:txBody>
            <a:bodyPr wrap="none" rtlCol="0">
              <a:spAutoFit/>
              <a:scene3d>
                <a:camera prst="isometricOffAxis1Right">
                  <a:rot lat="1080000" lon="20039998" rev="21299999"/>
                </a:camera>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Productivity</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grpSp>
        <p:nvGrpSpPr>
          <p:cNvPr id="6" name="Group 74"/>
          <p:cNvGrpSpPr/>
          <p:nvPr/>
        </p:nvGrpSpPr>
        <p:grpSpPr>
          <a:xfrm>
            <a:off x="3133725" y="885825"/>
            <a:ext cx="2593889" cy="3853584"/>
            <a:chOff x="3133725" y="885825"/>
            <a:chExt cx="2593889" cy="3853584"/>
          </a:xfrm>
        </p:grpSpPr>
        <p:pic>
          <p:nvPicPr>
            <p:cNvPr id="76" name="Picture 4" descr="C:\Clients\Artitudes\MS_07-00xxx_Jason_McConnell\PNGs\fan-blade-mid-2.png"/>
            <p:cNvPicPr>
              <a:picLocks noChangeAspect="1" noChangeArrowheads="1"/>
            </p:cNvPicPr>
            <p:nvPr/>
          </p:nvPicPr>
          <p:blipFill>
            <a:blip r:embed="rId13"/>
            <a:srcRect/>
            <a:stretch>
              <a:fillRect/>
            </a:stretch>
          </p:blipFill>
          <p:spPr bwMode="auto">
            <a:xfrm>
              <a:off x="3133725" y="885825"/>
              <a:ext cx="2593889" cy="3853584"/>
            </a:xfrm>
            <a:prstGeom prst="rect">
              <a:avLst/>
            </a:prstGeom>
            <a:noFill/>
          </p:spPr>
        </p:pic>
        <p:sp>
          <p:nvSpPr>
            <p:cNvPr id="77" name="TextBox 76"/>
            <p:cNvSpPr txBox="1"/>
            <p:nvPr/>
          </p:nvSpPr>
          <p:spPr>
            <a:xfrm>
              <a:off x="3729837" y="1080699"/>
              <a:ext cx="1552028" cy="369332"/>
            </a:xfrm>
            <a:prstGeom prst="rect">
              <a:avLst/>
            </a:prstGeom>
            <a:noFill/>
          </p:spPr>
          <p:txBody>
            <a:bodyPr wrap="none" rtlCol="0">
              <a:spAutoFit/>
              <a:scene3d>
                <a:camera prst="perspectiveBelow"/>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Collaboration</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pic>
        <p:nvPicPr>
          <p:cNvPr id="78" name="Picture 19" descr="C:\Clients\Artitudes\MS_07-00xxx_Jason_McConnell\PNGs\vs-cover-front-sub.png"/>
          <p:cNvPicPr>
            <a:picLocks noChangeAspect="1" noChangeArrowheads="1"/>
          </p:cNvPicPr>
          <p:nvPr/>
        </p:nvPicPr>
        <p:blipFill>
          <a:blip r:embed="rId14"/>
          <a:srcRect/>
          <a:stretch>
            <a:fillRect/>
          </a:stretch>
        </p:blipFill>
        <p:spPr bwMode="auto">
          <a:xfrm>
            <a:off x="1227541" y="1200151"/>
            <a:ext cx="6526570" cy="3086099"/>
          </a:xfrm>
          <a:prstGeom prst="rect">
            <a:avLst/>
          </a:prstGeom>
          <a:noFill/>
        </p:spPr>
      </p:pic>
      <p:grpSp>
        <p:nvGrpSpPr>
          <p:cNvPr id="7" name="Group 78"/>
          <p:cNvGrpSpPr/>
          <p:nvPr/>
        </p:nvGrpSpPr>
        <p:grpSpPr>
          <a:xfrm>
            <a:off x="2582560" y="2418261"/>
            <a:ext cx="3361040" cy="1103417"/>
            <a:chOff x="2582560" y="2418261"/>
            <a:chExt cx="3361040" cy="1103417"/>
          </a:xfrm>
        </p:grpSpPr>
        <p:pic>
          <p:nvPicPr>
            <p:cNvPr id="80" name="Picture 21" descr="C:\Program Files\Microsoft Resource DVD Artwork\DVD_ART\Artwork_Imagery\Shapes and Graphics\Glow\green glow circle.png"/>
            <p:cNvPicPr>
              <a:picLocks noChangeAspect="1" noChangeArrowheads="1"/>
            </p:cNvPicPr>
            <p:nvPr/>
          </p:nvPicPr>
          <p:blipFill>
            <a:blip r:embed="rId15">
              <a:lum bright="70000" contrast="-70000"/>
            </a:blip>
            <a:srcRect/>
            <a:stretch>
              <a:fillRect/>
            </a:stretch>
          </p:blipFill>
          <p:spPr bwMode="auto">
            <a:xfrm>
              <a:off x="2582560" y="2681419"/>
              <a:ext cx="3336326" cy="840259"/>
            </a:xfrm>
            <a:prstGeom prst="rect">
              <a:avLst/>
            </a:prstGeom>
            <a:noFill/>
          </p:spPr>
        </p:pic>
        <p:pic>
          <p:nvPicPr>
            <p:cNvPr id="81" name="Picture 17" descr="VS08_h_c.jpg"/>
            <p:cNvPicPr>
              <a:picLocks noChangeAspect="1"/>
            </p:cNvPicPr>
            <p:nvPr/>
          </p:nvPicPr>
          <p:blipFill>
            <a:blip r:embed="rId16"/>
            <a:srcRect/>
            <a:stretch>
              <a:fillRect/>
            </a:stretch>
          </p:blipFill>
          <p:spPr bwMode="auto">
            <a:xfrm>
              <a:off x="2936148" y="2418261"/>
              <a:ext cx="3007452" cy="900128"/>
            </a:xfrm>
            <a:prstGeom prst="rect">
              <a:avLst/>
            </a:prstGeom>
            <a:noFill/>
            <a:ln w="9525">
              <a:noFill/>
              <a:miter lim="800000"/>
              <a:headEnd/>
              <a:tailEnd/>
            </a:ln>
            <a:effectLst>
              <a:outerShdw blurRad="520700" sx="102000" sy="102000" algn="ctr" rotWithShape="0">
                <a:schemeClr val="accent2">
                  <a:lumMod val="60000"/>
                  <a:lumOff val="40000"/>
                  <a:alpha val="80000"/>
                </a:schemeClr>
              </a:outerShdw>
            </a:effectLst>
            <a:scene3d>
              <a:camera prst="perspectiveBelow"/>
              <a:lightRig rig="threePt" dir="t"/>
            </a:scene3d>
          </p:spPr>
        </p:pic>
      </p:grpSp>
      <p:sp>
        <p:nvSpPr>
          <p:cNvPr id="27" name="Date Placeholder 26"/>
          <p:cNvSpPr>
            <a:spLocks noGrp="1"/>
          </p:cNvSpPr>
          <p:nvPr>
            <p:ph type="dt" sz="half" idx="10"/>
          </p:nvPr>
        </p:nvSpPr>
        <p:spPr/>
        <p:txBody>
          <a:bodyPr/>
          <a:lstStyle/>
          <a:p>
            <a:r>
              <a:rPr lang="en-US" smtClean="0"/>
              <a:t>February 26, 2008</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2"/>
                                        </p:tgtEl>
                                        <p:attrNameLst>
                                          <p:attrName>style.opacity</p:attrName>
                                        </p:attrNameLst>
                                      </p:cBhvr>
                                      <p:to>
                                        <p:strVal val="0.25"/>
                                      </p:to>
                                    </p:set>
                                    <p:animEffect filter="image" prLst="opacity: 0.25">
                                      <p:cBhvr rctx="IE">
                                        <p:cTn id="7" dur="indefinite"/>
                                        <p:tgtEl>
                                          <p:spTgt spid="2"/>
                                        </p:tgtEl>
                                      </p:cBhvr>
                                    </p:animEffect>
                                  </p:childTnLst>
                                </p:cTn>
                              </p:par>
                              <p:par>
                                <p:cTn id="8" presetID="9" presetClass="emph" presetSubtype="0" nodeType="withEffect">
                                  <p:stCondLst>
                                    <p:cond delay="0"/>
                                  </p:stCondLst>
                                  <p:childTnLst>
                                    <p:set>
                                      <p:cBhvr rctx="PPT">
                                        <p:cTn id="9" dur="indefinite"/>
                                        <p:tgtEl>
                                          <p:spTgt spid="67"/>
                                        </p:tgtEl>
                                        <p:attrNameLst>
                                          <p:attrName>style.opacity</p:attrName>
                                        </p:attrNameLst>
                                      </p:cBhvr>
                                      <p:to>
                                        <p:strVal val="0.25"/>
                                      </p:to>
                                    </p:set>
                                    <p:animEffect filter="image" prLst="opacity: 0.25">
                                      <p:cBhvr rctx="IE">
                                        <p:cTn id="10" dur="indefinite"/>
                                        <p:tgtEl>
                                          <p:spTgt spid="67"/>
                                        </p:tgtEl>
                                      </p:cBhvr>
                                    </p:animEffect>
                                  </p:childTnLst>
                                </p:cTn>
                              </p:par>
                              <p:par>
                                <p:cTn id="11" presetID="9" presetClass="emph" presetSubtype="0" nodeType="withEffect">
                                  <p:stCondLst>
                                    <p:cond delay="0"/>
                                  </p:stCondLst>
                                  <p:childTnLst>
                                    <p:set>
                                      <p:cBhvr rctx="PPT">
                                        <p:cTn id="12" dur="indefinite"/>
                                        <p:tgtEl>
                                          <p:spTgt spid="68"/>
                                        </p:tgtEl>
                                        <p:attrNameLst>
                                          <p:attrName>style.opacity</p:attrName>
                                        </p:attrNameLst>
                                      </p:cBhvr>
                                      <p:to>
                                        <p:strVal val="0.75"/>
                                      </p:to>
                                    </p:set>
                                    <p:animEffect filter="image" prLst="opacity: 0.75">
                                      <p:cBhvr rctx="IE">
                                        <p:cTn id="13" dur="indefinite"/>
                                        <p:tgtEl>
                                          <p:spTgt spid="68"/>
                                        </p:tgtEl>
                                      </p:cBhvr>
                                    </p:animEffect>
                                  </p:childTnLst>
                                </p:cTn>
                              </p:par>
                              <p:par>
                                <p:cTn id="14" presetID="9" presetClass="emph" presetSubtype="0" nodeType="withEffect">
                                  <p:stCondLst>
                                    <p:cond delay="0"/>
                                  </p:stCondLst>
                                  <p:childTnLst>
                                    <p:set>
                                      <p:cBhvr rctx="PPT">
                                        <p:cTn id="15" dur="indefinite"/>
                                        <p:tgtEl>
                                          <p:spTgt spid="5"/>
                                        </p:tgtEl>
                                        <p:attrNameLst>
                                          <p:attrName>style.opacity</p:attrName>
                                        </p:attrNameLst>
                                      </p:cBhvr>
                                      <p:to>
                                        <p:strVal val="0.25"/>
                                      </p:to>
                                    </p:set>
                                    <p:animEffect filter="image" prLst="opacity: 0.25">
                                      <p:cBhvr rctx="IE">
                                        <p:cTn id="16" dur="indefinite"/>
                                        <p:tgtEl>
                                          <p:spTgt spid="5"/>
                                        </p:tgtEl>
                                      </p:cBhvr>
                                    </p:animEffect>
                                  </p:childTnLst>
                                </p:cTn>
                              </p:par>
                              <p:par>
                                <p:cTn id="17" presetID="9" presetClass="emph" presetSubtype="0" nodeType="withEffect">
                                  <p:stCondLst>
                                    <p:cond delay="0"/>
                                  </p:stCondLst>
                                  <p:childTnLst>
                                    <p:set>
                                      <p:cBhvr rctx="PPT">
                                        <p:cTn id="18" dur="indefinite"/>
                                        <p:tgtEl>
                                          <p:spTgt spid="78"/>
                                        </p:tgtEl>
                                        <p:attrNameLst>
                                          <p:attrName>style.opacity</p:attrName>
                                        </p:attrNameLst>
                                      </p:cBhvr>
                                      <p:to>
                                        <p:strVal val="0.25"/>
                                      </p:to>
                                    </p:set>
                                    <p:animEffect filter="image" prLst="opacity: 0.25">
                                      <p:cBhvr rctx="IE">
                                        <p:cTn id="19" dur="indefinite"/>
                                        <p:tgtEl>
                                          <p:spTgt spid="78"/>
                                        </p:tgtEl>
                                      </p:cBhvr>
                                    </p:animEffect>
                                  </p:childTnLst>
                                </p:cTn>
                              </p:par>
                              <p:par>
                                <p:cTn id="20" presetID="9" presetClass="emph" presetSubtype="0" nodeType="withEffect">
                                  <p:stCondLst>
                                    <p:cond delay="0"/>
                                  </p:stCondLst>
                                  <p:childTnLst>
                                    <p:set>
                                      <p:cBhvr rctx="PPT">
                                        <p:cTn id="21" dur="indefinite"/>
                                        <p:tgtEl>
                                          <p:spTgt spid="4"/>
                                        </p:tgtEl>
                                        <p:attrNameLst>
                                          <p:attrName>style.opacity</p:attrName>
                                        </p:attrNameLst>
                                      </p:cBhvr>
                                      <p:to>
                                        <p:strVal val="0.25"/>
                                      </p:to>
                                    </p:set>
                                    <p:animEffect filter="image" prLst="opacity: 0.25">
                                      <p:cBhvr rctx="IE">
                                        <p:cTn id="22" dur="indefinite"/>
                                        <p:tgtEl>
                                          <p:spTgt spid="4"/>
                                        </p:tgtEl>
                                      </p:cBhvr>
                                    </p:animEffect>
                                  </p:childTnLst>
                                </p:cTn>
                              </p:par>
                              <p:par>
                                <p:cTn id="23" presetID="9" presetClass="emph" presetSubtype="0" nodeType="withEffect">
                                  <p:stCondLst>
                                    <p:cond delay="0"/>
                                  </p:stCondLst>
                                  <p:childTnLst>
                                    <p:set>
                                      <p:cBhvr rctx="PPT">
                                        <p:cTn id="24" dur="indefinite"/>
                                        <p:tgtEl>
                                          <p:spTgt spid="7"/>
                                        </p:tgtEl>
                                        <p:attrNameLst>
                                          <p:attrName>style.opacity</p:attrName>
                                        </p:attrNameLst>
                                      </p:cBhvr>
                                      <p:to>
                                        <p:strVal val="0.25"/>
                                      </p:to>
                                    </p:set>
                                    <p:animEffect filter="image" prLst="opacity: 0.25">
                                      <p:cBhvr rctx="IE">
                                        <p:cTn id="25" dur="indefinite"/>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2"/>
          <p:cNvSpPr>
            <a:spLocks noGrp="1"/>
          </p:cNvSpPr>
          <p:nvPr>
            <p:ph type="dt" sz="half" idx="10"/>
          </p:nvPr>
        </p:nvSpPr>
        <p:spPr/>
        <p:txBody>
          <a:bodyPr/>
          <a:lstStyle/>
          <a:p>
            <a:r>
              <a:rPr lang="en-US" smtClean="0"/>
              <a:t>February 26, 2008</a:t>
            </a:r>
            <a:endParaRPr lang="en-US"/>
          </a:p>
        </p:txBody>
      </p:sp>
      <p:graphicFrame>
        <p:nvGraphicFramePr>
          <p:cNvPr id="521222" name="Object 6"/>
          <p:cNvGraphicFramePr>
            <a:graphicFrameLocks noChangeAspect="1"/>
          </p:cNvGraphicFramePr>
          <p:nvPr>
            <p:ph/>
          </p:nvPr>
        </p:nvGraphicFramePr>
        <p:xfrm>
          <a:off x="0" y="0"/>
          <a:ext cx="9144000" cy="6858000"/>
        </p:xfrm>
        <a:graphic>
          <a:graphicData uri="http://schemas.openxmlformats.org/presentationml/2006/ole">
            <p:oleObj spid="_x0000_s521222" name="Image" r:id="rId4" imgW="4571429" imgH="3428571" progId="Photoshop.Image.6">
              <p:embed/>
            </p:oleObj>
          </a:graphicData>
        </a:graphic>
      </p:graphicFrame>
      <p:sp>
        <p:nvSpPr>
          <p:cNvPr id="521223" name="AutoShape 7"/>
          <p:cNvSpPr>
            <a:spLocks noChangeArrowheads="1"/>
          </p:cNvSpPr>
          <p:nvPr/>
        </p:nvSpPr>
        <p:spPr bwMode="auto">
          <a:xfrm>
            <a:off x="2362200" y="1295400"/>
            <a:ext cx="990600" cy="762000"/>
          </a:xfrm>
          <a:prstGeom prst="wedgeRoundRectCallout">
            <a:avLst>
              <a:gd name="adj1" fmla="val -43750"/>
              <a:gd name="adj2" fmla="val 70000"/>
              <a:gd name="adj3" fmla="val 16667"/>
            </a:avLst>
          </a:prstGeom>
          <a:solidFill>
            <a:schemeClr val="tx1"/>
          </a:solidFill>
          <a:ln w="12700" cap="sq">
            <a:solidFill>
              <a:schemeClr val="tx1"/>
            </a:solidFill>
            <a:miter lim="800000"/>
            <a:headEnd type="none" w="sm" len="sm"/>
            <a:tailEnd type="none" w="sm" len="sm"/>
          </a:ln>
          <a:effectLst/>
        </p:spPr>
        <p:txBody>
          <a:bodyPr/>
          <a:lstStyle/>
          <a:p>
            <a:pPr algn="ctr"/>
            <a:endParaRPr lang="en-US"/>
          </a:p>
        </p:txBody>
      </p:sp>
      <p:sp>
        <p:nvSpPr>
          <p:cNvPr id="521224" name="Text Box 8"/>
          <p:cNvSpPr txBox="1">
            <a:spLocks noChangeArrowheads="1"/>
          </p:cNvSpPr>
          <p:nvPr/>
        </p:nvSpPr>
        <p:spPr bwMode="auto">
          <a:xfrm>
            <a:off x="3352800" y="4953000"/>
            <a:ext cx="2286000" cy="457200"/>
          </a:xfrm>
          <a:prstGeom prst="rect">
            <a:avLst/>
          </a:prstGeom>
          <a:noFill/>
          <a:ln w="12700" cap="sq">
            <a:noFill/>
            <a:miter lim="800000"/>
            <a:headEnd type="none" w="sm" len="sm"/>
            <a:tailEnd type="none" w="sm" len="sm"/>
          </a:ln>
          <a:effectLst/>
        </p:spPr>
        <p:txBody>
          <a:bodyPr>
            <a:spAutoFit/>
          </a:bodyPr>
          <a:lstStyle/>
          <a:p>
            <a:pPr>
              <a:spcBef>
                <a:spcPct val="50000"/>
              </a:spcBef>
            </a:pPr>
            <a:r>
              <a:rPr lang="en-US"/>
              <a:t>D</a:t>
            </a:r>
          </a:p>
        </p:txBody>
      </p:sp>
      <p:sp>
        <p:nvSpPr>
          <p:cNvPr id="521225" name="Rectangle 9"/>
          <p:cNvSpPr>
            <a:spLocks noChangeArrowheads="1"/>
          </p:cNvSpPr>
          <p:nvPr/>
        </p:nvSpPr>
        <p:spPr bwMode="auto">
          <a:xfrm>
            <a:off x="685800" y="5029200"/>
            <a:ext cx="7696200" cy="1066800"/>
          </a:xfrm>
          <a:prstGeom prst="rect">
            <a:avLst/>
          </a:prstGeom>
          <a:solidFill>
            <a:schemeClr val="tx2"/>
          </a:solidFill>
          <a:ln w="9525">
            <a:noFill/>
            <a:miter lim="800000"/>
            <a:headEnd/>
            <a:tailEnd/>
          </a:ln>
          <a:effectLst>
            <a:outerShdw dist="35921" dir="2700000" algn="ctr" rotWithShape="0">
              <a:schemeClr val="bg1"/>
            </a:outerShdw>
          </a:effectLst>
        </p:spPr>
        <p:txBody>
          <a:bodyPr anchor="ctr"/>
          <a:lstStyle/>
          <a:p>
            <a:pPr algn="ctr"/>
            <a:r>
              <a:rPr kumimoji="1" lang="en-US" sz="4400" b="1">
                <a:solidFill>
                  <a:srgbClr val="FF9900"/>
                </a:solidFill>
                <a:latin typeface="Tahoma" pitchFamily="34" charset="0"/>
              </a:rPr>
              <a:t>design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graphicFrame>
        <p:nvGraphicFramePr>
          <p:cNvPr id="524292" name="Object 4"/>
          <p:cNvGraphicFramePr>
            <a:graphicFrameLocks noChangeAspect="1"/>
          </p:cNvGraphicFramePr>
          <p:nvPr>
            <p:ph idx="1"/>
          </p:nvPr>
        </p:nvGraphicFramePr>
        <p:xfrm>
          <a:off x="0" y="0"/>
          <a:ext cx="9144000" cy="6858000"/>
        </p:xfrm>
        <a:graphic>
          <a:graphicData uri="http://schemas.openxmlformats.org/presentationml/2006/ole">
            <p:oleObj spid="_x0000_s524292" name="Image" r:id="rId4" imgW="4571429" imgH="3428571" progId="Photoshop.Image.6">
              <p:embed/>
            </p:oleObj>
          </a:graphicData>
        </a:graphic>
      </p:graphicFrame>
      <p:sp>
        <p:nvSpPr>
          <p:cNvPr id="524295" name="Rectangle 7"/>
          <p:cNvSpPr>
            <a:spLocks noChangeArrowheads="1"/>
          </p:cNvSpPr>
          <p:nvPr/>
        </p:nvSpPr>
        <p:spPr bwMode="auto">
          <a:xfrm>
            <a:off x="685800" y="5029200"/>
            <a:ext cx="7696200" cy="1066800"/>
          </a:xfrm>
          <a:prstGeom prst="rect">
            <a:avLst/>
          </a:prstGeom>
          <a:solidFill>
            <a:schemeClr val="tx2"/>
          </a:solidFill>
          <a:ln w="9525">
            <a:noFill/>
            <a:miter lim="800000"/>
            <a:headEnd/>
            <a:tailEnd/>
          </a:ln>
          <a:effectLst>
            <a:outerShdw dist="35921" dir="2700000" algn="ctr" rotWithShape="0">
              <a:schemeClr val="bg1"/>
            </a:outerShdw>
          </a:effectLst>
        </p:spPr>
        <p:txBody>
          <a:bodyPr anchor="ctr"/>
          <a:lstStyle/>
          <a:p>
            <a:pPr algn="ctr"/>
            <a:r>
              <a:rPr kumimoji="1" lang="en-US" sz="4400" b="1">
                <a:solidFill>
                  <a:srgbClr val="FF9900"/>
                </a:solidFill>
                <a:latin typeface="Tahoma" pitchFamily="34" charset="0"/>
              </a:rPr>
              <a:t>specs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US" smtClean="0"/>
              <a:t>February 26, 2008</a:t>
            </a:r>
            <a:endParaRPr lang="en-US"/>
          </a:p>
        </p:txBody>
      </p:sp>
      <p:graphicFrame>
        <p:nvGraphicFramePr>
          <p:cNvPr id="527364" name="Object 4"/>
          <p:cNvGraphicFramePr>
            <a:graphicFrameLocks noChangeAspect="1"/>
          </p:cNvGraphicFramePr>
          <p:nvPr>
            <p:ph/>
          </p:nvPr>
        </p:nvGraphicFramePr>
        <p:xfrm>
          <a:off x="0" y="0"/>
          <a:ext cx="9144000" cy="6858000"/>
        </p:xfrm>
        <a:graphic>
          <a:graphicData uri="http://schemas.openxmlformats.org/presentationml/2006/ole">
            <p:oleObj spid="_x0000_s527364" name="Image" r:id="rId4" imgW="4571429" imgH="3428571" progId="Photoshop.Image.6">
              <p:embed/>
            </p:oleObj>
          </a:graphicData>
        </a:graphic>
      </p:graphicFrame>
      <p:sp>
        <p:nvSpPr>
          <p:cNvPr id="527367" name="Rectangle 7"/>
          <p:cNvSpPr>
            <a:spLocks noChangeArrowheads="1"/>
          </p:cNvSpPr>
          <p:nvPr/>
        </p:nvSpPr>
        <p:spPr bwMode="auto">
          <a:xfrm>
            <a:off x="685800" y="5105400"/>
            <a:ext cx="7696200" cy="1066800"/>
          </a:xfrm>
          <a:prstGeom prst="rect">
            <a:avLst/>
          </a:prstGeom>
          <a:solidFill>
            <a:schemeClr val="tx2"/>
          </a:solidFill>
          <a:ln w="9525">
            <a:noFill/>
            <a:miter lim="800000"/>
            <a:headEnd/>
            <a:tailEnd/>
          </a:ln>
          <a:effectLst>
            <a:outerShdw dist="35921" dir="2700000" algn="ctr" rotWithShape="0">
              <a:schemeClr val="bg1"/>
            </a:outerShdw>
          </a:effectLst>
        </p:spPr>
        <p:txBody>
          <a:bodyPr anchor="ctr"/>
          <a:lstStyle/>
          <a:p>
            <a:pPr algn="ctr"/>
            <a:r>
              <a:rPr kumimoji="1" lang="en-US" sz="4400" b="1">
                <a:solidFill>
                  <a:srgbClr val="FF9900"/>
                </a:solidFill>
                <a:latin typeface="Tahoma" pitchFamily="34" charset="0"/>
              </a:rPr>
              <a:t>photoshop</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1"/>
          <p:cNvSpPr>
            <a:spLocks noGrp="1"/>
          </p:cNvSpPr>
          <p:nvPr>
            <p:ph type="dt" sz="half" idx="10"/>
          </p:nvPr>
        </p:nvSpPr>
        <p:spPr/>
        <p:txBody>
          <a:bodyPr/>
          <a:lstStyle/>
          <a:p>
            <a:r>
              <a:rPr lang="en-US" smtClean="0"/>
              <a:t>February 26, 2008</a:t>
            </a:r>
            <a:endParaRPr lang="en-US"/>
          </a:p>
        </p:txBody>
      </p:sp>
      <p:graphicFrame>
        <p:nvGraphicFramePr>
          <p:cNvPr id="531460" name="Object 4"/>
          <p:cNvGraphicFramePr>
            <a:graphicFrameLocks noChangeAspect="1"/>
          </p:cNvGraphicFramePr>
          <p:nvPr/>
        </p:nvGraphicFramePr>
        <p:xfrm>
          <a:off x="0" y="0"/>
          <a:ext cx="9144000" cy="7086600"/>
        </p:xfrm>
        <a:graphic>
          <a:graphicData uri="http://schemas.openxmlformats.org/presentationml/2006/ole">
            <p:oleObj spid="_x0000_s531460" name="Image" r:id="rId4" imgW="4571429" imgH="3428571" progId="Photoshop.Image.6">
              <p:embed/>
            </p:oleObj>
          </a:graphicData>
        </a:graphic>
      </p:graphicFrame>
      <p:sp>
        <p:nvSpPr>
          <p:cNvPr id="531461" name="Rectangle 5"/>
          <p:cNvSpPr>
            <a:spLocks noChangeArrowheads="1"/>
          </p:cNvSpPr>
          <p:nvPr/>
        </p:nvSpPr>
        <p:spPr bwMode="auto">
          <a:xfrm>
            <a:off x="914400" y="5181600"/>
            <a:ext cx="7696200" cy="1066800"/>
          </a:xfrm>
          <a:prstGeom prst="rect">
            <a:avLst/>
          </a:prstGeom>
          <a:solidFill>
            <a:schemeClr val="tx2"/>
          </a:solidFill>
          <a:ln w="9525">
            <a:noFill/>
            <a:miter lim="800000"/>
            <a:headEnd/>
            <a:tailEnd/>
          </a:ln>
          <a:effectLst>
            <a:outerShdw dist="35921" dir="2700000" algn="ctr" rotWithShape="0">
              <a:schemeClr val="bg1"/>
            </a:outerShdw>
          </a:effectLst>
        </p:spPr>
        <p:txBody>
          <a:bodyPr anchor="ctr"/>
          <a:lstStyle/>
          <a:p>
            <a:pPr algn="ctr"/>
            <a:r>
              <a:rPr kumimoji="1" lang="en-US" sz="4400" b="1">
                <a:solidFill>
                  <a:srgbClr val="FF9900"/>
                </a:solidFill>
                <a:latin typeface="Tahoma" pitchFamily="34" charset="0"/>
              </a:rPr>
              <a:t>html / css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1"/>
          <p:cNvSpPr>
            <a:spLocks noGrp="1"/>
          </p:cNvSpPr>
          <p:nvPr>
            <p:ph type="dt" sz="half" idx="10"/>
          </p:nvPr>
        </p:nvSpPr>
        <p:spPr/>
        <p:txBody>
          <a:bodyPr/>
          <a:lstStyle/>
          <a:p>
            <a:r>
              <a:rPr lang="en-US" smtClean="0"/>
              <a:t>February 26, 2008</a:t>
            </a:r>
            <a:endParaRPr lang="en-US"/>
          </a:p>
        </p:txBody>
      </p:sp>
      <p:graphicFrame>
        <p:nvGraphicFramePr>
          <p:cNvPr id="533508" name="Object 4"/>
          <p:cNvGraphicFramePr>
            <a:graphicFrameLocks noChangeAspect="1"/>
          </p:cNvGraphicFramePr>
          <p:nvPr/>
        </p:nvGraphicFramePr>
        <p:xfrm>
          <a:off x="0" y="0"/>
          <a:ext cx="9144000" cy="6858000"/>
        </p:xfrm>
        <a:graphic>
          <a:graphicData uri="http://schemas.openxmlformats.org/presentationml/2006/ole">
            <p:oleObj spid="_x0000_s533508" name="Image" r:id="rId4" imgW="4571429" imgH="3428571" progId="Photoshop.Image.6">
              <p:embed/>
            </p:oleObj>
          </a:graphicData>
        </a:graphic>
      </p:graphicFrame>
      <p:sp>
        <p:nvSpPr>
          <p:cNvPr id="533509" name="Rectangle 5"/>
          <p:cNvSpPr>
            <a:spLocks noChangeArrowheads="1"/>
          </p:cNvSpPr>
          <p:nvPr/>
        </p:nvSpPr>
        <p:spPr bwMode="auto">
          <a:xfrm>
            <a:off x="685800" y="5105400"/>
            <a:ext cx="7696200" cy="1066800"/>
          </a:xfrm>
          <a:prstGeom prst="rect">
            <a:avLst/>
          </a:prstGeom>
          <a:solidFill>
            <a:schemeClr val="tx2"/>
          </a:solidFill>
          <a:ln w="9525">
            <a:noFill/>
            <a:miter lim="800000"/>
            <a:headEnd/>
            <a:tailEnd/>
          </a:ln>
          <a:effectLst>
            <a:outerShdw dist="35921" dir="2700000" algn="ctr" rotWithShape="0">
              <a:schemeClr val="bg1"/>
            </a:outerShdw>
          </a:effectLst>
        </p:spPr>
        <p:txBody>
          <a:bodyPr anchor="ctr"/>
          <a:lstStyle/>
          <a:p>
            <a:pPr algn="ctr"/>
            <a:r>
              <a:rPr kumimoji="1" lang="en-US" sz="4400" b="1">
                <a:solidFill>
                  <a:srgbClr val="FF9900"/>
                </a:solidFill>
                <a:latin typeface="Tahoma" pitchFamily="34" charset="0"/>
              </a:rPr>
              <a:t>production</a:t>
            </a:r>
          </a:p>
        </p:txBody>
      </p:sp>
      <p:sp>
        <p:nvSpPr>
          <p:cNvPr id="533510" name="AutoShape 6"/>
          <p:cNvSpPr>
            <a:spLocks noChangeArrowheads="1"/>
          </p:cNvSpPr>
          <p:nvPr/>
        </p:nvSpPr>
        <p:spPr bwMode="auto">
          <a:xfrm>
            <a:off x="6400800" y="1447800"/>
            <a:ext cx="990600" cy="762000"/>
          </a:xfrm>
          <a:prstGeom prst="wedgeRoundRectCallout">
            <a:avLst>
              <a:gd name="adj1" fmla="val -43750"/>
              <a:gd name="adj2" fmla="val 70000"/>
              <a:gd name="adj3" fmla="val 16667"/>
            </a:avLst>
          </a:prstGeom>
          <a:solidFill>
            <a:schemeClr val="tx1"/>
          </a:solidFill>
          <a:ln w="12700" cap="sq">
            <a:solidFill>
              <a:schemeClr val="tx1"/>
            </a:solidFill>
            <a:miter lim="800000"/>
            <a:headEnd type="none" w="sm" len="sm"/>
            <a:tailEnd type="none" w="sm" len="sm"/>
          </a:ln>
          <a:effectLst/>
        </p:spPr>
        <p:txBody>
          <a:bodyPr/>
          <a:lstStyle/>
          <a:p>
            <a:pPr algn="ct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1"/>
          <p:cNvSpPr>
            <a:spLocks noGrp="1"/>
          </p:cNvSpPr>
          <p:nvPr>
            <p:ph type="dt" sz="half" idx="10"/>
          </p:nvPr>
        </p:nvSpPr>
        <p:spPr/>
        <p:txBody>
          <a:bodyPr/>
          <a:lstStyle/>
          <a:p>
            <a:r>
              <a:rPr lang="en-US" smtClean="0"/>
              <a:t>February 26, 2008</a:t>
            </a:r>
            <a:endParaRPr lang="en-US"/>
          </a:p>
        </p:txBody>
      </p:sp>
      <p:graphicFrame>
        <p:nvGraphicFramePr>
          <p:cNvPr id="535556" name="Object 4"/>
          <p:cNvGraphicFramePr>
            <a:graphicFrameLocks noChangeAspect="1"/>
          </p:cNvGraphicFramePr>
          <p:nvPr/>
        </p:nvGraphicFramePr>
        <p:xfrm>
          <a:off x="0" y="0"/>
          <a:ext cx="9144000" cy="6858000"/>
        </p:xfrm>
        <a:graphic>
          <a:graphicData uri="http://schemas.openxmlformats.org/presentationml/2006/ole">
            <p:oleObj spid="_x0000_s535556" name="Image" r:id="rId4" imgW="4571429" imgH="3428571" progId="Photoshop.Image.6">
              <p:embed/>
            </p:oleObj>
          </a:graphicData>
        </a:graphic>
      </p:graphicFrame>
      <p:sp>
        <p:nvSpPr>
          <p:cNvPr id="535557" name="Rectangle 5"/>
          <p:cNvSpPr>
            <a:spLocks noChangeArrowheads="1"/>
          </p:cNvSpPr>
          <p:nvPr/>
        </p:nvSpPr>
        <p:spPr bwMode="auto">
          <a:xfrm>
            <a:off x="685800" y="4953000"/>
            <a:ext cx="7696200" cy="1066800"/>
          </a:xfrm>
          <a:prstGeom prst="rect">
            <a:avLst/>
          </a:prstGeom>
          <a:solidFill>
            <a:schemeClr val="tx2"/>
          </a:solidFill>
          <a:ln w="9525">
            <a:noFill/>
            <a:miter lim="800000"/>
            <a:headEnd/>
            <a:tailEnd/>
          </a:ln>
          <a:effectLst>
            <a:outerShdw dist="35921" dir="2700000" algn="ctr" rotWithShape="0">
              <a:schemeClr val="bg1"/>
            </a:outerShdw>
          </a:effectLst>
        </p:spPr>
        <p:txBody>
          <a:bodyPr anchor="ctr"/>
          <a:lstStyle/>
          <a:p>
            <a:pPr algn="ctr"/>
            <a:r>
              <a:rPr kumimoji="1" lang="en-US" sz="4400" b="1">
                <a:solidFill>
                  <a:srgbClr val="FF9900"/>
                </a:solidFill>
                <a:latin typeface="Tahoma" pitchFamily="34" charset="0"/>
              </a:rPr>
              <a:t>final result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Date Placeholder 1"/>
          <p:cNvSpPr>
            <a:spLocks noGrp="1"/>
          </p:cNvSpPr>
          <p:nvPr>
            <p:ph type="dt" sz="half" idx="10"/>
          </p:nvPr>
        </p:nvSpPr>
        <p:spPr/>
        <p:txBody>
          <a:bodyPr/>
          <a:lstStyle/>
          <a:p>
            <a:r>
              <a:rPr lang="en-US" smtClean="0"/>
              <a:t>February 26, 2008</a:t>
            </a:r>
            <a:endParaRPr lang="en-US"/>
          </a:p>
        </p:txBody>
      </p:sp>
      <p:sp>
        <p:nvSpPr>
          <p:cNvPr id="13" name="Rectangle 33"/>
          <p:cNvSpPr>
            <a:spLocks noChangeArrowheads="1"/>
          </p:cNvSpPr>
          <p:nvPr/>
        </p:nvSpPr>
        <p:spPr bwMode="auto">
          <a:xfrm>
            <a:off x="2514600" y="2022475"/>
            <a:ext cx="3889375" cy="757238"/>
          </a:xfrm>
          <a:prstGeom prst="rect">
            <a:avLst/>
          </a:prstGeom>
          <a:noFill/>
          <a:ln w="9525">
            <a:noFill/>
            <a:miter lim="800000"/>
            <a:headEnd/>
            <a:tailEnd/>
          </a:ln>
        </p:spPr>
        <p:txBody>
          <a:bodyPr>
            <a:spAutoFit/>
          </a:bodyPr>
          <a:lstStyle/>
          <a:p>
            <a:pPr marL="114300" lvl="1" algn="ctr" eaLnBrk="1" hangingPunct="1">
              <a:lnSpc>
                <a:spcPct val="120000"/>
              </a:lnSpc>
            </a:pPr>
            <a:r>
              <a:rPr lang="en-US" sz="1800">
                <a:solidFill>
                  <a:srgbClr val="FFFFFF"/>
                </a:solidFill>
                <a:latin typeface="Segoe"/>
                <a:cs typeface="Arial" pitchFamily="34" charset="0"/>
              </a:rPr>
              <a:t>designers &amp; developers: </a:t>
            </a:r>
          </a:p>
          <a:p>
            <a:pPr marL="114300" lvl="1" algn="ctr" eaLnBrk="1" hangingPunct="1">
              <a:lnSpc>
                <a:spcPct val="120000"/>
              </a:lnSpc>
            </a:pPr>
            <a:r>
              <a:rPr lang="en-US" sz="1800">
                <a:solidFill>
                  <a:srgbClr val="FFFFFF"/>
                </a:solidFill>
                <a:latin typeface="Segoe"/>
                <a:cs typeface="Arial" pitchFamily="34" charset="0"/>
              </a:rPr>
              <a:t>Speak different languages</a:t>
            </a:r>
          </a:p>
        </p:txBody>
      </p:sp>
      <p:pic>
        <p:nvPicPr>
          <p:cNvPr id="4" name="Picture 5"/>
          <p:cNvPicPr>
            <a:picLocks noChangeAspect="1" noChangeArrowheads="1"/>
          </p:cNvPicPr>
          <p:nvPr/>
        </p:nvPicPr>
        <p:blipFill>
          <a:blip r:embed="rId3"/>
          <a:srcRect/>
          <a:stretch>
            <a:fillRect/>
          </a:stretch>
        </p:blipFill>
        <p:spPr bwMode="auto">
          <a:xfrm>
            <a:off x="6607175" y="3917950"/>
            <a:ext cx="1577975" cy="2260600"/>
          </a:xfrm>
          <a:prstGeom prst="rect">
            <a:avLst/>
          </a:prstGeom>
          <a:noFill/>
          <a:ln w="9525">
            <a:noFill/>
            <a:miter lim="800000"/>
            <a:headEnd/>
            <a:tailEnd/>
          </a:ln>
        </p:spPr>
      </p:pic>
      <p:sp>
        <p:nvSpPr>
          <p:cNvPr id="542724" name="Title 1"/>
          <p:cNvSpPr>
            <a:spLocks noGrp="1"/>
          </p:cNvSpPr>
          <p:nvPr>
            <p:ph type="title" idx="4294967295"/>
          </p:nvPr>
        </p:nvSpPr>
        <p:spPr/>
        <p:txBody>
          <a:bodyPr/>
          <a:lstStyle/>
          <a:p>
            <a:pPr eaLnBrk="1" hangingPunct="1"/>
            <a:r>
              <a:rPr lang="en-GB">
                <a:latin typeface="Segoe UI" pitchFamily="34" charset="0"/>
              </a:rPr>
              <a:t>Designer/developer experience</a:t>
            </a:r>
          </a:p>
        </p:txBody>
      </p:sp>
      <p:pic>
        <p:nvPicPr>
          <p:cNvPr id="5" name="Picture 8"/>
          <p:cNvPicPr>
            <a:picLocks noChangeAspect="1" noChangeArrowheads="1"/>
          </p:cNvPicPr>
          <p:nvPr/>
        </p:nvPicPr>
        <p:blipFill>
          <a:blip r:embed="rId4"/>
          <a:srcRect/>
          <a:stretch>
            <a:fillRect/>
          </a:stretch>
        </p:blipFill>
        <p:spPr bwMode="auto">
          <a:xfrm>
            <a:off x="681038" y="3944938"/>
            <a:ext cx="1701800" cy="2466975"/>
          </a:xfrm>
          <a:prstGeom prst="rect">
            <a:avLst/>
          </a:prstGeom>
          <a:noFill/>
          <a:ln w="9525">
            <a:noFill/>
            <a:miter lim="800000"/>
            <a:headEnd/>
            <a:tailEnd/>
          </a:ln>
        </p:spPr>
      </p:pic>
      <p:pic>
        <p:nvPicPr>
          <p:cNvPr id="6" name="Picture 8" descr="WinFX_WPF__12c"/>
          <p:cNvPicPr>
            <a:picLocks noChangeAspect="1" noChangeArrowheads="1"/>
          </p:cNvPicPr>
          <p:nvPr/>
        </p:nvPicPr>
        <p:blipFill>
          <a:blip r:embed="rId5"/>
          <a:srcRect/>
          <a:stretch>
            <a:fillRect/>
          </a:stretch>
        </p:blipFill>
        <p:spPr bwMode="auto">
          <a:xfrm>
            <a:off x="2208213" y="4000500"/>
            <a:ext cx="885825" cy="1774825"/>
          </a:xfrm>
          <a:prstGeom prst="rect">
            <a:avLst/>
          </a:prstGeom>
          <a:noFill/>
          <a:ln w="9525">
            <a:noFill/>
            <a:miter lim="800000"/>
            <a:headEnd/>
            <a:tailEnd/>
          </a:ln>
        </p:spPr>
      </p:pic>
      <p:pic>
        <p:nvPicPr>
          <p:cNvPr id="7" name="Picture 6"/>
          <p:cNvPicPr>
            <a:picLocks noChangeAspect="1" noChangeArrowheads="1"/>
          </p:cNvPicPr>
          <p:nvPr/>
        </p:nvPicPr>
        <p:blipFill>
          <a:blip r:embed="rId6"/>
          <a:srcRect/>
          <a:stretch>
            <a:fillRect/>
          </a:stretch>
        </p:blipFill>
        <p:spPr bwMode="auto">
          <a:xfrm>
            <a:off x="3019425" y="4100513"/>
            <a:ext cx="1114425" cy="1524000"/>
          </a:xfrm>
          <a:prstGeom prst="rect">
            <a:avLst/>
          </a:prstGeom>
          <a:noFill/>
          <a:ln w="9525">
            <a:noFill/>
            <a:miter lim="800000"/>
            <a:headEnd/>
            <a:tailEnd/>
          </a:ln>
        </p:spPr>
      </p:pic>
      <p:pic>
        <p:nvPicPr>
          <p:cNvPr id="8" name="Picture 7"/>
          <p:cNvPicPr>
            <a:picLocks noChangeAspect="1" noChangeArrowheads="1"/>
          </p:cNvPicPr>
          <p:nvPr/>
        </p:nvPicPr>
        <p:blipFill>
          <a:blip r:embed="rId7"/>
          <a:srcRect/>
          <a:stretch>
            <a:fillRect/>
          </a:stretch>
        </p:blipFill>
        <p:spPr bwMode="auto">
          <a:xfrm>
            <a:off x="4821238" y="4100513"/>
            <a:ext cx="1114425" cy="1524000"/>
          </a:xfrm>
          <a:prstGeom prst="rect">
            <a:avLst/>
          </a:prstGeom>
          <a:noFill/>
          <a:ln w="9525">
            <a:noFill/>
            <a:miter lim="800000"/>
            <a:headEnd/>
            <a:tailEnd/>
          </a:ln>
        </p:spPr>
      </p:pic>
      <p:pic>
        <p:nvPicPr>
          <p:cNvPr id="9" name="Picture 11" descr="WinFX_WPF__12c"/>
          <p:cNvPicPr>
            <a:picLocks noChangeAspect="1" noChangeArrowheads="1"/>
          </p:cNvPicPr>
          <p:nvPr/>
        </p:nvPicPr>
        <p:blipFill>
          <a:blip r:embed="rId5"/>
          <a:srcRect/>
          <a:stretch>
            <a:fillRect/>
          </a:stretch>
        </p:blipFill>
        <p:spPr bwMode="auto">
          <a:xfrm>
            <a:off x="4024313" y="4000500"/>
            <a:ext cx="885825" cy="1774825"/>
          </a:xfrm>
          <a:prstGeom prst="rect">
            <a:avLst/>
          </a:prstGeom>
          <a:noFill/>
          <a:ln w="9525">
            <a:noFill/>
            <a:miter lim="800000"/>
            <a:headEnd/>
            <a:tailEnd/>
          </a:ln>
        </p:spPr>
      </p:pic>
      <p:pic>
        <p:nvPicPr>
          <p:cNvPr id="10" name="Picture 12" descr="WinFX_WPF__12c"/>
          <p:cNvPicPr>
            <a:picLocks noChangeAspect="1" noChangeArrowheads="1"/>
          </p:cNvPicPr>
          <p:nvPr/>
        </p:nvPicPr>
        <p:blipFill>
          <a:blip r:embed="rId5"/>
          <a:srcRect/>
          <a:stretch>
            <a:fillRect/>
          </a:stretch>
        </p:blipFill>
        <p:spPr bwMode="auto">
          <a:xfrm>
            <a:off x="5826125" y="4000500"/>
            <a:ext cx="885825" cy="1774825"/>
          </a:xfrm>
          <a:prstGeom prst="rect">
            <a:avLst/>
          </a:prstGeom>
          <a:noFill/>
          <a:ln w="9525">
            <a:noFill/>
            <a:miter lim="800000"/>
            <a:headEnd/>
            <a:tailEnd/>
          </a:ln>
        </p:spPr>
      </p:pic>
      <p:sp>
        <p:nvSpPr>
          <p:cNvPr id="542731" name="Text Box 3"/>
          <p:cNvSpPr txBox="1">
            <a:spLocks noChangeArrowheads="1"/>
          </p:cNvSpPr>
          <p:nvPr/>
        </p:nvSpPr>
        <p:spPr bwMode="auto">
          <a:xfrm>
            <a:off x="5332413" y="571500"/>
            <a:ext cx="1038225" cy="639763"/>
          </a:xfrm>
          <a:prstGeom prst="rect">
            <a:avLst/>
          </a:prstGeom>
          <a:noFill/>
          <a:ln w="9525">
            <a:noFill/>
            <a:miter lim="800000"/>
            <a:headEnd/>
            <a:tailEnd/>
          </a:ln>
        </p:spPr>
        <p:txBody>
          <a:bodyPr>
            <a:spAutoFit/>
          </a:bodyPr>
          <a:lstStyle/>
          <a:p>
            <a:pPr eaLnBrk="1" hangingPunct="1">
              <a:lnSpc>
                <a:spcPct val="150000"/>
              </a:lnSpc>
            </a:pPr>
            <a:endParaRPr lang="en-US" sz="1800">
              <a:latin typeface="Calibri" pitchFamily="34" charset="0"/>
              <a:cs typeface="Arial" pitchFamily="34" charset="0"/>
            </a:endParaRPr>
          </a:p>
        </p:txBody>
      </p:sp>
      <p:sp>
        <p:nvSpPr>
          <p:cNvPr id="12" name="Rectangle 24"/>
          <p:cNvSpPr>
            <a:spLocks noChangeArrowheads="1"/>
          </p:cNvSpPr>
          <p:nvPr/>
        </p:nvSpPr>
        <p:spPr bwMode="auto">
          <a:xfrm>
            <a:off x="606425" y="3497263"/>
            <a:ext cx="1865313" cy="368300"/>
          </a:xfrm>
          <a:prstGeom prst="rect">
            <a:avLst/>
          </a:prstGeom>
          <a:noFill/>
          <a:ln w="9525">
            <a:noFill/>
            <a:miter lim="800000"/>
            <a:headEnd/>
            <a:tailEnd/>
          </a:ln>
        </p:spPr>
        <p:txBody>
          <a:bodyPr wrap="none">
            <a:spAutoFit/>
          </a:bodyPr>
          <a:lstStyle/>
          <a:p>
            <a:pPr eaLnBrk="1" hangingPunct="1"/>
            <a:r>
              <a:rPr lang="en-US" sz="1800">
                <a:solidFill>
                  <a:srgbClr val="FFFFFF"/>
                </a:solidFill>
                <a:latin typeface="Segoe"/>
                <a:cs typeface="Arial" pitchFamily="34" charset="0"/>
              </a:rPr>
              <a:t>designers design</a:t>
            </a:r>
          </a:p>
        </p:txBody>
      </p:sp>
      <p:sp>
        <p:nvSpPr>
          <p:cNvPr id="14" name="Rectangle 34"/>
          <p:cNvSpPr>
            <a:spLocks noChangeArrowheads="1"/>
          </p:cNvSpPr>
          <p:nvPr/>
        </p:nvSpPr>
        <p:spPr bwMode="auto">
          <a:xfrm>
            <a:off x="5632450" y="3497263"/>
            <a:ext cx="3179763" cy="368300"/>
          </a:xfrm>
          <a:prstGeom prst="rect">
            <a:avLst/>
          </a:prstGeom>
          <a:noFill/>
          <a:ln w="9525">
            <a:noFill/>
            <a:miter lim="800000"/>
            <a:headEnd/>
            <a:tailEnd/>
          </a:ln>
        </p:spPr>
        <p:txBody>
          <a:bodyPr wrap="none">
            <a:spAutoFit/>
          </a:bodyPr>
          <a:lstStyle/>
          <a:p>
            <a:pPr eaLnBrk="1" hangingPunct="1"/>
            <a:r>
              <a:rPr lang="en-US" sz="1800">
                <a:solidFill>
                  <a:srgbClr val="FFFFFF"/>
                </a:solidFill>
                <a:latin typeface="Segoe"/>
                <a:cs typeface="Arial" pitchFamily="34" charset="0"/>
              </a:rPr>
              <a:t>developers add business logic</a:t>
            </a:r>
          </a:p>
        </p:txBody>
      </p:sp>
      <p:grpSp>
        <p:nvGrpSpPr>
          <p:cNvPr id="2" name="Group 38"/>
          <p:cNvGrpSpPr>
            <a:grpSpLocks/>
          </p:cNvGrpSpPr>
          <p:nvPr/>
        </p:nvGrpSpPr>
        <p:grpSpPr bwMode="auto">
          <a:xfrm>
            <a:off x="800100" y="1212850"/>
            <a:ext cx="2454275" cy="2057400"/>
            <a:chOff x="504" y="96"/>
            <a:chExt cx="1546" cy="1296"/>
          </a:xfrm>
        </p:grpSpPr>
        <p:pic>
          <p:nvPicPr>
            <p:cNvPr id="542735" name="Picture 34" descr="1"/>
            <p:cNvPicPr>
              <a:picLocks noChangeAspect="1" noChangeArrowheads="1"/>
            </p:cNvPicPr>
            <p:nvPr/>
          </p:nvPicPr>
          <p:blipFill>
            <a:blip r:embed="rId8"/>
            <a:srcRect/>
            <a:stretch>
              <a:fillRect/>
            </a:stretch>
          </p:blipFill>
          <p:spPr bwMode="auto">
            <a:xfrm>
              <a:off x="504" y="336"/>
              <a:ext cx="1056" cy="1056"/>
            </a:xfrm>
            <a:prstGeom prst="rect">
              <a:avLst/>
            </a:prstGeom>
            <a:noFill/>
            <a:ln w="9525">
              <a:noFill/>
              <a:miter lim="800000"/>
              <a:headEnd/>
              <a:tailEnd/>
            </a:ln>
          </p:spPr>
        </p:pic>
        <p:sp>
          <p:nvSpPr>
            <p:cNvPr id="542736" name="Text Box 36"/>
            <p:cNvSpPr txBox="1">
              <a:spLocks noChangeArrowheads="1"/>
            </p:cNvSpPr>
            <p:nvPr/>
          </p:nvSpPr>
          <p:spPr bwMode="auto">
            <a:xfrm>
              <a:off x="658" y="96"/>
              <a:ext cx="1392" cy="231"/>
            </a:xfrm>
            <a:prstGeom prst="rect">
              <a:avLst/>
            </a:prstGeom>
            <a:noFill/>
            <a:ln w="9525">
              <a:noFill/>
              <a:miter lim="800000"/>
              <a:headEnd/>
              <a:tailEnd/>
            </a:ln>
          </p:spPr>
          <p:txBody>
            <a:bodyPr>
              <a:spAutoFit/>
            </a:bodyPr>
            <a:lstStyle/>
            <a:p>
              <a:pPr eaLnBrk="1" hangingPunct="1">
                <a:spcBef>
                  <a:spcPct val="50000"/>
                </a:spcBef>
              </a:pPr>
              <a:r>
                <a:rPr lang="en-US" sz="1800" b="1">
                  <a:solidFill>
                    <a:schemeClr val="hlink"/>
                  </a:solidFill>
                  <a:latin typeface="Segoe"/>
                  <a:cs typeface="Arial" pitchFamily="34" charset="0"/>
                </a:rPr>
                <a:t>designer</a:t>
              </a:r>
            </a:p>
          </p:txBody>
        </p:sp>
      </p:grpSp>
      <p:grpSp>
        <p:nvGrpSpPr>
          <p:cNvPr id="3" name="Group 39"/>
          <p:cNvGrpSpPr>
            <a:grpSpLocks/>
          </p:cNvGrpSpPr>
          <p:nvPr/>
        </p:nvGrpSpPr>
        <p:grpSpPr bwMode="auto">
          <a:xfrm>
            <a:off x="6419850" y="1212850"/>
            <a:ext cx="2400300" cy="2057400"/>
            <a:chOff x="4704" y="96"/>
            <a:chExt cx="1512" cy="1296"/>
          </a:xfrm>
        </p:grpSpPr>
        <p:pic>
          <p:nvPicPr>
            <p:cNvPr id="542738" name="Picture 35" descr="2"/>
            <p:cNvPicPr>
              <a:picLocks noChangeAspect="1" noChangeArrowheads="1"/>
            </p:cNvPicPr>
            <p:nvPr/>
          </p:nvPicPr>
          <p:blipFill>
            <a:blip r:embed="rId9"/>
            <a:srcRect/>
            <a:stretch>
              <a:fillRect/>
            </a:stretch>
          </p:blipFill>
          <p:spPr bwMode="auto">
            <a:xfrm>
              <a:off x="4704" y="336"/>
              <a:ext cx="1056" cy="1056"/>
            </a:xfrm>
            <a:prstGeom prst="rect">
              <a:avLst/>
            </a:prstGeom>
            <a:noFill/>
            <a:ln w="9525">
              <a:noFill/>
              <a:miter lim="800000"/>
              <a:headEnd/>
              <a:tailEnd/>
            </a:ln>
          </p:spPr>
        </p:pic>
        <p:sp>
          <p:nvSpPr>
            <p:cNvPr id="542739" name="Text Box 37"/>
            <p:cNvSpPr txBox="1">
              <a:spLocks noChangeArrowheads="1"/>
            </p:cNvSpPr>
            <p:nvPr/>
          </p:nvSpPr>
          <p:spPr bwMode="auto">
            <a:xfrm>
              <a:off x="4824" y="96"/>
              <a:ext cx="1392" cy="231"/>
            </a:xfrm>
            <a:prstGeom prst="rect">
              <a:avLst/>
            </a:prstGeom>
            <a:noFill/>
            <a:ln w="9525">
              <a:noFill/>
              <a:miter lim="800000"/>
              <a:headEnd/>
              <a:tailEnd/>
            </a:ln>
          </p:spPr>
          <p:txBody>
            <a:bodyPr>
              <a:spAutoFit/>
            </a:bodyPr>
            <a:lstStyle/>
            <a:p>
              <a:pPr eaLnBrk="1" hangingPunct="1">
                <a:spcBef>
                  <a:spcPct val="50000"/>
                </a:spcBef>
              </a:pPr>
              <a:r>
                <a:rPr lang="en-US" sz="1800" b="1">
                  <a:solidFill>
                    <a:schemeClr val="hlink"/>
                  </a:solidFill>
                  <a:latin typeface="Segoe"/>
                  <a:cs typeface="Arial" pitchFamily="34" charset="0"/>
                </a:rPr>
                <a:t>developer</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Date Placeholder 1"/>
          <p:cNvSpPr>
            <a:spLocks noGrp="1"/>
          </p:cNvSpPr>
          <p:nvPr>
            <p:ph type="dt" sz="half" idx="10"/>
          </p:nvPr>
        </p:nvSpPr>
        <p:spPr/>
        <p:txBody>
          <a:bodyPr/>
          <a:lstStyle/>
          <a:p>
            <a:r>
              <a:rPr lang="en-US" smtClean="0"/>
              <a:t>February 26, 2008</a:t>
            </a:r>
            <a:endParaRPr lang="en-US"/>
          </a:p>
        </p:txBody>
      </p:sp>
      <p:pic>
        <p:nvPicPr>
          <p:cNvPr id="4" name="Picture 5"/>
          <p:cNvPicPr>
            <a:picLocks noChangeAspect="1" noChangeArrowheads="1"/>
          </p:cNvPicPr>
          <p:nvPr/>
        </p:nvPicPr>
        <p:blipFill>
          <a:blip r:embed="rId3"/>
          <a:srcRect/>
          <a:stretch>
            <a:fillRect/>
          </a:stretch>
        </p:blipFill>
        <p:spPr bwMode="auto">
          <a:xfrm>
            <a:off x="6607175" y="3917950"/>
            <a:ext cx="1577975" cy="2260600"/>
          </a:xfrm>
          <a:prstGeom prst="rect">
            <a:avLst/>
          </a:prstGeom>
          <a:noFill/>
          <a:ln w="9525">
            <a:noFill/>
            <a:miter lim="800000"/>
            <a:headEnd/>
            <a:tailEnd/>
          </a:ln>
        </p:spPr>
      </p:pic>
      <p:sp>
        <p:nvSpPr>
          <p:cNvPr id="28" name="Rectangle 33"/>
          <p:cNvSpPr>
            <a:spLocks noChangeArrowheads="1"/>
          </p:cNvSpPr>
          <p:nvPr/>
        </p:nvSpPr>
        <p:spPr bwMode="auto">
          <a:xfrm>
            <a:off x="2514600" y="2028825"/>
            <a:ext cx="3889375" cy="757238"/>
          </a:xfrm>
          <a:prstGeom prst="rect">
            <a:avLst/>
          </a:prstGeom>
          <a:noFill/>
          <a:ln w="9525">
            <a:noFill/>
            <a:miter lim="800000"/>
            <a:headEnd/>
            <a:tailEnd/>
          </a:ln>
        </p:spPr>
        <p:txBody>
          <a:bodyPr>
            <a:spAutoFit/>
          </a:bodyPr>
          <a:lstStyle/>
          <a:p>
            <a:pPr marL="114300" lvl="1" algn="ctr" eaLnBrk="1" hangingPunct="1">
              <a:lnSpc>
                <a:spcPct val="120000"/>
              </a:lnSpc>
            </a:pPr>
            <a:r>
              <a:rPr lang="en-US" sz="1800">
                <a:solidFill>
                  <a:srgbClr val="FFFFFF"/>
                </a:solidFill>
                <a:latin typeface="Segoe"/>
                <a:cs typeface="Arial" pitchFamily="34" charset="0"/>
              </a:rPr>
              <a:t>designers &amp; developers: </a:t>
            </a:r>
          </a:p>
          <a:p>
            <a:pPr marL="114300" lvl="1" algn="ctr" eaLnBrk="1" hangingPunct="1">
              <a:lnSpc>
                <a:spcPct val="120000"/>
              </a:lnSpc>
            </a:pPr>
            <a:r>
              <a:rPr lang="en-US" sz="1800">
                <a:solidFill>
                  <a:srgbClr val="FFFFFF"/>
                </a:solidFill>
                <a:latin typeface="Segoe"/>
                <a:cs typeface="Arial" pitchFamily="34" charset="0"/>
              </a:rPr>
              <a:t>Speak </a:t>
            </a:r>
            <a:r>
              <a:rPr lang="en-US" sz="1800" b="1">
                <a:solidFill>
                  <a:srgbClr val="FFFFFF"/>
                </a:solidFill>
                <a:latin typeface="Segoe"/>
                <a:cs typeface="Arial" pitchFamily="34" charset="0"/>
              </a:rPr>
              <a:t>the same</a:t>
            </a:r>
            <a:r>
              <a:rPr lang="en-US" sz="1800">
                <a:solidFill>
                  <a:srgbClr val="FFFFFF"/>
                </a:solidFill>
                <a:latin typeface="Segoe"/>
                <a:cs typeface="Arial" pitchFamily="34" charset="0"/>
              </a:rPr>
              <a:t> language</a:t>
            </a:r>
          </a:p>
        </p:txBody>
      </p:sp>
      <p:sp>
        <p:nvSpPr>
          <p:cNvPr id="544772" name="Title 1"/>
          <p:cNvSpPr>
            <a:spLocks noGrp="1"/>
          </p:cNvSpPr>
          <p:nvPr>
            <p:ph type="title" idx="4294967295"/>
          </p:nvPr>
        </p:nvSpPr>
        <p:spPr/>
        <p:txBody>
          <a:bodyPr/>
          <a:lstStyle/>
          <a:p>
            <a:pPr eaLnBrk="1" hangingPunct="1"/>
            <a:r>
              <a:rPr lang="en-GB">
                <a:latin typeface="Segoe UI" pitchFamily="34" charset="0"/>
              </a:rPr>
              <a:t>Designer/developer experience</a:t>
            </a:r>
          </a:p>
        </p:txBody>
      </p:sp>
      <p:pic>
        <p:nvPicPr>
          <p:cNvPr id="544773" name="Picture 8"/>
          <p:cNvPicPr>
            <a:picLocks noChangeAspect="1" noChangeArrowheads="1"/>
          </p:cNvPicPr>
          <p:nvPr/>
        </p:nvPicPr>
        <p:blipFill>
          <a:blip r:embed="rId4"/>
          <a:srcRect/>
          <a:stretch>
            <a:fillRect/>
          </a:stretch>
        </p:blipFill>
        <p:spPr bwMode="auto">
          <a:xfrm>
            <a:off x="681038" y="3944938"/>
            <a:ext cx="1701800" cy="2466975"/>
          </a:xfrm>
          <a:prstGeom prst="rect">
            <a:avLst/>
          </a:prstGeom>
          <a:noFill/>
          <a:ln w="9525">
            <a:noFill/>
            <a:miter lim="800000"/>
            <a:headEnd/>
            <a:tailEnd/>
          </a:ln>
        </p:spPr>
      </p:pic>
      <p:pic>
        <p:nvPicPr>
          <p:cNvPr id="6" name="Picture 8" descr="WinFX_WPF__12c"/>
          <p:cNvPicPr>
            <a:picLocks noChangeAspect="1" noChangeArrowheads="1"/>
          </p:cNvPicPr>
          <p:nvPr/>
        </p:nvPicPr>
        <p:blipFill>
          <a:blip r:embed="rId5"/>
          <a:srcRect/>
          <a:stretch>
            <a:fillRect/>
          </a:stretch>
        </p:blipFill>
        <p:spPr bwMode="auto">
          <a:xfrm>
            <a:off x="2208213" y="4000500"/>
            <a:ext cx="885825" cy="1774825"/>
          </a:xfrm>
          <a:prstGeom prst="rect">
            <a:avLst/>
          </a:prstGeom>
          <a:noFill/>
          <a:ln w="9525">
            <a:noFill/>
            <a:miter lim="800000"/>
            <a:headEnd/>
            <a:tailEnd/>
          </a:ln>
        </p:spPr>
      </p:pic>
      <p:pic>
        <p:nvPicPr>
          <p:cNvPr id="7" name="Picture 6"/>
          <p:cNvPicPr>
            <a:picLocks noChangeAspect="1" noChangeArrowheads="1"/>
          </p:cNvPicPr>
          <p:nvPr/>
        </p:nvPicPr>
        <p:blipFill>
          <a:blip r:embed="rId6"/>
          <a:srcRect/>
          <a:stretch>
            <a:fillRect/>
          </a:stretch>
        </p:blipFill>
        <p:spPr bwMode="auto">
          <a:xfrm>
            <a:off x="3019425" y="4100513"/>
            <a:ext cx="1114425" cy="1524000"/>
          </a:xfrm>
          <a:prstGeom prst="rect">
            <a:avLst/>
          </a:prstGeom>
          <a:noFill/>
          <a:ln w="9525">
            <a:noFill/>
            <a:miter lim="800000"/>
            <a:headEnd/>
            <a:tailEnd/>
          </a:ln>
        </p:spPr>
      </p:pic>
      <p:pic>
        <p:nvPicPr>
          <p:cNvPr id="8" name="Picture 7"/>
          <p:cNvPicPr>
            <a:picLocks noChangeAspect="1" noChangeArrowheads="1"/>
          </p:cNvPicPr>
          <p:nvPr/>
        </p:nvPicPr>
        <p:blipFill>
          <a:blip r:embed="rId7"/>
          <a:srcRect/>
          <a:stretch>
            <a:fillRect/>
          </a:stretch>
        </p:blipFill>
        <p:spPr bwMode="auto">
          <a:xfrm>
            <a:off x="4821238" y="4100513"/>
            <a:ext cx="1114425" cy="1524000"/>
          </a:xfrm>
          <a:prstGeom prst="rect">
            <a:avLst/>
          </a:prstGeom>
          <a:noFill/>
          <a:ln w="9525">
            <a:noFill/>
            <a:miter lim="800000"/>
            <a:headEnd/>
            <a:tailEnd/>
          </a:ln>
        </p:spPr>
      </p:pic>
      <p:pic>
        <p:nvPicPr>
          <p:cNvPr id="9" name="Picture 11" descr="WinFX_WPF__12c"/>
          <p:cNvPicPr>
            <a:picLocks noChangeAspect="1" noChangeArrowheads="1"/>
          </p:cNvPicPr>
          <p:nvPr/>
        </p:nvPicPr>
        <p:blipFill>
          <a:blip r:embed="rId5"/>
          <a:srcRect/>
          <a:stretch>
            <a:fillRect/>
          </a:stretch>
        </p:blipFill>
        <p:spPr bwMode="auto">
          <a:xfrm>
            <a:off x="4024313" y="4000500"/>
            <a:ext cx="885825" cy="1774825"/>
          </a:xfrm>
          <a:prstGeom prst="rect">
            <a:avLst/>
          </a:prstGeom>
          <a:noFill/>
          <a:ln w="9525">
            <a:noFill/>
            <a:miter lim="800000"/>
            <a:headEnd/>
            <a:tailEnd/>
          </a:ln>
        </p:spPr>
      </p:pic>
      <p:pic>
        <p:nvPicPr>
          <p:cNvPr id="10" name="Picture 12" descr="WinFX_WPF__12c"/>
          <p:cNvPicPr>
            <a:picLocks noChangeAspect="1" noChangeArrowheads="1"/>
          </p:cNvPicPr>
          <p:nvPr/>
        </p:nvPicPr>
        <p:blipFill>
          <a:blip r:embed="rId5"/>
          <a:srcRect/>
          <a:stretch>
            <a:fillRect/>
          </a:stretch>
        </p:blipFill>
        <p:spPr bwMode="auto">
          <a:xfrm>
            <a:off x="5826125" y="4000500"/>
            <a:ext cx="885825" cy="1774825"/>
          </a:xfrm>
          <a:prstGeom prst="rect">
            <a:avLst/>
          </a:prstGeom>
          <a:noFill/>
          <a:ln w="9525">
            <a:noFill/>
            <a:miter lim="800000"/>
            <a:headEnd/>
            <a:tailEnd/>
          </a:ln>
        </p:spPr>
      </p:pic>
      <p:sp>
        <p:nvSpPr>
          <p:cNvPr id="544779" name="Text Box 3"/>
          <p:cNvSpPr txBox="1">
            <a:spLocks noChangeArrowheads="1"/>
          </p:cNvSpPr>
          <p:nvPr/>
        </p:nvSpPr>
        <p:spPr bwMode="auto">
          <a:xfrm>
            <a:off x="5332413" y="571500"/>
            <a:ext cx="1038225" cy="639763"/>
          </a:xfrm>
          <a:prstGeom prst="rect">
            <a:avLst/>
          </a:prstGeom>
          <a:noFill/>
          <a:ln w="9525">
            <a:noFill/>
            <a:miter lim="800000"/>
            <a:headEnd/>
            <a:tailEnd/>
          </a:ln>
        </p:spPr>
        <p:txBody>
          <a:bodyPr>
            <a:spAutoFit/>
          </a:bodyPr>
          <a:lstStyle/>
          <a:p>
            <a:pPr eaLnBrk="1" hangingPunct="1">
              <a:lnSpc>
                <a:spcPct val="150000"/>
              </a:lnSpc>
            </a:pPr>
            <a:endParaRPr lang="en-US" sz="1800">
              <a:latin typeface="Calibri" pitchFamily="34" charset="0"/>
              <a:cs typeface="Arial" pitchFamily="34" charset="0"/>
            </a:endParaRPr>
          </a:p>
        </p:txBody>
      </p:sp>
      <p:sp>
        <p:nvSpPr>
          <p:cNvPr id="544780" name="Rectangle 24"/>
          <p:cNvSpPr>
            <a:spLocks noChangeArrowheads="1"/>
          </p:cNvSpPr>
          <p:nvPr/>
        </p:nvSpPr>
        <p:spPr bwMode="auto">
          <a:xfrm>
            <a:off x="606425" y="3497263"/>
            <a:ext cx="1865313" cy="368300"/>
          </a:xfrm>
          <a:prstGeom prst="rect">
            <a:avLst/>
          </a:prstGeom>
          <a:noFill/>
          <a:ln w="9525">
            <a:noFill/>
            <a:miter lim="800000"/>
            <a:headEnd/>
            <a:tailEnd/>
          </a:ln>
        </p:spPr>
        <p:txBody>
          <a:bodyPr wrap="none">
            <a:spAutoFit/>
          </a:bodyPr>
          <a:lstStyle/>
          <a:p>
            <a:pPr eaLnBrk="1" hangingPunct="1"/>
            <a:r>
              <a:rPr lang="en-US" sz="1800">
                <a:solidFill>
                  <a:srgbClr val="FFFFFF"/>
                </a:solidFill>
                <a:latin typeface="Segoe"/>
                <a:cs typeface="Arial" pitchFamily="34" charset="0"/>
              </a:rPr>
              <a:t>designers design</a:t>
            </a:r>
          </a:p>
        </p:txBody>
      </p:sp>
      <p:sp>
        <p:nvSpPr>
          <p:cNvPr id="13" name="Rectangle 33"/>
          <p:cNvSpPr>
            <a:spLocks noChangeArrowheads="1"/>
          </p:cNvSpPr>
          <p:nvPr/>
        </p:nvSpPr>
        <p:spPr bwMode="auto">
          <a:xfrm>
            <a:off x="2514600" y="2022475"/>
            <a:ext cx="3889375" cy="757238"/>
          </a:xfrm>
          <a:prstGeom prst="rect">
            <a:avLst/>
          </a:prstGeom>
          <a:noFill/>
          <a:ln w="9525">
            <a:noFill/>
            <a:miter lim="800000"/>
            <a:headEnd/>
            <a:tailEnd/>
          </a:ln>
        </p:spPr>
        <p:txBody>
          <a:bodyPr>
            <a:spAutoFit/>
          </a:bodyPr>
          <a:lstStyle/>
          <a:p>
            <a:pPr marL="114300" lvl="1" algn="ctr" eaLnBrk="1" hangingPunct="1">
              <a:lnSpc>
                <a:spcPct val="120000"/>
              </a:lnSpc>
            </a:pPr>
            <a:r>
              <a:rPr lang="en-US" sz="1800">
                <a:solidFill>
                  <a:srgbClr val="FFFFFF"/>
                </a:solidFill>
                <a:latin typeface="Segoe"/>
                <a:cs typeface="Arial" pitchFamily="34" charset="0"/>
              </a:rPr>
              <a:t>designers &amp; developers: </a:t>
            </a:r>
          </a:p>
          <a:p>
            <a:pPr marL="114300" lvl="1" algn="ctr" eaLnBrk="1" hangingPunct="1">
              <a:lnSpc>
                <a:spcPct val="120000"/>
              </a:lnSpc>
            </a:pPr>
            <a:r>
              <a:rPr lang="en-US" sz="1800">
                <a:solidFill>
                  <a:srgbClr val="FFFFFF"/>
                </a:solidFill>
                <a:latin typeface="Segoe"/>
                <a:cs typeface="Arial" pitchFamily="34" charset="0"/>
              </a:rPr>
              <a:t>Speak different languages</a:t>
            </a:r>
          </a:p>
        </p:txBody>
      </p:sp>
      <p:sp>
        <p:nvSpPr>
          <p:cNvPr id="544782" name="Rectangle 34"/>
          <p:cNvSpPr>
            <a:spLocks noChangeArrowheads="1"/>
          </p:cNvSpPr>
          <p:nvPr/>
        </p:nvSpPr>
        <p:spPr bwMode="auto">
          <a:xfrm>
            <a:off x="5632450" y="3497263"/>
            <a:ext cx="3179763" cy="368300"/>
          </a:xfrm>
          <a:prstGeom prst="rect">
            <a:avLst/>
          </a:prstGeom>
          <a:noFill/>
          <a:ln w="9525">
            <a:noFill/>
            <a:miter lim="800000"/>
            <a:headEnd/>
            <a:tailEnd/>
          </a:ln>
        </p:spPr>
        <p:txBody>
          <a:bodyPr wrap="none">
            <a:spAutoFit/>
          </a:bodyPr>
          <a:lstStyle/>
          <a:p>
            <a:pPr eaLnBrk="1" hangingPunct="1"/>
            <a:r>
              <a:rPr lang="en-US" sz="1800">
                <a:solidFill>
                  <a:srgbClr val="FFFFFF"/>
                </a:solidFill>
                <a:latin typeface="Segoe"/>
                <a:cs typeface="Arial" pitchFamily="34" charset="0"/>
              </a:rPr>
              <a:t>developers add business logic</a:t>
            </a:r>
          </a:p>
        </p:txBody>
      </p:sp>
      <p:grpSp>
        <p:nvGrpSpPr>
          <p:cNvPr id="544783" name="Group 38"/>
          <p:cNvGrpSpPr>
            <a:grpSpLocks/>
          </p:cNvGrpSpPr>
          <p:nvPr/>
        </p:nvGrpSpPr>
        <p:grpSpPr bwMode="auto">
          <a:xfrm>
            <a:off x="800100" y="1212850"/>
            <a:ext cx="2454275" cy="2057400"/>
            <a:chOff x="504" y="96"/>
            <a:chExt cx="1546" cy="1296"/>
          </a:xfrm>
        </p:grpSpPr>
        <p:pic>
          <p:nvPicPr>
            <p:cNvPr id="544784" name="Picture 34" descr="1"/>
            <p:cNvPicPr>
              <a:picLocks noChangeAspect="1" noChangeArrowheads="1"/>
            </p:cNvPicPr>
            <p:nvPr/>
          </p:nvPicPr>
          <p:blipFill>
            <a:blip r:embed="rId8"/>
            <a:srcRect/>
            <a:stretch>
              <a:fillRect/>
            </a:stretch>
          </p:blipFill>
          <p:spPr bwMode="auto">
            <a:xfrm>
              <a:off x="504" y="336"/>
              <a:ext cx="1056" cy="1056"/>
            </a:xfrm>
            <a:prstGeom prst="rect">
              <a:avLst/>
            </a:prstGeom>
            <a:noFill/>
            <a:ln w="9525">
              <a:noFill/>
              <a:miter lim="800000"/>
              <a:headEnd/>
              <a:tailEnd/>
            </a:ln>
          </p:spPr>
        </p:pic>
        <p:sp>
          <p:nvSpPr>
            <p:cNvPr id="544785" name="Text Box 36"/>
            <p:cNvSpPr txBox="1">
              <a:spLocks noChangeArrowheads="1"/>
            </p:cNvSpPr>
            <p:nvPr/>
          </p:nvSpPr>
          <p:spPr bwMode="auto">
            <a:xfrm>
              <a:off x="658" y="96"/>
              <a:ext cx="1392" cy="231"/>
            </a:xfrm>
            <a:prstGeom prst="rect">
              <a:avLst/>
            </a:prstGeom>
            <a:noFill/>
            <a:ln w="9525">
              <a:noFill/>
              <a:miter lim="800000"/>
              <a:headEnd/>
              <a:tailEnd/>
            </a:ln>
          </p:spPr>
          <p:txBody>
            <a:bodyPr>
              <a:spAutoFit/>
            </a:bodyPr>
            <a:lstStyle/>
            <a:p>
              <a:pPr eaLnBrk="1" hangingPunct="1">
                <a:spcBef>
                  <a:spcPct val="50000"/>
                </a:spcBef>
              </a:pPr>
              <a:r>
                <a:rPr lang="en-US" sz="1800" b="1">
                  <a:solidFill>
                    <a:schemeClr val="hlink"/>
                  </a:solidFill>
                  <a:latin typeface="Segoe"/>
                  <a:cs typeface="Arial" pitchFamily="34" charset="0"/>
                </a:rPr>
                <a:t>designer</a:t>
              </a:r>
            </a:p>
          </p:txBody>
        </p:sp>
      </p:grpSp>
      <p:grpSp>
        <p:nvGrpSpPr>
          <p:cNvPr id="544786" name="Group 39"/>
          <p:cNvGrpSpPr>
            <a:grpSpLocks/>
          </p:cNvGrpSpPr>
          <p:nvPr/>
        </p:nvGrpSpPr>
        <p:grpSpPr bwMode="auto">
          <a:xfrm>
            <a:off x="6419850" y="1212850"/>
            <a:ext cx="2400300" cy="2057400"/>
            <a:chOff x="4704" y="96"/>
            <a:chExt cx="1512" cy="1296"/>
          </a:xfrm>
        </p:grpSpPr>
        <p:pic>
          <p:nvPicPr>
            <p:cNvPr id="544787" name="Picture 35" descr="2"/>
            <p:cNvPicPr>
              <a:picLocks noChangeAspect="1" noChangeArrowheads="1"/>
            </p:cNvPicPr>
            <p:nvPr/>
          </p:nvPicPr>
          <p:blipFill>
            <a:blip r:embed="rId9"/>
            <a:srcRect/>
            <a:stretch>
              <a:fillRect/>
            </a:stretch>
          </p:blipFill>
          <p:spPr bwMode="auto">
            <a:xfrm>
              <a:off x="4704" y="336"/>
              <a:ext cx="1056" cy="1056"/>
            </a:xfrm>
            <a:prstGeom prst="rect">
              <a:avLst/>
            </a:prstGeom>
            <a:noFill/>
            <a:ln w="9525">
              <a:noFill/>
              <a:miter lim="800000"/>
              <a:headEnd/>
              <a:tailEnd/>
            </a:ln>
          </p:spPr>
        </p:pic>
        <p:sp>
          <p:nvSpPr>
            <p:cNvPr id="544788" name="Text Box 37"/>
            <p:cNvSpPr txBox="1">
              <a:spLocks noChangeArrowheads="1"/>
            </p:cNvSpPr>
            <p:nvPr/>
          </p:nvSpPr>
          <p:spPr bwMode="auto">
            <a:xfrm>
              <a:off x="4824" y="96"/>
              <a:ext cx="1392" cy="231"/>
            </a:xfrm>
            <a:prstGeom prst="rect">
              <a:avLst/>
            </a:prstGeom>
            <a:noFill/>
            <a:ln w="9525">
              <a:noFill/>
              <a:miter lim="800000"/>
              <a:headEnd/>
              <a:tailEnd/>
            </a:ln>
          </p:spPr>
          <p:txBody>
            <a:bodyPr>
              <a:spAutoFit/>
            </a:bodyPr>
            <a:lstStyle/>
            <a:p>
              <a:pPr eaLnBrk="1" hangingPunct="1">
                <a:spcBef>
                  <a:spcPct val="50000"/>
                </a:spcBef>
              </a:pPr>
              <a:r>
                <a:rPr lang="en-US" sz="1800" b="1">
                  <a:solidFill>
                    <a:schemeClr val="hlink"/>
                  </a:solidFill>
                  <a:latin typeface="Segoe"/>
                  <a:cs typeface="Arial" pitchFamily="34" charset="0"/>
                </a:rPr>
                <a:t>developer</a:t>
              </a:r>
            </a:p>
          </p:txBody>
        </p:sp>
      </p:grpSp>
      <p:grpSp>
        <p:nvGrpSpPr>
          <p:cNvPr id="5" name="Group 20"/>
          <p:cNvGrpSpPr>
            <a:grpSpLocks/>
          </p:cNvGrpSpPr>
          <p:nvPr/>
        </p:nvGrpSpPr>
        <p:grpSpPr bwMode="auto">
          <a:xfrm>
            <a:off x="2416175" y="3890963"/>
            <a:ext cx="5856288" cy="2466975"/>
            <a:chOff x="2525713" y="5624512"/>
            <a:chExt cx="5856287" cy="2466975"/>
          </a:xfrm>
        </p:grpSpPr>
        <p:pic>
          <p:nvPicPr>
            <p:cNvPr id="544790" name="Picture 15" descr="WinFX_WPF__12c"/>
            <p:cNvPicPr>
              <a:picLocks noChangeAspect="1" noChangeArrowheads="1"/>
            </p:cNvPicPr>
            <p:nvPr/>
          </p:nvPicPr>
          <p:blipFill>
            <a:blip r:embed="rId10"/>
            <a:srcRect/>
            <a:stretch>
              <a:fillRect/>
            </a:stretch>
          </p:blipFill>
          <p:spPr bwMode="auto">
            <a:xfrm>
              <a:off x="3192463" y="6024562"/>
              <a:ext cx="638175" cy="1279525"/>
            </a:xfrm>
            <a:prstGeom prst="rect">
              <a:avLst/>
            </a:prstGeom>
            <a:noFill/>
            <a:ln w="9525">
              <a:noFill/>
              <a:miter lim="800000"/>
              <a:headEnd/>
              <a:tailEnd/>
            </a:ln>
          </p:spPr>
        </p:pic>
        <p:pic>
          <p:nvPicPr>
            <p:cNvPr id="544791" name="Picture 16" descr="WinFX_WPF__12c"/>
            <p:cNvPicPr>
              <a:picLocks noChangeAspect="1" noChangeArrowheads="1"/>
            </p:cNvPicPr>
            <p:nvPr/>
          </p:nvPicPr>
          <p:blipFill>
            <a:blip r:embed="rId10"/>
            <a:srcRect/>
            <a:stretch>
              <a:fillRect/>
            </a:stretch>
          </p:blipFill>
          <p:spPr bwMode="auto">
            <a:xfrm>
              <a:off x="6027738" y="6024562"/>
              <a:ext cx="638175" cy="1279525"/>
            </a:xfrm>
            <a:prstGeom prst="rect">
              <a:avLst/>
            </a:prstGeom>
            <a:noFill/>
            <a:ln w="9525">
              <a:noFill/>
              <a:miter lim="800000"/>
              <a:headEnd/>
              <a:tailEnd/>
            </a:ln>
          </p:spPr>
        </p:pic>
        <p:pic>
          <p:nvPicPr>
            <p:cNvPr id="544792" name="Picture 8"/>
            <p:cNvPicPr>
              <a:picLocks noChangeAspect="1" noChangeArrowheads="1"/>
            </p:cNvPicPr>
            <p:nvPr/>
          </p:nvPicPr>
          <p:blipFill>
            <a:blip r:embed="rId4"/>
            <a:srcRect/>
            <a:stretch>
              <a:fillRect/>
            </a:stretch>
          </p:blipFill>
          <p:spPr bwMode="auto">
            <a:xfrm>
              <a:off x="6680200" y="5624512"/>
              <a:ext cx="1701800" cy="2466975"/>
            </a:xfrm>
            <a:prstGeom prst="rect">
              <a:avLst/>
            </a:prstGeom>
            <a:noFill/>
            <a:ln w="9525">
              <a:noFill/>
              <a:miter lim="800000"/>
              <a:headEnd/>
              <a:tailEnd/>
            </a:ln>
          </p:spPr>
        </p:pic>
        <p:pic>
          <p:nvPicPr>
            <p:cNvPr id="544793" name="Picture 18" descr="WinFX_WPF__12c"/>
            <p:cNvPicPr>
              <a:picLocks noChangeAspect="1" noChangeArrowheads="1"/>
            </p:cNvPicPr>
            <p:nvPr/>
          </p:nvPicPr>
          <p:blipFill>
            <a:blip r:embed="rId10"/>
            <a:srcRect/>
            <a:stretch>
              <a:fillRect/>
            </a:stretch>
          </p:blipFill>
          <p:spPr bwMode="auto">
            <a:xfrm rot="10800000">
              <a:off x="2525713" y="6024562"/>
              <a:ext cx="638175" cy="1279525"/>
            </a:xfrm>
            <a:prstGeom prst="rect">
              <a:avLst/>
            </a:prstGeom>
            <a:noFill/>
            <a:ln w="9525">
              <a:noFill/>
              <a:miter lim="800000"/>
              <a:headEnd/>
              <a:tailEnd/>
            </a:ln>
          </p:spPr>
        </p:pic>
        <p:pic>
          <p:nvPicPr>
            <p:cNvPr id="544794" name="Picture 19" descr="WinFX_WPF__12c"/>
            <p:cNvPicPr>
              <a:picLocks noChangeAspect="1" noChangeArrowheads="1"/>
            </p:cNvPicPr>
            <p:nvPr/>
          </p:nvPicPr>
          <p:blipFill>
            <a:blip r:embed="rId10"/>
            <a:srcRect/>
            <a:stretch>
              <a:fillRect/>
            </a:stretch>
          </p:blipFill>
          <p:spPr bwMode="auto">
            <a:xfrm rot="10800000">
              <a:off x="5416550" y="6024562"/>
              <a:ext cx="638175" cy="1279525"/>
            </a:xfrm>
            <a:prstGeom prst="rect">
              <a:avLst/>
            </a:prstGeom>
            <a:noFill/>
            <a:ln w="9525">
              <a:noFill/>
              <a:miter lim="800000"/>
              <a:headEnd/>
              <a:tailEnd/>
            </a:ln>
          </p:spPr>
        </p:pic>
        <p:pic>
          <p:nvPicPr>
            <p:cNvPr id="544795" name="Picture 17"/>
            <p:cNvPicPr>
              <a:picLocks noChangeAspect="1" noChangeArrowheads="1"/>
            </p:cNvPicPr>
            <p:nvPr/>
          </p:nvPicPr>
          <p:blipFill>
            <a:blip r:embed="rId11"/>
            <a:srcRect/>
            <a:stretch>
              <a:fillRect/>
            </a:stretch>
          </p:blipFill>
          <p:spPr bwMode="auto">
            <a:xfrm>
              <a:off x="3830638" y="5834062"/>
              <a:ext cx="1574800" cy="1533525"/>
            </a:xfrm>
            <a:prstGeom prst="rect">
              <a:avLst/>
            </a:prstGeom>
            <a:noFill/>
            <a:ln w="9525">
              <a:noFill/>
              <a:miter lim="800000"/>
              <a:headEnd/>
              <a:tailEnd/>
            </a:ln>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xit" presetSubtype="0" fill="hold" grpId="0"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Date Placeholder 2"/>
          <p:cNvSpPr>
            <a:spLocks noGrp="1"/>
          </p:cNvSpPr>
          <p:nvPr>
            <p:ph type="dt" sz="half" idx="10"/>
          </p:nvPr>
        </p:nvSpPr>
        <p:spPr/>
        <p:txBody>
          <a:bodyPr/>
          <a:lstStyle/>
          <a:p>
            <a:r>
              <a:rPr lang="en-US" smtClean="0"/>
              <a:t>February 26, 2008</a:t>
            </a:r>
            <a:endParaRPr lang="en-US"/>
          </a:p>
        </p:txBody>
      </p:sp>
      <p:sp>
        <p:nvSpPr>
          <p:cNvPr id="546818" name="AutoShape 2"/>
          <p:cNvSpPr>
            <a:spLocks noChangeArrowheads="1"/>
          </p:cNvSpPr>
          <p:nvPr/>
        </p:nvSpPr>
        <p:spPr bwMode="auto">
          <a:xfrm>
            <a:off x="206375" y="1282700"/>
            <a:ext cx="8789988" cy="4705350"/>
          </a:xfrm>
          <a:prstGeom prst="roundRect">
            <a:avLst>
              <a:gd name="adj" fmla="val 6782"/>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12700">
            <a:solidFill>
              <a:schemeClr val="accent2"/>
            </a:solidFill>
            <a:round/>
            <a:headEnd/>
            <a:tailEnd/>
          </a:ln>
          <a:effectLst/>
        </p:spPr>
        <p:txBody>
          <a:bodyPr wrap="none" anchor="ctr"/>
          <a:lstStyle/>
          <a:p>
            <a:endParaRPr lang="en-US"/>
          </a:p>
        </p:txBody>
      </p:sp>
      <p:sp>
        <p:nvSpPr>
          <p:cNvPr id="546819" name="Rectangle 3"/>
          <p:cNvSpPr>
            <a:spLocks noChangeArrowheads="1"/>
          </p:cNvSpPr>
          <p:nvPr/>
        </p:nvSpPr>
        <p:spPr bwMode="auto">
          <a:xfrm>
            <a:off x="179388" y="1552575"/>
            <a:ext cx="2312987" cy="1189038"/>
          </a:xfrm>
          <a:prstGeom prst="rect">
            <a:avLst/>
          </a:prstGeom>
          <a:noFill/>
          <a:ln w="9525">
            <a:noFill/>
            <a:miter lim="800000"/>
            <a:headEnd/>
            <a:tailEnd/>
          </a:ln>
          <a:effectLst/>
        </p:spPr>
        <p:txBody>
          <a:bodyPr lIns="0" rIns="0">
            <a:spAutoFit/>
          </a:bodyPr>
          <a:lstStyle/>
          <a:p>
            <a:pPr algn="r"/>
            <a:r>
              <a:rPr kumimoji="1" lang="en-US" sz="2000">
                <a:latin typeface="Tahoma" pitchFamily="34" charset="0"/>
              </a:rPr>
              <a:t>Designer</a:t>
            </a:r>
            <a:r>
              <a:rPr kumimoji="1" lang="en-US" sz="1800">
                <a:latin typeface="Tahoma" pitchFamily="34" charset="0"/>
              </a:rPr>
              <a:t/>
            </a:r>
            <a:br>
              <a:rPr kumimoji="1" lang="en-US" sz="1800">
                <a:latin typeface="Tahoma" pitchFamily="34" charset="0"/>
              </a:rPr>
            </a:br>
            <a:r>
              <a:rPr kumimoji="1" lang="en-US" sz="1800">
                <a:latin typeface="Tahoma" pitchFamily="34" charset="0"/>
              </a:rPr>
              <a:t/>
            </a:r>
            <a:br>
              <a:rPr kumimoji="1" lang="en-US" sz="1800">
                <a:latin typeface="Tahoma" pitchFamily="34" charset="0"/>
              </a:rPr>
            </a:br>
            <a:r>
              <a:rPr kumimoji="1" lang="en-US" sz="1400">
                <a:latin typeface="Segoe"/>
              </a:rPr>
              <a:t>Emotional Connection</a:t>
            </a:r>
            <a:br>
              <a:rPr kumimoji="1" lang="en-US" sz="1400">
                <a:latin typeface="Segoe"/>
              </a:rPr>
            </a:br>
            <a:r>
              <a:rPr kumimoji="1" lang="en-US" sz="900">
                <a:latin typeface="Segoe"/>
              </a:rPr>
              <a:t>Look, behavior, data visualization, usability, brand impact</a:t>
            </a:r>
            <a:endParaRPr kumimoji="1" lang="en-US" sz="1200">
              <a:latin typeface="Tahoma" pitchFamily="34" charset="0"/>
            </a:endParaRPr>
          </a:p>
        </p:txBody>
      </p:sp>
      <p:grpSp>
        <p:nvGrpSpPr>
          <p:cNvPr id="546820" name="Group 4"/>
          <p:cNvGrpSpPr>
            <a:grpSpLocks/>
          </p:cNvGrpSpPr>
          <p:nvPr/>
        </p:nvGrpSpPr>
        <p:grpSpPr bwMode="auto">
          <a:xfrm>
            <a:off x="2743200" y="1611313"/>
            <a:ext cx="1250950" cy="1265237"/>
            <a:chOff x="231" y="474"/>
            <a:chExt cx="788" cy="797"/>
          </a:xfrm>
        </p:grpSpPr>
        <p:pic>
          <p:nvPicPr>
            <p:cNvPr id="546821" name="Picture 5"/>
            <p:cNvPicPr>
              <a:picLocks noChangeAspect="1" noChangeArrowheads="1"/>
            </p:cNvPicPr>
            <p:nvPr/>
          </p:nvPicPr>
          <p:blipFill>
            <a:blip r:embed="rId3" cstate="print"/>
            <a:srcRect/>
            <a:stretch>
              <a:fillRect/>
            </a:stretch>
          </p:blipFill>
          <p:spPr bwMode="auto">
            <a:xfrm>
              <a:off x="231" y="474"/>
              <a:ext cx="787" cy="791"/>
            </a:xfrm>
            <a:prstGeom prst="rect">
              <a:avLst/>
            </a:prstGeom>
            <a:noFill/>
            <a:ln w="9525">
              <a:noFill/>
              <a:miter lim="800000"/>
              <a:headEnd/>
              <a:tailEnd/>
            </a:ln>
            <a:effectLst/>
          </p:spPr>
        </p:pic>
        <p:sp>
          <p:nvSpPr>
            <p:cNvPr id="546822" name="Rectangle 6"/>
            <p:cNvSpPr>
              <a:spLocks noChangeArrowheads="1"/>
            </p:cNvSpPr>
            <p:nvPr/>
          </p:nvSpPr>
          <p:spPr bwMode="auto">
            <a:xfrm>
              <a:off x="233" y="475"/>
              <a:ext cx="786" cy="796"/>
            </a:xfrm>
            <a:prstGeom prst="rect">
              <a:avLst/>
            </a:prstGeom>
            <a:noFill/>
            <a:ln w="9525">
              <a:solidFill>
                <a:schemeClr val="tx1"/>
              </a:solidFill>
              <a:miter lim="800000"/>
              <a:headEnd/>
              <a:tailEnd/>
            </a:ln>
            <a:effectLst/>
          </p:spPr>
          <p:txBody>
            <a:bodyPr wrap="none" anchor="ctr"/>
            <a:lstStyle/>
            <a:p>
              <a:endParaRPr lang="en-US"/>
            </a:p>
          </p:txBody>
        </p:sp>
      </p:grpSp>
      <p:sp>
        <p:nvSpPr>
          <p:cNvPr id="546823" name="Rectangle 7"/>
          <p:cNvSpPr>
            <a:spLocks noChangeArrowheads="1"/>
          </p:cNvSpPr>
          <p:nvPr/>
        </p:nvSpPr>
        <p:spPr bwMode="auto">
          <a:xfrm>
            <a:off x="6600825" y="1552575"/>
            <a:ext cx="2381250" cy="1189038"/>
          </a:xfrm>
          <a:prstGeom prst="rect">
            <a:avLst/>
          </a:prstGeom>
          <a:noFill/>
          <a:ln w="9525">
            <a:noFill/>
            <a:miter lim="800000"/>
            <a:headEnd/>
            <a:tailEnd/>
          </a:ln>
          <a:effectLst/>
        </p:spPr>
        <p:txBody>
          <a:bodyPr lIns="0" rIns="0">
            <a:spAutoFit/>
          </a:bodyPr>
          <a:lstStyle/>
          <a:p>
            <a:pPr algn="ctr"/>
            <a:r>
              <a:rPr kumimoji="1" lang="en-US" sz="2000">
                <a:latin typeface="Tahoma" pitchFamily="34" charset="0"/>
              </a:rPr>
              <a:t>Developer</a:t>
            </a:r>
            <a:r>
              <a:rPr kumimoji="1" lang="en-US" sz="1800">
                <a:latin typeface="Tahoma" pitchFamily="34" charset="0"/>
              </a:rPr>
              <a:t/>
            </a:r>
            <a:br>
              <a:rPr kumimoji="1" lang="en-US" sz="1800">
                <a:latin typeface="Tahoma" pitchFamily="34" charset="0"/>
              </a:rPr>
            </a:br>
            <a:r>
              <a:rPr kumimoji="1" lang="en-US" sz="1800">
                <a:latin typeface="Tahoma" pitchFamily="34" charset="0"/>
              </a:rPr>
              <a:t/>
            </a:r>
            <a:br>
              <a:rPr kumimoji="1" lang="en-US" sz="1800">
                <a:latin typeface="Tahoma" pitchFamily="34" charset="0"/>
              </a:rPr>
            </a:br>
            <a:r>
              <a:rPr kumimoji="1" lang="en-US" sz="1400">
                <a:latin typeface="Segoe"/>
              </a:rPr>
              <a:t>Functional Capabilities</a:t>
            </a:r>
            <a:br>
              <a:rPr kumimoji="1" lang="en-US" sz="1400">
                <a:latin typeface="Segoe"/>
              </a:rPr>
            </a:br>
            <a:r>
              <a:rPr kumimoji="1" lang="en-US" sz="900">
                <a:latin typeface="Segoe"/>
              </a:rPr>
              <a:t>Deployment, function, data connection and integrity, IT process, security</a:t>
            </a:r>
          </a:p>
        </p:txBody>
      </p:sp>
      <p:pic>
        <p:nvPicPr>
          <p:cNvPr id="546824" name="Picture 8"/>
          <p:cNvPicPr>
            <a:picLocks noChangeAspect="1" noChangeArrowheads="1"/>
          </p:cNvPicPr>
          <p:nvPr/>
        </p:nvPicPr>
        <p:blipFill>
          <a:blip r:embed="rId4" cstate="print"/>
          <a:srcRect/>
          <a:stretch>
            <a:fillRect/>
          </a:stretch>
        </p:blipFill>
        <p:spPr bwMode="auto">
          <a:xfrm>
            <a:off x="381000" y="3541713"/>
            <a:ext cx="1546225" cy="2243137"/>
          </a:xfrm>
          <a:prstGeom prst="rect">
            <a:avLst/>
          </a:prstGeom>
          <a:noFill/>
          <a:ln w="9525">
            <a:noFill/>
            <a:miter lim="800000"/>
            <a:headEnd/>
            <a:tailEnd/>
          </a:ln>
          <a:effectLst/>
        </p:spPr>
      </p:pic>
      <p:grpSp>
        <p:nvGrpSpPr>
          <p:cNvPr id="546825" name="Group 9"/>
          <p:cNvGrpSpPr>
            <a:grpSpLocks/>
          </p:cNvGrpSpPr>
          <p:nvPr/>
        </p:nvGrpSpPr>
        <p:grpSpPr bwMode="auto">
          <a:xfrm>
            <a:off x="2201863" y="3575050"/>
            <a:ext cx="6637337" cy="1981200"/>
            <a:chOff x="1387" y="2090"/>
            <a:chExt cx="4181" cy="1248"/>
          </a:xfrm>
        </p:grpSpPr>
        <p:pic>
          <p:nvPicPr>
            <p:cNvPr id="546826" name="Picture 10"/>
            <p:cNvPicPr>
              <a:picLocks noChangeAspect="1" noChangeArrowheads="1"/>
            </p:cNvPicPr>
            <p:nvPr/>
          </p:nvPicPr>
          <p:blipFill>
            <a:blip r:embed="rId5" cstate="print"/>
            <a:srcRect b="25714"/>
            <a:stretch>
              <a:fillRect/>
            </a:stretch>
          </p:blipFill>
          <p:spPr bwMode="auto">
            <a:xfrm>
              <a:off x="4394" y="2090"/>
              <a:ext cx="1174" cy="1248"/>
            </a:xfrm>
            <a:prstGeom prst="rect">
              <a:avLst/>
            </a:prstGeom>
            <a:noFill/>
            <a:ln w="9525">
              <a:noFill/>
              <a:miter lim="800000"/>
              <a:headEnd/>
              <a:tailEnd/>
            </a:ln>
            <a:effectLst/>
          </p:spPr>
        </p:pic>
        <p:pic>
          <p:nvPicPr>
            <p:cNvPr id="546827" name="Picture 11"/>
            <p:cNvPicPr>
              <a:picLocks noChangeAspect="1" noChangeArrowheads="1"/>
            </p:cNvPicPr>
            <p:nvPr/>
          </p:nvPicPr>
          <p:blipFill>
            <a:blip r:embed="rId6"/>
            <a:srcRect/>
            <a:stretch>
              <a:fillRect/>
            </a:stretch>
          </p:blipFill>
          <p:spPr bwMode="auto">
            <a:xfrm>
              <a:off x="2731" y="2522"/>
              <a:ext cx="197" cy="361"/>
            </a:xfrm>
            <a:prstGeom prst="rect">
              <a:avLst/>
            </a:prstGeom>
            <a:noFill/>
            <a:ln w="9525">
              <a:noFill/>
              <a:miter lim="800000"/>
              <a:headEnd/>
              <a:tailEnd/>
            </a:ln>
            <a:effectLst/>
          </p:spPr>
        </p:pic>
        <p:pic>
          <p:nvPicPr>
            <p:cNvPr id="546828" name="Picture 12"/>
            <p:cNvPicPr>
              <a:picLocks noChangeAspect="1" noChangeArrowheads="1"/>
            </p:cNvPicPr>
            <p:nvPr/>
          </p:nvPicPr>
          <p:blipFill>
            <a:blip r:embed="rId6"/>
            <a:srcRect/>
            <a:stretch>
              <a:fillRect/>
            </a:stretch>
          </p:blipFill>
          <p:spPr bwMode="auto">
            <a:xfrm>
              <a:off x="4075" y="2522"/>
              <a:ext cx="197" cy="361"/>
            </a:xfrm>
            <a:prstGeom prst="rect">
              <a:avLst/>
            </a:prstGeom>
            <a:noFill/>
            <a:ln w="9525">
              <a:noFill/>
              <a:miter lim="800000"/>
              <a:headEnd/>
              <a:tailEnd/>
            </a:ln>
            <a:effectLst/>
          </p:spPr>
        </p:pic>
        <p:pic>
          <p:nvPicPr>
            <p:cNvPr id="546829" name="Picture 13"/>
            <p:cNvPicPr>
              <a:picLocks noChangeAspect="1" noChangeArrowheads="1"/>
            </p:cNvPicPr>
            <p:nvPr/>
          </p:nvPicPr>
          <p:blipFill>
            <a:blip r:embed="rId6"/>
            <a:srcRect/>
            <a:stretch>
              <a:fillRect/>
            </a:stretch>
          </p:blipFill>
          <p:spPr bwMode="auto">
            <a:xfrm>
              <a:off x="1387" y="2522"/>
              <a:ext cx="197" cy="361"/>
            </a:xfrm>
            <a:prstGeom prst="rect">
              <a:avLst/>
            </a:prstGeom>
            <a:noFill/>
            <a:ln w="9525">
              <a:noFill/>
              <a:miter lim="800000"/>
              <a:headEnd/>
              <a:tailEnd/>
            </a:ln>
            <a:effectLst/>
          </p:spPr>
        </p:pic>
        <p:sp>
          <p:nvSpPr>
            <p:cNvPr id="546830" name="AutoShape 14"/>
            <p:cNvSpPr>
              <a:spLocks noChangeArrowheads="1"/>
            </p:cNvSpPr>
            <p:nvPr/>
          </p:nvSpPr>
          <p:spPr bwMode="auto">
            <a:xfrm>
              <a:off x="3072" y="2090"/>
              <a:ext cx="912" cy="1248"/>
            </a:xfrm>
            <a:prstGeom prst="roundRect">
              <a:avLst>
                <a:gd name="adj" fmla="val 16667"/>
              </a:avLst>
            </a:prstGeom>
            <a:gradFill rotWithShape="1">
              <a:gsLst>
                <a:gs pos="0">
                  <a:schemeClr val="tx2"/>
                </a:gs>
                <a:gs pos="100000">
                  <a:srgbClr val="FF8811"/>
                </a:gs>
              </a:gsLst>
              <a:lin ang="5400000" scaled="1"/>
            </a:gradFill>
            <a:ln w="12700">
              <a:solidFill>
                <a:srgbClr val="808080"/>
              </a:solidFill>
              <a:round/>
              <a:headEnd/>
              <a:tailEnd/>
            </a:ln>
            <a:effectLst/>
          </p:spPr>
          <p:txBody>
            <a:bodyPr wrap="none" anchor="ctr"/>
            <a:lstStyle/>
            <a:p>
              <a:pPr algn="ctr" eaLnBrk="1" hangingPunct="1"/>
              <a:r>
                <a:rPr lang="en-US" sz="1800" b="1">
                  <a:solidFill>
                    <a:schemeClr val="bg2"/>
                  </a:solidFill>
                  <a:latin typeface="Segoe"/>
                </a:rPr>
                <a:t>C++</a:t>
              </a:r>
            </a:p>
            <a:p>
              <a:pPr algn="ctr" eaLnBrk="1" hangingPunct="1"/>
              <a:r>
                <a:rPr lang="en-US" sz="1800" b="1">
                  <a:solidFill>
                    <a:schemeClr val="bg2"/>
                  </a:solidFill>
                  <a:latin typeface="Segoe"/>
                </a:rPr>
                <a:t>C#</a:t>
              </a:r>
            </a:p>
            <a:p>
              <a:pPr algn="ctr" eaLnBrk="1" hangingPunct="1"/>
              <a:r>
                <a:rPr lang="en-US" sz="1800" b="1">
                  <a:solidFill>
                    <a:schemeClr val="bg2"/>
                  </a:solidFill>
                  <a:latin typeface="Segoe"/>
                </a:rPr>
                <a:t>VB.NET</a:t>
              </a:r>
            </a:p>
          </p:txBody>
        </p:sp>
        <p:sp>
          <p:nvSpPr>
            <p:cNvPr id="546831" name="AutoShape 15"/>
            <p:cNvSpPr>
              <a:spLocks noChangeArrowheads="1"/>
            </p:cNvSpPr>
            <p:nvPr/>
          </p:nvSpPr>
          <p:spPr bwMode="auto">
            <a:xfrm>
              <a:off x="1680" y="2090"/>
              <a:ext cx="912" cy="1248"/>
            </a:xfrm>
            <a:prstGeom prst="roundRect">
              <a:avLst>
                <a:gd name="adj" fmla="val 16667"/>
              </a:avLst>
            </a:prstGeom>
            <a:gradFill rotWithShape="1">
              <a:gsLst>
                <a:gs pos="0">
                  <a:schemeClr val="tx2"/>
                </a:gs>
                <a:gs pos="100000">
                  <a:srgbClr val="FF8811"/>
                </a:gs>
              </a:gsLst>
              <a:lin ang="5400000" scaled="1"/>
            </a:gradFill>
            <a:ln w="12700">
              <a:solidFill>
                <a:srgbClr val="808080"/>
              </a:solidFill>
              <a:round/>
              <a:headEnd/>
              <a:tailEnd/>
            </a:ln>
            <a:effectLst/>
          </p:spPr>
          <p:txBody>
            <a:bodyPr wrap="none" anchor="ctr"/>
            <a:lstStyle/>
            <a:p>
              <a:pPr algn="ctr" eaLnBrk="1" hangingPunct="1"/>
              <a:r>
                <a:rPr lang="en-US" sz="1400" b="1">
                  <a:solidFill>
                    <a:schemeClr val="bg2"/>
                  </a:solidFill>
                  <a:latin typeface="Segoe"/>
                </a:rPr>
                <a:t>Paper</a:t>
              </a:r>
            </a:p>
            <a:p>
              <a:pPr algn="ctr" eaLnBrk="1" hangingPunct="1"/>
              <a:r>
                <a:rPr lang="en-US" sz="1400" b="1">
                  <a:solidFill>
                    <a:schemeClr val="bg2"/>
                  </a:solidFill>
                  <a:latin typeface="Segoe"/>
                </a:rPr>
                <a:t>JPG / TIFF</a:t>
              </a:r>
            </a:p>
            <a:p>
              <a:pPr algn="ctr" eaLnBrk="1" hangingPunct="1"/>
              <a:r>
                <a:rPr lang="en-US" sz="1400" b="1">
                  <a:solidFill>
                    <a:schemeClr val="bg2"/>
                  </a:solidFill>
                  <a:latin typeface="Segoe"/>
                </a:rPr>
                <a:t>MOV / WMV</a:t>
              </a:r>
              <a:r>
                <a:rPr lang="en-US" sz="1400">
                  <a:solidFill>
                    <a:schemeClr val="bg2"/>
                  </a:solidFill>
                  <a:latin typeface="Segoe"/>
                </a:rPr>
                <a:t> </a:t>
              </a:r>
            </a:p>
            <a:p>
              <a:pPr algn="ctr" eaLnBrk="1" hangingPunct="1"/>
              <a:r>
                <a:rPr lang="en-US" sz="1400" b="1">
                  <a:solidFill>
                    <a:schemeClr val="bg2"/>
                  </a:solidFill>
                  <a:latin typeface="Segoe"/>
                </a:rPr>
                <a:t>PSD</a:t>
              </a:r>
            </a:p>
            <a:p>
              <a:pPr algn="ctr" eaLnBrk="1" hangingPunct="1"/>
              <a:r>
                <a:rPr lang="en-US" sz="1400" b="1">
                  <a:solidFill>
                    <a:schemeClr val="bg2"/>
                  </a:solidFill>
                  <a:latin typeface="Segoe"/>
                </a:rPr>
                <a:t>PPT</a:t>
              </a:r>
            </a:p>
          </p:txBody>
        </p:sp>
      </p:grpSp>
      <p:pic>
        <p:nvPicPr>
          <p:cNvPr id="546832" name="Picture 16"/>
          <p:cNvPicPr>
            <a:picLocks noChangeAspect="1" noChangeArrowheads="1"/>
          </p:cNvPicPr>
          <p:nvPr/>
        </p:nvPicPr>
        <p:blipFill>
          <a:blip r:embed="rId6"/>
          <a:srcRect/>
          <a:stretch>
            <a:fillRect/>
          </a:stretch>
        </p:blipFill>
        <p:spPr bwMode="auto">
          <a:xfrm>
            <a:off x="4564063" y="1925638"/>
            <a:ext cx="312737" cy="573087"/>
          </a:xfrm>
          <a:prstGeom prst="rect">
            <a:avLst/>
          </a:prstGeom>
          <a:noFill/>
          <a:ln w="9525">
            <a:noFill/>
            <a:miter lim="800000"/>
            <a:headEnd/>
            <a:tailEnd/>
          </a:ln>
          <a:effectLst/>
        </p:spPr>
      </p:pic>
      <p:pic>
        <p:nvPicPr>
          <p:cNvPr id="546833" name="Picture 17"/>
          <p:cNvPicPr>
            <a:picLocks noChangeAspect="1" noChangeArrowheads="1"/>
          </p:cNvPicPr>
          <p:nvPr/>
        </p:nvPicPr>
        <p:blipFill>
          <a:blip r:embed="rId7"/>
          <a:srcRect/>
          <a:stretch>
            <a:fillRect/>
          </a:stretch>
        </p:blipFill>
        <p:spPr bwMode="auto">
          <a:xfrm>
            <a:off x="4173538" y="1925638"/>
            <a:ext cx="312737" cy="573087"/>
          </a:xfrm>
          <a:prstGeom prst="rect">
            <a:avLst/>
          </a:prstGeom>
          <a:noFill/>
          <a:ln w="9525">
            <a:noFill/>
            <a:miter lim="800000"/>
            <a:headEnd/>
            <a:tailEnd/>
          </a:ln>
          <a:effectLst/>
        </p:spPr>
      </p:pic>
      <p:grpSp>
        <p:nvGrpSpPr>
          <p:cNvPr id="546834" name="Group 18"/>
          <p:cNvGrpSpPr>
            <a:grpSpLocks/>
          </p:cNvGrpSpPr>
          <p:nvPr/>
        </p:nvGrpSpPr>
        <p:grpSpPr bwMode="auto">
          <a:xfrm>
            <a:off x="382588" y="3541713"/>
            <a:ext cx="8097837" cy="2244725"/>
            <a:chOff x="241" y="2069"/>
            <a:chExt cx="5101" cy="1414"/>
          </a:xfrm>
        </p:grpSpPr>
        <p:pic>
          <p:nvPicPr>
            <p:cNvPr id="546835" name="Picture 19"/>
            <p:cNvPicPr>
              <a:picLocks noChangeAspect="1" noChangeArrowheads="1"/>
            </p:cNvPicPr>
            <p:nvPr/>
          </p:nvPicPr>
          <p:blipFill>
            <a:blip r:embed="rId4" cstate="print"/>
            <a:srcRect/>
            <a:stretch>
              <a:fillRect/>
            </a:stretch>
          </p:blipFill>
          <p:spPr bwMode="auto">
            <a:xfrm>
              <a:off x="4368" y="2069"/>
              <a:ext cx="974" cy="1413"/>
            </a:xfrm>
            <a:prstGeom prst="rect">
              <a:avLst/>
            </a:prstGeom>
            <a:noFill/>
            <a:ln w="9525">
              <a:noFill/>
              <a:miter lim="800000"/>
              <a:headEnd/>
              <a:tailEnd/>
            </a:ln>
            <a:effectLst/>
          </p:spPr>
        </p:pic>
        <p:pic>
          <p:nvPicPr>
            <p:cNvPr id="546836" name="Picture 20"/>
            <p:cNvPicPr>
              <a:picLocks noChangeAspect="1" noChangeArrowheads="1"/>
            </p:cNvPicPr>
            <p:nvPr/>
          </p:nvPicPr>
          <p:blipFill>
            <a:blip r:embed="rId6"/>
            <a:srcRect/>
            <a:stretch>
              <a:fillRect/>
            </a:stretch>
          </p:blipFill>
          <p:spPr bwMode="auto">
            <a:xfrm>
              <a:off x="1933" y="2564"/>
              <a:ext cx="197" cy="361"/>
            </a:xfrm>
            <a:prstGeom prst="rect">
              <a:avLst/>
            </a:prstGeom>
            <a:noFill/>
            <a:ln w="9525">
              <a:noFill/>
              <a:miter lim="800000"/>
              <a:headEnd/>
              <a:tailEnd/>
            </a:ln>
            <a:effectLst/>
          </p:spPr>
        </p:pic>
        <p:pic>
          <p:nvPicPr>
            <p:cNvPr id="546837" name="Picture 21"/>
            <p:cNvPicPr>
              <a:picLocks noChangeAspect="1" noChangeArrowheads="1"/>
            </p:cNvPicPr>
            <p:nvPr/>
          </p:nvPicPr>
          <p:blipFill>
            <a:blip r:embed="rId6"/>
            <a:srcRect/>
            <a:stretch>
              <a:fillRect/>
            </a:stretch>
          </p:blipFill>
          <p:spPr bwMode="auto">
            <a:xfrm rot="10800000">
              <a:off x="1687" y="2564"/>
              <a:ext cx="197" cy="361"/>
            </a:xfrm>
            <a:prstGeom prst="rect">
              <a:avLst/>
            </a:prstGeom>
            <a:noFill/>
            <a:ln w="9525">
              <a:noFill/>
              <a:miter lim="800000"/>
              <a:headEnd/>
              <a:tailEnd/>
            </a:ln>
            <a:effectLst/>
          </p:spPr>
        </p:pic>
        <p:pic>
          <p:nvPicPr>
            <p:cNvPr id="546838" name="Picture 22"/>
            <p:cNvPicPr>
              <a:picLocks noChangeAspect="1" noChangeArrowheads="1"/>
            </p:cNvPicPr>
            <p:nvPr/>
          </p:nvPicPr>
          <p:blipFill>
            <a:blip r:embed="rId6"/>
            <a:srcRect/>
            <a:stretch>
              <a:fillRect/>
            </a:stretch>
          </p:blipFill>
          <p:spPr bwMode="auto">
            <a:xfrm>
              <a:off x="3787" y="2564"/>
              <a:ext cx="197" cy="361"/>
            </a:xfrm>
            <a:prstGeom prst="rect">
              <a:avLst/>
            </a:prstGeom>
            <a:noFill/>
            <a:ln w="9525">
              <a:noFill/>
              <a:miter lim="800000"/>
              <a:headEnd/>
              <a:tailEnd/>
            </a:ln>
            <a:effectLst/>
          </p:spPr>
        </p:pic>
        <p:pic>
          <p:nvPicPr>
            <p:cNvPr id="546839" name="Picture 23"/>
            <p:cNvPicPr>
              <a:picLocks noChangeAspect="1" noChangeArrowheads="1"/>
            </p:cNvPicPr>
            <p:nvPr/>
          </p:nvPicPr>
          <p:blipFill>
            <a:blip r:embed="rId6"/>
            <a:srcRect/>
            <a:stretch>
              <a:fillRect/>
            </a:stretch>
          </p:blipFill>
          <p:spPr bwMode="auto">
            <a:xfrm rot="10800000">
              <a:off x="3541" y="2564"/>
              <a:ext cx="197" cy="361"/>
            </a:xfrm>
            <a:prstGeom prst="rect">
              <a:avLst/>
            </a:prstGeom>
            <a:noFill/>
            <a:ln w="9525">
              <a:noFill/>
              <a:miter lim="800000"/>
              <a:headEnd/>
              <a:tailEnd/>
            </a:ln>
            <a:effectLst/>
          </p:spPr>
        </p:pic>
        <p:sp>
          <p:nvSpPr>
            <p:cNvPr id="546840" name="AutoShape 24"/>
            <p:cNvSpPr>
              <a:spLocks noChangeArrowheads="1"/>
            </p:cNvSpPr>
            <p:nvPr/>
          </p:nvSpPr>
          <p:spPr bwMode="auto">
            <a:xfrm>
              <a:off x="2208" y="2282"/>
              <a:ext cx="1248" cy="864"/>
            </a:xfrm>
            <a:prstGeom prst="roundRect">
              <a:avLst>
                <a:gd name="adj" fmla="val 8574"/>
              </a:avLst>
            </a:prstGeom>
            <a:gradFill rotWithShape="1">
              <a:gsLst>
                <a:gs pos="0">
                  <a:schemeClr val="tx2"/>
                </a:gs>
                <a:gs pos="100000">
                  <a:srgbClr val="FF8811"/>
                </a:gs>
              </a:gsLst>
              <a:lin ang="5400000" scaled="1"/>
            </a:gradFill>
            <a:ln w="12700">
              <a:solidFill>
                <a:srgbClr val="808080"/>
              </a:solidFill>
              <a:round/>
              <a:headEnd/>
              <a:tailEnd/>
            </a:ln>
            <a:effectLst/>
          </p:spPr>
          <p:txBody>
            <a:bodyPr wrap="none" anchor="ctr"/>
            <a:lstStyle/>
            <a:p>
              <a:pPr algn="ctr" eaLnBrk="1" hangingPunct="1"/>
              <a:r>
                <a:rPr lang="en-US" b="1">
                  <a:solidFill>
                    <a:schemeClr val="bg2"/>
                  </a:solidFill>
                  <a:latin typeface="Segoe"/>
                </a:rPr>
                <a:t>XAML</a:t>
              </a:r>
            </a:p>
          </p:txBody>
        </p:sp>
        <p:pic>
          <p:nvPicPr>
            <p:cNvPr id="546841" name="Picture 25"/>
            <p:cNvPicPr>
              <a:picLocks noChangeAspect="1" noChangeArrowheads="1"/>
            </p:cNvPicPr>
            <p:nvPr/>
          </p:nvPicPr>
          <p:blipFill>
            <a:blip r:embed="rId4" cstate="print"/>
            <a:srcRect/>
            <a:stretch>
              <a:fillRect/>
            </a:stretch>
          </p:blipFill>
          <p:spPr bwMode="auto">
            <a:xfrm>
              <a:off x="241" y="2070"/>
              <a:ext cx="974" cy="1413"/>
            </a:xfrm>
            <a:prstGeom prst="rect">
              <a:avLst/>
            </a:prstGeom>
            <a:noFill/>
            <a:ln w="9525">
              <a:noFill/>
              <a:miter lim="800000"/>
              <a:headEnd/>
              <a:tailEnd/>
            </a:ln>
            <a:effectLst/>
          </p:spPr>
        </p:pic>
      </p:grpSp>
      <p:grpSp>
        <p:nvGrpSpPr>
          <p:cNvPr id="546842" name="Group 26"/>
          <p:cNvGrpSpPr>
            <a:grpSpLocks/>
          </p:cNvGrpSpPr>
          <p:nvPr/>
        </p:nvGrpSpPr>
        <p:grpSpPr bwMode="auto">
          <a:xfrm>
            <a:off x="354013" y="3354388"/>
            <a:ext cx="8342312" cy="2386012"/>
            <a:chOff x="223" y="1866"/>
            <a:chExt cx="5255" cy="1503"/>
          </a:xfrm>
        </p:grpSpPr>
        <p:grpSp>
          <p:nvGrpSpPr>
            <p:cNvPr id="546843" name="Group 27"/>
            <p:cNvGrpSpPr>
              <a:grpSpLocks/>
            </p:cNvGrpSpPr>
            <p:nvPr/>
          </p:nvGrpSpPr>
          <p:grpSpPr bwMode="auto">
            <a:xfrm>
              <a:off x="4176" y="1866"/>
              <a:ext cx="1302" cy="1503"/>
              <a:chOff x="4176" y="1866"/>
              <a:chExt cx="1302" cy="1503"/>
            </a:xfrm>
          </p:grpSpPr>
          <p:sp>
            <p:nvSpPr>
              <p:cNvPr id="546844" name="Rectangle 28"/>
              <p:cNvSpPr>
                <a:spLocks noChangeArrowheads="1"/>
              </p:cNvSpPr>
              <p:nvPr/>
            </p:nvSpPr>
            <p:spPr bwMode="auto">
              <a:xfrm>
                <a:off x="4176" y="1866"/>
                <a:ext cx="1302" cy="1503"/>
              </a:xfrm>
              <a:prstGeom prst="rect">
                <a:avLst/>
              </a:prstGeom>
              <a:solidFill>
                <a:schemeClr val="tx1"/>
              </a:solidFill>
              <a:ln w="9525">
                <a:solidFill>
                  <a:schemeClr val="bg2"/>
                </a:solidFill>
                <a:miter lim="800000"/>
                <a:headEnd/>
                <a:tailEnd/>
              </a:ln>
              <a:effectLst/>
            </p:spPr>
            <p:txBody>
              <a:bodyPr wrap="none" anchor="ctr"/>
              <a:lstStyle/>
              <a:p>
                <a:endParaRPr lang="en-US"/>
              </a:p>
            </p:txBody>
          </p:sp>
          <p:pic>
            <p:nvPicPr>
              <p:cNvPr id="546845" name="Picture 29"/>
              <p:cNvPicPr>
                <a:picLocks noChangeAspect="1" noChangeArrowheads="1"/>
              </p:cNvPicPr>
              <p:nvPr/>
            </p:nvPicPr>
            <p:blipFill>
              <a:blip r:embed="rId8"/>
              <a:srcRect t="1230"/>
              <a:stretch>
                <a:fillRect/>
              </a:stretch>
            </p:blipFill>
            <p:spPr bwMode="auto">
              <a:xfrm>
                <a:off x="4215" y="1914"/>
                <a:ext cx="1209" cy="1446"/>
              </a:xfrm>
              <a:prstGeom prst="rect">
                <a:avLst/>
              </a:prstGeom>
              <a:solidFill>
                <a:schemeClr val="bg1"/>
              </a:solidFill>
              <a:ln w="9525">
                <a:noFill/>
                <a:miter lim="800000"/>
                <a:headEnd/>
                <a:tailEnd/>
              </a:ln>
              <a:effectLst/>
            </p:spPr>
          </p:pic>
        </p:grpSp>
        <p:grpSp>
          <p:nvGrpSpPr>
            <p:cNvPr id="546846" name="Group 30"/>
            <p:cNvGrpSpPr>
              <a:grpSpLocks/>
            </p:cNvGrpSpPr>
            <p:nvPr/>
          </p:nvGrpSpPr>
          <p:grpSpPr bwMode="auto">
            <a:xfrm>
              <a:off x="223" y="1866"/>
              <a:ext cx="1302" cy="1503"/>
              <a:chOff x="223" y="1866"/>
              <a:chExt cx="1302" cy="1503"/>
            </a:xfrm>
          </p:grpSpPr>
          <p:sp>
            <p:nvSpPr>
              <p:cNvPr id="546847" name="Rectangle 31"/>
              <p:cNvSpPr>
                <a:spLocks noChangeArrowheads="1"/>
              </p:cNvSpPr>
              <p:nvPr/>
            </p:nvSpPr>
            <p:spPr bwMode="auto">
              <a:xfrm>
                <a:off x="223" y="1866"/>
                <a:ext cx="1302" cy="1503"/>
              </a:xfrm>
              <a:prstGeom prst="rect">
                <a:avLst/>
              </a:prstGeom>
              <a:solidFill>
                <a:schemeClr val="tx1"/>
              </a:solidFill>
              <a:ln w="9525">
                <a:solidFill>
                  <a:schemeClr val="bg2"/>
                </a:solidFill>
                <a:miter lim="800000"/>
                <a:headEnd/>
                <a:tailEnd/>
              </a:ln>
              <a:effectLst/>
            </p:spPr>
            <p:txBody>
              <a:bodyPr wrap="none" anchor="ctr"/>
              <a:lstStyle/>
              <a:p>
                <a:endParaRPr lang="en-US"/>
              </a:p>
            </p:txBody>
          </p:sp>
          <p:pic>
            <p:nvPicPr>
              <p:cNvPr id="546848" name="Picture 32"/>
              <p:cNvPicPr>
                <a:picLocks noChangeAspect="1" noChangeArrowheads="1"/>
              </p:cNvPicPr>
              <p:nvPr/>
            </p:nvPicPr>
            <p:blipFill>
              <a:blip r:embed="rId9" cstate="print"/>
              <a:srcRect/>
              <a:stretch>
                <a:fillRect/>
              </a:stretch>
            </p:blipFill>
            <p:spPr bwMode="auto">
              <a:xfrm>
                <a:off x="372" y="1966"/>
                <a:ext cx="1019" cy="1296"/>
              </a:xfrm>
              <a:prstGeom prst="rect">
                <a:avLst/>
              </a:prstGeom>
              <a:noFill/>
              <a:ln w="12700" algn="ctr">
                <a:noFill/>
                <a:miter lim="800000"/>
                <a:headEnd/>
                <a:tailEnd/>
              </a:ln>
              <a:effectLst/>
            </p:spPr>
          </p:pic>
        </p:grpSp>
      </p:grpSp>
      <p:sp>
        <p:nvSpPr>
          <p:cNvPr id="546849" name="Rectangle 33"/>
          <p:cNvSpPr>
            <a:spLocks noGrp="1" noChangeArrowheads="1"/>
          </p:cNvSpPr>
          <p:nvPr>
            <p:ph type="title"/>
          </p:nvPr>
        </p:nvSpPr>
        <p:spPr>
          <a:xfrm>
            <a:off x="762000" y="333375"/>
            <a:ext cx="7696200" cy="754063"/>
          </a:xfrm>
        </p:spPr>
        <p:txBody>
          <a:bodyPr/>
          <a:lstStyle/>
          <a:p>
            <a:r>
              <a:rPr lang="en-US" sz="2800"/>
              <a:t>Unifying the Designer/Developer Process</a:t>
            </a:r>
          </a:p>
        </p:txBody>
      </p:sp>
      <p:pic>
        <p:nvPicPr>
          <p:cNvPr id="546850" name="Picture 34"/>
          <p:cNvPicPr>
            <a:picLocks noChangeAspect="1" noChangeArrowheads="1"/>
          </p:cNvPicPr>
          <p:nvPr/>
        </p:nvPicPr>
        <p:blipFill>
          <a:blip r:embed="rId10"/>
          <a:srcRect/>
          <a:stretch>
            <a:fillRect/>
          </a:stretch>
        </p:blipFill>
        <p:spPr bwMode="auto">
          <a:xfrm>
            <a:off x="5014913" y="1625600"/>
            <a:ext cx="1258887" cy="1268413"/>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46825"/>
                                        </p:tgtEl>
                                      </p:cBhvr>
                                    </p:animEffect>
                                    <p:set>
                                      <p:cBhvr>
                                        <p:cTn id="7" dur="1" fill="hold">
                                          <p:stCondLst>
                                            <p:cond delay="499"/>
                                          </p:stCondLst>
                                        </p:cTn>
                                        <p:tgtEl>
                                          <p:spTgt spid="546825"/>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46834"/>
                                        </p:tgtEl>
                                        <p:attrNameLst>
                                          <p:attrName>style.visibility</p:attrName>
                                        </p:attrNameLst>
                                      </p:cBhvr>
                                      <p:to>
                                        <p:strVal val="visible"/>
                                      </p:to>
                                    </p:set>
                                    <p:animEffect transition="in" filter="fade">
                                      <p:cBhvr>
                                        <p:cTn id="10" dur="500"/>
                                        <p:tgtEl>
                                          <p:spTgt spid="5468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46842"/>
                                        </p:tgtEl>
                                        <p:attrNameLst>
                                          <p:attrName>style.visibility</p:attrName>
                                        </p:attrNameLst>
                                      </p:cBhvr>
                                      <p:to>
                                        <p:strVal val="visible"/>
                                      </p:to>
                                    </p:set>
                                    <p:animEffect transition="in" filter="fade">
                                      <p:cBhvr>
                                        <p:cTn id="15" dur="500"/>
                                        <p:tgtEl>
                                          <p:spTgt spid="546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US" smtClean="0"/>
              <a:t>February 26, 2008</a:t>
            </a:r>
            <a:endParaRPr lang="en-US"/>
          </a:p>
        </p:txBody>
      </p:sp>
      <p:sp>
        <p:nvSpPr>
          <p:cNvPr id="279554" name="Rectangle 2"/>
          <p:cNvSpPr>
            <a:spLocks noGrp="1" noChangeArrowheads="1"/>
          </p:cNvSpPr>
          <p:nvPr>
            <p:ph type="title"/>
          </p:nvPr>
        </p:nvSpPr>
        <p:spPr/>
        <p:txBody>
          <a:bodyPr/>
          <a:lstStyle/>
          <a:p>
            <a:r>
              <a:rPr lang="en-US"/>
              <a:t>Our Website</a:t>
            </a:r>
          </a:p>
        </p:txBody>
      </p:sp>
      <p:pic>
        <p:nvPicPr>
          <p:cNvPr id="279556" name="Picture 4"/>
          <p:cNvPicPr>
            <a:picLocks noChangeAspect="1" noChangeArrowheads="1"/>
          </p:cNvPicPr>
          <p:nvPr/>
        </p:nvPicPr>
        <p:blipFill>
          <a:blip r:embed="rId3"/>
          <a:srcRect/>
          <a:stretch>
            <a:fillRect/>
          </a:stretch>
        </p:blipFill>
        <p:spPr bwMode="auto">
          <a:xfrm>
            <a:off x="2286000" y="1828800"/>
            <a:ext cx="4572000" cy="4267200"/>
          </a:xfrm>
          <a:prstGeom prst="rect">
            <a:avLst/>
          </a:prstGeom>
          <a:noFill/>
          <a:ln w="9525">
            <a:noFill/>
            <a:miter lim="800000"/>
            <a:headEnd/>
            <a:tailEnd/>
          </a:ln>
          <a:effectLst/>
        </p:spPr>
      </p:pic>
      <p:pic>
        <p:nvPicPr>
          <p:cNvPr id="279557" name="Picture 5" descr="DallasASPNETLogo_Trans2"/>
          <p:cNvPicPr>
            <a:picLocks noChangeAspect="1" noChangeArrowheads="1"/>
          </p:cNvPicPr>
          <p:nvPr/>
        </p:nvPicPr>
        <p:blipFill>
          <a:blip r:embed="rId4"/>
          <a:srcRect/>
          <a:stretch>
            <a:fillRect/>
          </a:stretch>
        </p:blipFill>
        <p:spPr bwMode="auto">
          <a:xfrm>
            <a:off x="2324100" y="2362200"/>
            <a:ext cx="1028700" cy="3810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6"/>
          <p:cNvGrpSpPr/>
          <p:nvPr/>
        </p:nvGrpSpPr>
        <p:grpSpPr>
          <a:xfrm>
            <a:off x="1356360" y="3826887"/>
            <a:ext cx="6446520" cy="2788920"/>
            <a:chOff x="1356360" y="3826887"/>
            <a:chExt cx="6446520" cy="2788920"/>
          </a:xfrm>
        </p:grpSpPr>
        <p:sp>
          <p:nvSpPr>
            <p:cNvPr id="58" name="Oval 57"/>
            <p:cNvSpPr/>
            <p:nvPr/>
          </p:nvSpPr>
          <p:spPr bwMode="auto">
            <a:xfrm>
              <a:off x="1356360" y="3826887"/>
              <a:ext cx="6446520" cy="2788920"/>
            </a:xfrm>
            <a:prstGeom prst="ellipse">
              <a:avLst/>
            </a:prstGeom>
            <a:gradFill>
              <a:gsLst>
                <a:gs pos="0">
                  <a:schemeClr val="accent1">
                    <a:lumMod val="60000"/>
                    <a:lumOff val="40000"/>
                  </a:schemeClr>
                </a:gs>
                <a:gs pos="97000">
                  <a:schemeClr val="accent1"/>
                </a:gs>
                <a:gs pos="100000">
                  <a:srgbClr val="0070C0"/>
                </a:gs>
              </a:gsLst>
            </a:gradFill>
            <a:ln>
              <a:headEnd type="none" w="med" len="med"/>
              <a:tailEnd type="none" w="med" len="med"/>
            </a:ln>
            <a:effectLst>
              <a:outerShdw blurRad="76200" dir="18900000" sy="23000" kx="-1200000" algn="bl" rotWithShape="0">
                <a:prstClr val="black">
                  <a:alpha val="20000"/>
                </a:prstClr>
              </a:outerShdw>
            </a:effectLst>
            <a:scene3d>
              <a:camera prst="perspectiveRelaxed">
                <a:rot lat="19473601" lon="0" rev="0"/>
              </a:camera>
              <a:lightRig rig="brightRoom" dir="tl">
                <a:rot lat="0" lon="0" rev="13200000"/>
              </a:lightRig>
            </a:scene3d>
            <a:sp3d contourW="12700" prstMaterial="clear">
              <a:bevelT w="31750" h="444500"/>
              <a:contourClr>
                <a:schemeClr val="accent1"/>
              </a:contourClr>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Segoe Semibold" pitchFamily="34" charset="0"/>
              </a:endParaRPr>
            </a:p>
          </p:txBody>
        </p:sp>
        <p:pic>
          <p:nvPicPr>
            <p:cNvPr id="59" name="Picture 2" descr="C:\Program Files\Microsoft Resource DVD Artwork\DVD_ART\BoxShots_Logos\Office 2007\Office 2007 h reverse.png"/>
            <p:cNvPicPr>
              <a:picLocks noChangeAspect="1" noChangeArrowheads="1"/>
            </p:cNvPicPr>
            <p:nvPr/>
          </p:nvPicPr>
          <p:blipFill>
            <a:blip r:embed="rId3" cstate="print"/>
            <a:srcRect/>
            <a:stretch>
              <a:fillRect/>
            </a:stretch>
          </p:blipFill>
          <p:spPr bwMode="auto">
            <a:xfrm>
              <a:off x="3875748" y="5449330"/>
              <a:ext cx="1669388" cy="472234"/>
            </a:xfrm>
            <a:prstGeom prst="rect">
              <a:avLst/>
            </a:prstGeom>
            <a:noFill/>
            <a:effectLst>
              <a:outerShdw blurRad="76200" dir="18900000" sy="23000" kx="-1200000" algn="bl" rotWithShape="0">
                <a:prstClr val="black">
                  <a:alpha val="20000"/>
                </a:prstClr>
              </a:outerShdw>
            </a:effectLst>
          </p:spPr>
        </p:pic>
        <p:pic>
          <p:nvPicPr>
            <p:cNvPr id="60" name="Picture 6" descr="C:\Program Files\Microsoft Resource DVD Artwork\DVD_ART\BoxShots_Logos\Microsoft .NET - NET\Microsoft .NET logo white.png"/>
            <p:cNvPicPr>
              <a:picLocks noChangeAspect="1" noChangeArrowheads="1"/>
            </p:cNvPicPr>
            <p:nvPr/>
          </p:nvPicPr>
          <p:blipFill>
            <a:blip r:embed="rId4" cstate="print"/>
            <a:srcRect/>
            <a:stretch>
              <a:fillRect/>
            </a:stretch>
          </p:blipFill>
          <p:spPr bwMode="auto">
            <a:xfrm>
              <a:off x="2009208" y="5214551"/>
              <a:ext cx="1009981" cy="532269"/>
            </a:xfrm>
            <a:prstGeom prst="rect">
              <a:avLst/>
            </a:prstGeom>
            <a:noFill/>
            <a:effectLst>
              <a:outerShdw blurRad="76200" dir="18900000" sy="23000" kx="-1200000" algn="bl" rotWithShape="0">
                <a:prstClr val="black">
                  <a:alpha val="20000"/>
                </a:prstClr>
              </a:outerShdw>
            </a:effectLst>
          </p:spPr>
        </p:pic>
        <p:grpSp>
          <p:nvGrpSpPr>
            <p:cNvPr id="3" name="Group 61"/>
            <p:cNvGrpSpPr/>
            <p:nvPr/>
          </p:nvGrpSpPr>
          <p:grpSpPr>
            <a:xfrm>
              <a:off x="5584017" y="4349578"/>
              <a:ext cx="1805324" cy="1141527"/>
              <a:chOff x="5584017" y="4226011"/>
              <a:chExt cx="1805324" cy="1141527"/>
            </a:xfrm>
            <a:effectLst>
              <a:outerShdw blurRad="76200" dir="18900000" sy="23000" kx="-1200000" algn="bl" rotWithShape="0">
                <a:prstClr val="black">
                  <a:alpha val="20000"/>
                </a:prstClr>
              </a:outerShdw>
            </a:effectLst>
          </p:grpSpPr>
          <p:sp>
            <p:nvSpPr>
              <p:cNvPr id="63" name="TextBox 62"/>
              <p:cNvSpPr txBox="1"/>
              <p:nvPr/>
            </p:nvSpPr>
            <p:spPr>
              <a:xfrm>
                <a:off x="5584017" y="4721207"/>
                <a:ext cx="1111394" cy="646331"/>
              </a:xfrm>
              <a:prstGeom prst="rect">
                <a:avLst/>
              </a:prstGeom>
              <a:noFill/>
            </p:spPr>
            <p:txBody>
              <a:bodyPr wrap="none" rtlCol="0">
                <a:spAutoFit/>
              </a:bodyPr>
              <a:lstStyle/>
              <a:p>
                <a:r>
                  <a:rPr lang="en-US" sz="3600" b="0" dirty="0" smtClean="0">
                    <a:ln w="18415" cmpd="sng">
                      <a:solidFill>
                        <a:srgbClr val="FFFFFF">
                          <a:alpha val="24000"/>
                        </a:srgbClr>
                      </a:solidFill>
                      <a:prstDash val="solid"/>
                    </a:ln>
                    <a:solidFill>
                      <a:srgbClr val="FFFFFF"/>
                    </a:solidFill>
                    <a:effectLst>
                      <a:outerShdw blurRad="63500" dir="3600000" algn="tl" rotWithShape="0">
                        <a:srgbClr val="000000">
                          <a:alpha val="70000"/>
                        </a:srgbClr>
                      </a:outerShdw>
                    </a:effectLst>
                    <a:latin typeface="Segoe" pitchFamily="34" charset="0"/>
                  </a:rPr>
                  <a:t>Web</a:t>
                </a:r>
                <a:endParaRPr lang="en-US" sz="3600" b="0" dirty="0">
                  <a:ln w="18415" cmpd="sng">
                    <a:solidFill>
                      <a:srgbClr val="FFFFFF">
                        <a:alpha val="24000"/>
                      </a:srgbClr>
                    </a:solidFill>
                    <a:prstDash val="solid"/>
                  </a:ln>
                  <a:solidFill>
                    <a:srgbClr val="FFFFFF"/>
                  </a:solidFill>
                  <a:effectLst>
                    <a:outerShdw blurRad="63500" dir="3600000" algn="tl" rotWithShape="0">
                      <a:srgbClr val="000000">
                        <a:alpha val="70000"/>
                      </a:srgbClr>
                    </a:outerShdw>
                  </a:effectLst>
                  <a:latin typeface="Segoe" pitchFamily="34" charset="0"/>
                </a:endParaRPr>
              </a:p>
            </p:txBody>
          </p:sp>
          <p:pic>
            <p:nvPicPr>
              <p:cNvPr id="64" name="Picture 7" descr="C:\Program Files\Microsoft Resource DVD Artwork\DVD_ART\BoxShots_Logos\Internet Explorer\Internet Exlorer 7 logo bug.png"/>
              <p:cNvPicPr>
                <a:picLocks noChangeAspect="1" noChangeArrowheads="1"/>
              </p:cNvPicPr>
              <p:nvPr/>
            </p:nvPicPr>
            <p:blipFill>
              <a:blip r:embed="rId5" cstate="print"/>
              <a:srcRect/>
              <a:stretch>
                <a:fillRect/>
              </a:stretch>
            </p:blipFill>
            <p:spPr bwMode="auto">
              <a:xfrm>
                <a:off x="6332459" y="4226011"/>
                <a:ext cx="563684" cy="542107"/>
              </a:xfrm>
              <a:prstGeom prst="rect">
                <a:avLst/>
              </a:prstGeom>
              <a:noFill/>
            </p:spPr>
          </p:pic>
          <p:pic>
            <p:nvPicPr>
              <p:cNvPr id="65" name="Picture 10" descr="C:\Clients\_logos\firefox.png"/>
              <p:cNvPicPr>
                <a:picLocks noChangeAspect="1" noChangeArrowheads="1"/>
              </p:cNvPicPr>
              <p:nvPr/>
            </p:nvPicPr>
            <p:blipFill>
              <a:blip r:embed="rId6" cstate="print"/>
              <a:srcRect/>
              <a:stretch>
                <a:fillRect/>
              </a:stretch>
            </p:blipFill>
            <p:spPr bwMode="auto">
              <a:xfrm>
                <a:off x="5665574" y="4229455"/>
                <a:ext cx="552750" cy="510913"/>
              </a:xfrm>
              <a:prstGeom prst="rect">
                <a:avLst/>
              </a:prstGeom>
              <a:noFill/>
            </p:spPr>
          </p:pic>
          <p:pic>
            <p:nvPicPr>
              <p:cNvPr id="66" name="Picture 12" descr="C:\Clients\_logos\safari.png"/>
              <p:cNvPicPr>
                <a:picLocks noChangeAspect="1" noChangeArrowheads="1"/>
              </p:cNvPicPr>
              <p:nvPr/>
            </p:nvPicPr>
            <p:blipFill>
              <a:blip r:embed="rId7"/>
              <a:srcRect/>
              <a:stretch>
                <a:fillRect/>
              </a:stretch>
            </p:blipFill>
            <p:spPr bwMode="auto">
              <a:xfrm>
                <a:off x="6878312" y="4549713"/>
                <a:ext cx="511029" cy="570879"/>
              </a:xfrm>
              <a:prstGeom prst="rect">
                <a:avLst/>
              </a:prstGeom>
              <a:noFill/>
            </p:spPr>
          </p:pic>
        </p:grpSp>
        <p:pic>
          <p:nvPicPr>
            <p:cNvPr id="62" name="Picture 2" descr="C:\Program Files\Microsoft Resource DVD Artwork\DVD_ART\BoxShots_Logos\Windows\Windows brand logo v w.png"/>
            <p:cNvPicPr>
              <a:picLocks noChangeAspect="1" noChangeArrowheads="1"/>
            </p:cNvPicPr>
            <p:nvPr/>
          </p:nvPicPr>
          <p:blipFill>
            <a:blip r:embed="rId8" cstate="print"/>
            <a:srcRect/>
            <a:stretch>
              <a:fillRect/>
            </a:stretch>
          </p:blipFill>
          <p:spPr bwMode="auto">
            <a:xfrm>
              <a:off x="3335532" y="4086226"/>
              <a:ext cx="1474612" cy="1009620"/>
            </a:xfrm>
            <a:prstGeom prst="rect">
              <a:avLst/>
            </a:prstGeom>
            <a:noFill/>
          </p:spPr>
        </p:pic>
      </p:grpSp>
      <p:pic>
        <p:nvPicPr>
          <p:cNvPr id="67" name="Picture 17" descr="C:\Clients\Artitudes\MS_07-00xxx_Jason_McConnell\PNGs\vs-cover-back.png"/>
          <p:cNvPicPr>
            <a:picLocks noChangeAspect="1" noChangeArrowheads="1"/>
          </p:cNvPicPr>
          <p:nvPr/>
        </p:nvPicPr>
        <p:blipFill>
          <a:blip r:embed="rId9"/>
          <a:srcRect/>
          <a:stretch>
            <a:fillRect/>
          </a:stretch>
        </p:blipFill>
        <p:spPr bwMode="auto">
          <a:xfrm>
            <a:off x="1219961" y="949450"/>
            <a:ext cx="6540082" cy="2899376"/>
          </a:xfrm>
          <a:prstGeom prst="rect">
            <a:avLst/>
          </a:prstGeom>
          <a:noFill/>
        </p:spPr>
      </p:pic>
      <p:pic>
        <p:nvPicPr>
          <p:cNvPr id="68" name="Picture 16" descr="C:\Clients\Artitudes\MS_07-00xxx_Jason_McConnell\PNGs\funnel-back.png"/>
          <p:cNvPicPr>
            <a:picLocks noChangeAspect="1" noChangeArrowheads="1"/>
          </p:cNvPicPr>
          <p:nvPr/>
        </p:nvPicPr>
        <p:blipFill>
          <a:blip r:embed="rId10"/>
          <a:srcRect/>
          <a:stretch>
            <a:fillRect/>
          </a:stretch>
        </p:blipFill>
        <p:spPr bwMode="auto">
          <a:xfrm>
            <a:off x="1291973" y="374452"/>
            <a:ext cx="6411713" cy="3918645"/>
          </a:xfrm>
          <a:prstGeom prst="rect">
            <a:avLst/>
          </a:prstGeom>
          <a:noFill/>
        </p:spPr>
      </p:pic>
      <p:grpSp>
        <p:nvGrpSpPr>
          <p:cNvPr id="4" name="Group 68"/>
          <p:cNvGrpSpPr/>
          <p:nvPr/>
        </p:nvGrpSpPr>
        <p:grpSpPr>
          <a:xfrm>
            <a:off x="1270654" y="657475"/>
            <a:ext cx="2702252" cy="4049990"/>
            <a:chOff x="1270654" y="657475"/>
            <a:chExt cx="2702252" cy="4049990"/>
          </a:xfrm>
        </p:grpSpPr>
        <p:pic>
          <p:nvPicPr>
            <p:cNvPr id="70" name="Picture 3" descr="C:\Clients\Artitudes\MS_07-00xxx_Jason_McConnell\PNGs\fan-blade-lft-2.png"/>
            <p:cNvPicPr>
              <a:picLocks noChangeAspect="1" noChangeArrowheads="1"/>
            </p:cNvPicPr>
            <p:nvPr/>
          </p:nvPicPr>
          <p:blipFill>
            <a:blip r:embed="rId11"/>
            <a:srcRect/>
            <a:stretch>
              <a:fillRect/>
            </a:stretch>
          </p:blipFill>
          <p:spPr bwMode="auto">
            <a:xfrm>
              <a:off x="1270654" y="657475"/>
              <a:ext cx="2702252" cy="4049990"/>
            </a:xfrm>
            <a:prstGeom prst="rect">
              <a:avLst/>
            </a:prstGeom>
            <a:noFill/>
          </p:spPr>
        </p:pic>
        <p:sp>
          <p:nvSpPr>
            <p:cNvPr id="71" name="TextBox 70"/>
            <p:cNvSpPr txBox="1"/>
            <p:nvPr/>
          </p:nvSpPr>
          <p:spPr>
            <a:xfrm>
              <a:off x="1544125" y="994717"/>
              <a:ext cx="1779654" cy="369332"/>
            </a:xfrm>
            <a:prstGeom prst="rect">
              <a:avLst/>
            </a:prstGeom>
            <a:noFill/>
          </p:spPr>
          <p:txBody>
            <a:bodyPr wrap="none" rtlCol="0">
              <a:spAutoFit/>
              <a:scene3d>
                <a:camera prst="isometricOffAxis2Left">
                  <a:rot lat="1080000" lon="1560000" rev="300000"/>
                </a:camera>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User Experience</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grpSp>
        <p:nvGrpSpPr>
          <p:cNvPr id="5" name="Group 71"/>
          <p:cNvGrpSpPr/>
          <p:nvPr/>
        </p:nvGrpSpPr>
        <p:grpSpPr>
          <a:xfrm>
            <a:off x="5013979" y="660917"/>
            <a:ext cx="2702252" cy="4043215"/>
            <a:chOff x="5013979" y="660917"/>
            <a:chExt cx="2702252" cy="4043215"/>
          </a:xfrm>
        </p:grpSpPr>
        <p:pic>
          <p:nvPicPr>
            <p:cNvPr id="73" name="Picture 2" descr="C:\Clients\Artitudes\MS_07-00xxx_Jason_McConnell\PNGs\fan-blade-rt-2.png"/>
            <p:cNvPicPr>
              <a:picLocks noChangeAspect="1" noChangeArrowheads="1"/>
            </p:cNvPicPr>
            <p:nvPr/>
          </p:nvPicPr>
          <p:blipFill>
            <a:blip r:embed="rId12"/>
            <a:srcRect/>
            <a:stretch>
              <a:fillRect/>
            </a:stretch>
          </p:blipFill>
          <p:spPr bwMode="auto">
            <a:xfrm>
              <a:off x="5013979" y="660917"/>
              <a:ext cx="2702252" cy="4043215"/>
            </a:xfrm>
            <a:prstGeom prst="rect">
              <a:avLst/>
            </a:prstGeom>
            <a:noFill/>
          </p:spPr>
        </p:pic>
        <p:sp>
          <p:nvSpPr>
            <p:cNvPr id="74" name="TextBox 73"/>
            <p:cNvSpPr txBox="1"/>
            <p:nvPr/>
          </p:nvSpPr>
          <p:spPr>
            <a:xfrm>
              <a:off x="5863860" y="1007074"/>
              <a:ext cx="1387111" cy="369332"/>
            </a:xfrm>
            <a:prstGeom prst="rect">
              <a:avLst/>
            </a:prstGeom>
            <a:noFill/>
          </p:spPr>
          <p:txBody>
            <a:bodyPr wrap="none" rtlCol="0">
              <a:spAutoFit/>
              <a:scene3d>
                <a:camera prst="isometricOffAxis1Right">
                  <a:rot lat="1080000" lon="20039998" rev="21299999"/>
                </a:camera>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Productivity</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grpSp>
        <p:nvGrpSpPr>
          <p:cNvPr id="6" name="Group 74"/>
          <p:cNvGrpSpPr/>
          <p:nvPr/>
        </p:nvGrpSpPr>
        <p:grpSpPr>
          <a:xfrm>
            <a:off x="3133725" y="885825"/>
            <a:ext cx="2593889" cy="3853584"/>
            <a:chOff x="3133725" y="885825"/>
            <a:chExt cx="2593889" cy="3853584"/>
          </a:xfrm>
        </p:grpSpPr>
        <p:pic>
          <p:nvPicPr>
            <p:cNvPr id="76" name="Picture 4" descr="C:\Clients\Artitudes\MS_07-00xxx_Jason_McConnell\PNGs\fan-blade-mid-2.png"/>
            <p:cNvPicPr>
              <a:picLocks noChangeAspect="1" noChangeArrowheads="1"/>
            </p:cNvPicPr>
            <p:nvPr/>
          </p:nvPicPr>
          <p:blipFill>
            <a:blip r:embed="rId13"/>
            <a:srcRect/>
            <a:stretch>
              <a:fillRect/>
            </a:stretch>
          </p:blipFill>
          <p:spPr bwMode="auto">
            <a:xfrm>
              <a:off x="3133725" y="885825"/>
              <a:ext cx="2593889" cy="3853584"/>
            </a:xfrm>
            <a:prstGeom prst="rect">
              <a:avLst/>
            </a:prstGeom>
            <a:noFill/>
          </p:spPr>
        </p:pic>
        <p:sp>
          <p:nvSpPr>
            <p:cNvPr id="77" name="TextBox 76"/>
            <p:cNvSpPr txBox="1"/>
            <p:nvPr/>
          </p:nvSpPr>
          <p:spPr>
            <a:xfrm>
              <a:off x="3729837" y="1080699"/>
              <a:ext cx="1552028" cy="369332"/>
            </a:xfrm>
            <a:prstGeom prst="rect">
              <a:avLst/>
            </a:prstGeom>
            <a:noFill/>
          </p:spPr>
          <p:txBody>
            <a:bodyPr wrap="none" rtlCol="0">
              <a:spAutoFit/>
              <a:scene3d>
                <a:camera prst="perspectiveBelow"/>
                <a:lightRig rig="threePt" dir="t"/>
              </a:scene3d>
            </a:bodyPr>
            <a:lstStyle/>
            <a:p>
              <a:pPr algn="ctr"/>
              <a:r>
                <a:rPr lang="en-US" b="0" dirty="0" smtClean="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rPr>
                <a:t>Collaboration</a:t>
              </a:r>
              <a:endParaRPr lang="en-US" b="0" dirty="0">
                <a:ln w="18415" cmpd="sng">
                  <a:solidFill>
                    <a:srgbClr val="FFFFFF">
                      <a:alpha val="24000"/>
                    </a:srgbClr>
                  </a:solidFill>
                  <a:prstDash val="solid"/>
                </a:ln>
                <a:solidFill>
                  <a:schemeClr val="bg1"/>
                </a:solidFill>
                <a:effectLst>
                  <a:outerShdw blurRad="342900" dir="3600000" algn="tl" rotWithShape="0">
                    <a:schemeClr val="accent4">
                      <a:lumMod val="40000"/>
                      <a:lumOff val="60000"/>
                    </a:schemeClr>
                  </a:outerShdw>
                </a:effectLst>
                <a:latin typeface="Segoe" pitchFamily="34" charset="0"/>
              </a:endParaRPr>
            </a:p>
          </p:txBody>
        </p:sp>
      </p:grpSp>
      <p:pic>
        <p:nvPicPr>
          <p:cNvPr id="78" name="Picture 19" descr="C:\Clients\Artitudes\MS_07-00xxx_Jason_McConnell\PNGs\vs-cover-front-sub.png"/>
          <p:cNvPicPr>
            <a:picLocks noChangeAspect="1" noChangeArrowheads="1"/>
          </p:cNvPicPr>
          <p:nvPr/>
        </p:nvPicPr>
        <p:blipFill>
          <a:blip r:embed="rId14"/>
          <a:srcRect/>
          <a:stretch>
            <a:fillRect/>
          </a:stretch>
        </p:blipFill>
        <p:spPr bwMode="auto">
          <a:xfrm>
            <a:off x="1227541" y="1200151"/>
            <a:ext cx="6526570" cy="3086099"/>
          </a:xfrm>
          <a:prstGeom prst="rect">
            <a:avLst/>
          </a:prstGeom>
          <a:noFill/>
        </p:spPr>
      </p:pic>
      <p:grpSp>
        <p:nvGrpSpPr>
          <p:cNvPr id="7" name="Group 78"/>
          <p:cNvGrpSpPr/>
          <p:nvPr/>
        </p:nvGrpSpPr>
        <p:grpSpPr>
          <a:xfrm>
            <a:off x="2582560" y="2418261"/>
            <a:ext cx="3361040" cy="1103417"/>
            <a:chOff x="2582560" y="2418261"/>
            <a:chExt cx="3361040" cy="1103417"/>
          </a:xfrm>
        </p:grpSpPr>
        <p:pic>
          <p:nvPicPr>
            <p:cNvPr id="80" name="Picture 21" descr="C:\Program Files\Microsoft Resource DVD Artwork\DVD_ART\Artwork_Imagery\Shapes and Graphics\Glow\green glow circle.png"/>
            <p:cNvPicPr>
              <a:picLocks noChangeAspect="1" noChangeArrowheads="1"/>
            </p:cNvPicPr>
            <p:nvPr/>
          </p:nvPicPr>
          <p:blipFill>
            <a:blip r:embed="rId15">
              <a:lum bright="70000" contrast="-70000"/>
            </a:blip>
            <a:srcRect/>
            <a:stretch>
              <a:fillRect/>
            </a:stretch>
          </p:blipFill>
          <p:spPr bwMode="auto">
            <a:xfrm>
              <a:off x="2582560" y="2681419"/>
              <a:ext cx="3336326" cy="840259"/>
            </a:xfrm>
            <a:prstGeom prst="rect">
              <a:avLst/>
            </a:prstGeom>
            <a:noFill/>
          </p:spPr>
        </p:pic>
        <p:pic>
          <p:nvPicPr>
            <p:cNvPr id="81" name="Picture 17" descr="VS08_h_c.jpg"/>
            <p:cNvPicPr>
              <a:picLocks noChangeAspect="1"/>
            </p:cNvPicPr>
            <p:nvPr/>
          </p:nvPicPr>
          <p:blipFill>
            <a:blip r:embed="rId16"/>
            <a:srcRect/>
            <a:stretch>
              <a:fillRect/>
            </a:stretch>
          </p:blipFill>
          <p:spPr bwMode="auto">
            <a:xfrm>
              <a:off x="2936148" y="2418261"/>
              <a:ext cx="3007452" cy="900128"/>
            </a:xfrm>
            <a:prstGeom prst="rect">
              <a:avLst/>
            </a:prstGeom>
            <a:noFill/>
            <a:ln w="9525">
              <a:noFill/>
              <a:miter lim="800000"/>
              <a:headEnd/>
              <a:tailEnd/>
            </a:ln>
            <a:effectLst>
              <a:outerShdw blurRad="520700" sx="102000" sy="102000" algn="ctr" rotWithShape="0">
                <a:schemeClr val="accent2">
                  <a:lumMod val="60000"/>
                  <a:lumOff val="40000"/>
                  <a:alpha val="80000"/>
                </a:schemeClr>
              </a:outerShdw>
            </a:effectLst>
            <a:scene3d>
              <a:camera prst="perspectiveBelow"/>
              <a:lightRig rig="threePt" dir="t"/>
            </a:scene3d>
          </p:spPr>
        </p:pic>
      </p:grpSp>
      <p:sp>
        <p:nvSpPr>
          <p:cNvPr id="27" name="Date Placeholder 26"/>
          <p:cNvSpPr>
            <a:spLocks noGrp="1"/>
          </p:cNvSpPr>
          <p:nvPr>
            <p:ph type="dt" sz="half" idx="10"/>
          </p:nvPr>
        </p:nvSpPr>
        <p:spPr/>
        <p:txBody>
          <a:bodyPr/>
          <a:lstStyle/>
          <a:p>
            <a:r>
              <a:rPr lang="en-US" smtClean="0"/>
              <a:t>February 26, 2008</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2"/>
                                        </p:tgtEl>
                                        <p:attrNameLst>
                                          <p:attrName>style.opacity</p:attrName>
                                        </p:attrNameLst>
                                      </p:cBhvr>
                                      <p:to>
                                        <p:strVal val="0.25"/>
                                      </p:to>
                                    </p:set>
                                    <p:animEffect filter="image" prLst="opacity: 0.25">
                                      <p:cBhvr rctx="IE">
                                        <p:cTn id="7" dur="indefinite"/>
                                        <p:tgtEl>
                                          <p:spTgt spid="2"/>
                                        </p:tgtEl>
                                      </p:cBhvr>
                                    </p:animEffect>
                                  </p:childTnLst>
                                </p:cTn>
                              </p:par>
                              <p:par>
                                <p:cTn id="8" presetID="9" presetClass="emph" presetSubtype="0" nodeType="withEffect">
                                  <p:stCondLst>
                                    <p:cond delay="0"/>
                                  </p:stCondLst>
                                  <p:childTnLst>
                                    <p:set>
                                      <p:cBhvr rctx="PPT">
                                        <p:cTn id="9" dur="indefinite"/>
                                        <p:tgtEl>
                                          <p:spTgt spid="67"/>
                                        </p:tgtEl>
                                        <p:attrNameLst>
                                          <p:attrName>style.opacity</p:attrName>
                                        </p:attrNameLst>
                                      </p:cBhvr>
                                      <p:to>
                                        <p:strVal val="0.25"/>
                                      </p:to>
                                    </p:set>
                                    <p:animEffect filter="image" prLst="opacity: 0.25">
                                      <p:cBhvr rctx="IE">
                                        <p:cTn id="10" dur="indefinite"/>
                                        <p:tgtEl>
                                          <p:spTgt spid="67"/>
                                        </p:tgtEl>
                                      </p:cBhvr>
                                    </p:animEffect>
                                  </p:childTnLst>
                                </p:cTn>
                              </p:par>
                              <p:par>
                                <p:cTn id="11" presetID="9" presetClass="emph" presetSubtype="0" nodeType="withEffect">
                                  <p:stCondLst>
                                    <p:cond delay="0"/>
                                  </p:stCondLst>
                                  <p:childTnLst>
                                    <p:set>
                                      <p:cBhvr rctx="PPT">
                                        <p:cTn id="12" dur="indefinite"/>
                                        <p:tgtEl>
                                          <p:spTgt spid="68"/>
                                        </p:tgtEl>
                                        <p:attrNameLst>
                                          <p:attrName>style.opacity</p:attrName>
                                        </p:attrNameLst>
                                      </p:cBhvr>
                                      <p:to>
                                        <p:strVal val="0.75"/>
                                      </p:to>
                                    </p:set>
                                    <p:animEffect filter="image" prLst="opacity: 0.75">
                                      <p:cBhvr rctx="IE">
                                        <p:cTn id="13" dur="indefinite"/>
                                        <p:tgtEl>
                                          <p:spTgt spid="68"/>
                                        </p:tgtEl>
                                      </p:cBhvr>
                                    </p:animEffect>
                                  </p:childTnLst>
                                </p:cTn>
                              </p:par>
                              <p:par>
                                <p:cTn id="14" presetID="9" presetClass="emph" presetSubtype="0" nodeType="withEffect">
                                  <p:stCondLst>
                                    <p:cond delay="0"/>
                                  </p:stCondLst>
                                  <p:childTnLst>
                                    <p:set>
                                      <p:cBhvr rctx="PPT">
                                        <p:cTn id="15" dur="indefinite"/>
                                        <p:tgtEl>
                                          <p:spTgt spid="6"/>
                                        </p:tgtEl>
                                        <p:attrNameLst>
                                          <p:attrName>style.opacity</p:attrName>
                                        </p:attrNameLst>
                                      </p:cBhvr>
                                      <p:to>
                                        <p:strVal val="0.25"/>
                                      </p:to>
                                    </p:set>
                                    <p:animEffect filter="image" prLst="opacity: 0.25">
                                      <p:cBhvr rctx="IE">
                                        <p:cTn id="16" dur="indefinite"/>
                                        <p:tgtEl>
                                          <p:spTgt spid="6"/>
                                        </p:tgtEl>
                                      </p:cBhvr>
                                    </p:animEffect>
                                  </p:childTnLst>
                                </p:cTn>
                              </p:par>
                              <p:par>
                                <p:cTn id="17" presetID="9" presetClass="emph" presetSubtype="0" nodeType="withEffect">
                                  <p:stCondLst>
                                    <p:cond delay="0"/>
                                  </p:stCondLst>
                                  <p:childTnLst>
                                    <p:set>
                                      <p:cBhvr rctx="PPT">
                                        <p:cTn id="18" dur="indefinite"/>
                                        <p:tgtEl>
                                          <p:spTgt spid="78"/>
                                        </p:tgtEl>
                                        <p:attrNameLst>
                                          <p:attrName>style.opacity</p:attrName>
                                        </p:attrNameLst>
                                      </p:cBhvr>
                                      <p:to>
                                        <p:strVal val="0.25"/>
                                      </p:to>
                                    </p:set>
                                    <p:animEffect filter="image" prLst="opacity: 0.25">
                                      <p:cBhvr rctx="IE">
                                        <p:cTn id="19" dur="indefinite"/>
                                        <p:tgtEl>
                                          <p:spTgt spid="78"/>
                                        </p:tgtEl>
                                      </p:cBhvr>
                                    </p:animEffect>
                                  </p:childTnLst>
                                </p:cTn>
                              </p:par>
                              <p:par>
                                <p:cTn id="20" presetID="9" presetClass="emph" presetSubtype="0" nodeType="withEffect">
                                  <p:stCondLst>
                                    <p:cond delay="0"/>
                                  </p:stCondLst>
                                  <p:childTnLst>
                                    <p:set>
                                      <p:cBhvr rctx="PPT">
                                        <p:cTn id="21" dur="indefinite"/>
                                        <p:tgtEl>
                                          <p:spTgt spid="4"/>
                                        </p:tgtEl>
                                        <p:attrNameLst>
                                          <p:attrName>style.opacity</p:attrName>
                                        </p:attrNameLst>
                                      </p:cBhvr>
                                      <p:to>
                                        <p:strVal val="0.25"/>
                                      </p:to>
                                    </p:set>
                                    <p:animEffect filter="image" prLst="opacity: 0.25">
                                      <p:cBhvr rctx="IE">
                                        <p:cTn id="22" dur="indefinite"/>
                                        <p:tgtEl>
                                          <p:spTgt spid="4"/>
                                        </p:tgtEl>
                                      </p:cBhvr>
                                    </p:animEffect>
                                  </p:childTnLst>
                                </p:cTn>
                              </p:par>
                              <p:par>
                                <p:cTn id="23" presetID="9" presetClass="emph" presetSubtype="0" nodeType="withEffect">
                                  <p:stCondLst>
                                    <p:cond delay="0"/>
                                  </p:stCondLst>
                                  <p:childTnLst>
                                    <p:set>
                                      <p:cBhvr rctx="PPT">
                                        <p:cTn id="24" dur="indefinite"/>
                                        <p:tgtEl>
                                          <p:spTgt spid="7"/>
                                        </p:tgtEl>
                                        <p:attrNameLst>
                                          <p:attrName>style.opacity</p:attrName>
                                        </p:attrNameLst>
                                      </p:cBhvr>
                                      <p:to>
                                        <p:strVal val="0.25"/>
                                      </p:to>
                                    </p:set>
                                    <p:animEffect filter="image" prLst="opacity: 0.25">
                                      <p:cBhvr rctx="IE">
                                        <p:cTn id="25" dur="indefinite"/>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sp>
        <p:nvSpPr>
          <p:cNvPr id="411650" name="Rectangle 2"/>
          <p:cNvSpPr>
            <a:spLocks noGrp="1" noChangeArrowheads="1"/>
          </p:cNvSpPr>
          <p:nvPr>
            <p:ph type="title"/>
          </p:nvPr>
        </p:nvSpPr>
        <p:spPr/>
        <p:txBody>
          <a:bodyPr/>
          <a:lstStyle/>
          <a:p>
            <a:r>
              <a:rPr lang="en-US" dirty="0" smtClean="0"/>
              <a:t>Productivity Breakthroughs</a:t>
            </a:r>
            <a:endParaRPr lang="en-US" dirty="0"/>
          </a:p>
        </p:txBody>
      </p:sp>
      <p:sp>
        <p:nvSpPr>
          <p:cNvPr id="411651" name="Rectangle 3"/>
          <p:cNvSpPr>
            <a:spLocks noGrp="1" noChangeArrowheads="1"/>
          </p:cNvSpPr>
          <p:nvPr>
            <p:ph type="body" idx="1"/>
          </p:nvPr>
        </p:nvSpPr>
        <p:spPr>
          <a:xfrm>
            <a:off x="762000" y="1676400"/>
            <a:ext cx="7696200" cy="4675187"/>
          </a:xfrm>
        </p:spPr>
        <p:txBody>
          <a:bodyPr/>
          <a:lstStyle/>
          <a:p>
            <a:pPr lvl="0"/>
            <a:r>
              <a:rPr lang="en-US" dirty="0" smtClean="0"/>
              <a:t>AJAX 1.0</a:t>
            </a:r>
          </a:p>
          <a:p>
            <a:pPr lvl="0"/>
            <a:r>
              <a:rPr lang="en-US" dirty="0" smtClean="0"/>
              <a:t>New Controls</a:t>
            </a:r>
          </a:p>
          <a:p>
            <a:pPr lvl="1"/>
            <a:r>
              <a:rPr lang="en-US" dirty="0" err="1" smtClean="0"/>
              <a:t>ListView</a:t>
            </a:r>
            <a:endParaRPr lang="en-US" dirty="0" smtClean="0"/>
          </a:p>
          <a:p>
            <a:pPr lvl="1">
              <a:buFont typeface="Wingdings" pitchFamily="2" charset="2"/>
              <a:buChar char="Ø"/>
            </a:pPr>
            <a:r>
              <a:rPr lang="en-US" dirty="0" err="1" smtClean="0"/>
              <a:t>DataPager</a:t>
            </a:r>
            <a:endParaRPr lang="en-US" dirty="0" smtClean="0"/>
          </a:p>
          <a:p>
            <a:pPr lvl="1">
              <a:buFont typeface="Wingdings" pitchFamily="2" charset="2"/>
              <a:buChar char="Ø"/>
            </a:pPr>
            <a:r>
              <a:rPr lang="en-US" dirty="0" err="1" smtClean="0"/>
              <a:t>LinqDataSource</a:t>
            </a:r>
            <a:endParaRPr lang="en-US" dirty="0" smtClean="0"/>
          </a:p>
          <a:p>
            <a:pPr>
              <a:buFont typeface="Wingdings" pitchFamily="2" charset="2"/>
              <a:buChar char="Ø"/>
            </a:pPr>
            <a:r>
              <a:rPr lang="en-US" dirty="0" smtClean="0"/>
              <a:t>LINQ</a:t>
            </a:r>
          </a:p>
          <a:p>
            <a:pPr>
              <a:defRPr/>
            </a:pPr>
            <a:r>
              <a:rPr lang="en-US" dirty="0" smtClean="0"/>
              <a:t>Unit Testing</a:t>
            </a:r>
          </a:p>
          <a:p>
            <a:pPr lvl="1">
              <a:buFont typeface="Wingdings" pitchFamily="2" charset="2"/>
              <a:buChar char="Ø"/>
              <a:defRPr/>
            </a:pPr>
            <a:r>
              <a:rPr lang="en-US" dirty="0" smtClean="0"/>
              <a:t>Now available in Visual Studio Professional</a:t>
            </a:r>
          </a:p>
          <a:p>
            <a:pPr lvl="0"/>
            <a:endParaRPr lang="en-US" dirty="0" smtClean="0"/>
          </a:p>
          <a:p>
            <a:endParaRPr lang="en-US" dirty="0">
              <a:solidFill>
                <a:schemeClr val="hlin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11650"/>
                                        </p:tgtEl>
                                        <p:attrNameLst>
                                          <p:attrName>style.visibility</p:attrName>
                                        </p:attrNameLst>
                                      </p:cBhvr>
                                      <p:to>
                                        <p:strVal val="visible"/>
                                      </p:to>
                                    </p:set>
                                    <p:animEffect transition="in" filter="box(in)">
                                      <p:cBhvr>
                                        <p:cTn id="7" dur="500"/>
                                        <p:tgtEl>
                                          <p:spTgt spid="4116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11651">
                                            <p:txEl>
                                              <p:pRg st="0" end="0"/>
                                            </p:txEl>
                                          </p:spTgt>
                                        </p:tgtEl>
                                        <p:attrNameLst>
                                          <p:attrName>style.visibility</p:attrName>
                                        </p:attrNameLst>
                                      </p:cBhvr>
                                      <p:to>
                                        <p:strVal val="visible"/>
                                      </p:to>
                                    </p:set>
                                    <p:animEffect transition="in" filter="fade">
                                      <p:cBhvr>
                                        <p:cTn id="12" dur="2000"/>
                                        <p:tgtEl>
                                          <p:spTgt spid="4116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11651">
                                            <p:txEl>
                                              <p:pRg st="1" end="1"/>
                                            </p:txEl>
                                          </p:spTgt>
                                        </p:tgtEl>
                                        <p:attrNameLst>
                                          <p:attrName>style.visibility</p:attrName>
                                        </p:attrNameLst>
                                      </p:cBhvr>
                                      <p:to>
                                        <p:strVal val="visible"/>
                                      </p:to>
                                    </p:set>
                                    <p:animEffect transition="in" filter="fade">
                                      <p:cBhvr>
                                        <p:cTn id="17" dur="2000"/>
                                        <p:tgtEl>
                                          <p:spTgt spid="411651">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11651">
                                            <p:txEl>
                                              <p:pRg st="2" end="2"/>
                                            </p:txEl>
                                          </p:spTgt>
                                        </p:tgtEl>
                                        <p:attrNameLst>
                                          <p:attrName>style.visibility</p:attrName>
                                        </p:attrNameLst>
                                      </p:cBhvr>
                                      <p:to>
                                        <p:strVal val="visible"/>
                                      </p:to>
                                    </p:set>
                                    <p:animEffect transition="in" filter="fade">
                                      <p:cBhvr>
                                        <p:cTn id="20" dur="2000"/>
                                        <p:tgtEl>
                                          <p:spTgt spid="411651">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1651">
                                            <p:txEl>
                                              <p:pRg st="3" end="3"/>
                                            </p:txEl>
                                          </p:spTgt>
                                        </p:tgtEl>
                                        <p:attrNameLst>
                                          <p:attrName>style.visibility</p:attrName>
                                        </p:attrNameLst>
                                      </p:cBhvr>
                                      <p:to>
                                        <p:strVal val="visible"/>
                                      </p:to>
                                    </p:set>
                                    <p:animEffect transition="in" filter="fade">
                                      <p:cBhvr>
                                        <p:cTn id="23" dur="2000"/>
                                        <p:tgtEl>
                                          <p:spTgt spid="411651">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1651">
                                            <p:txEl>
                                              <p:pRg st="4" end="4"/>
                                            </p:txEl>
                                          </p:spTgt>
                                        </p:tgtEl>
                                        <p:attrNameLst>
                                          <p:attrName>style.visibility</p:attrName>
                                        </p:attrNameLst>
                                      </p:cBhvr>
                                      <p:to>
                                        <p:strVal val="visible"/>
                                      </p:to>
                                    </p:set>
                                    <p:animEffect transition="in" filter="fade">
                                      <p:cBhvr>
                                        <p:cTn id="26" dur="2000"/>
                                        <p:tgtEl>
                                          <p:spTgt spid="411651">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11651">
                                            <p:txEl>
                                              <p:pRg st="5" end="5"/>
                                            </p:txEl>
                                          </p:spTgt>
                                        </p:tgtEl>
                                        <p:attrNameLst>
                                          <p:attrName>style.visibility</p:attrName>
                                        </p:attrNameLst>
                                      </p:cBhvr>
                                      <p:to>
                                        <p:strVal val="visible"/>
                                      </p:to>
                                    </p:set>
                                    <p:animEffect transition="in" filter="fade">
                                      <p:cBhvr>
                                        <p:cTn id="31" dur="2000"/>
                                        <p:tgtEl>
                                          <p:spTgt spid="411651">
                                            <p:txEl>
                                              <p:pRg st="5" end="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11651">
                                            <p:txEl>
                                              <p:pRg st="6" end="6"/>
                                            </p:txEl>
                                          </p:spTgt>
                                        </p:tgtEl>
                                        <p:attrNameLst>
                                          <p:attrName>style.visibility</p:attrName>
                                        </p:attrNameLst>
                                      </p:cBhvr>
                                      <p:to>
                                        <p:strVal val="visible"/>
                                      </p:to>
                                    </p:set>
                                    <p:animEffect transition="in" filter="fade">
                                      <p:cBhvr>
                                        <p:cTn id="36" dur="2000"/>
                                        <p:tgtEl>
                                          <p:spTgt spid="411651">
                                            <p:txEl>
                                              <p:pRg st="6" end="6"/>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11651">
                                            <p:txEl>
                                              <p:pRg st="7" end="7"/>
                                            </p:txEl>
                                          </p:spTgt>
                                        </p:tgtEl>
                                        <p:attrNameLst>
                                          <p:attrName>style.visibility</p:attrName>
                                        </p:attrNameLst>
                                      </p:cBhvr>
                                      <p:to>
                                        <p:strVal val="visible"/>
                                      </p:to>
                                    </p:set>
                                    <p:animEffect transition="in" filter="fade">
                                      <p:cBhvr>
                                        <p:cTn id="39" dur="2000"/>
                                        <p:tgtEl>
                                          <p:spTgt spid="41165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50" grpId="0"/>
      <p:bldP spid="411651"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ASP.NET AJAX</a:t>
            </a:r>
            <a:endParaRPr lang="en-US" dirty="0"/>
          </a:p>
        </p:txBody>
      </p:sp>
      <p:sp>
        <p:nvSpPr>
          <p:cNvPr id="7" name="Rectangle 3"/>
          <p:cNvSpPr txBox="1">
            <a:spLocks noChangeArrowheads="1"/>
          </p:cNvSpPr>
          <p:nvPr/>
        </p:nvSpPr>
        <p:spPr>
          <a:xfrm>
            <a:off x="379413" y="2667000"/>
            <a:ext cx="8412162" cy="2971800"/>
          </a:xfrm>
          <a:prstGeom prst="rect">
            <a:avLst/>
          </a:prstGeom>
        </p:spPr>
        <p:txBody>
          <a:bodyPr/>
          <a:lstStyle/>
          <a:p>
            <a:pPr marL="396875" marR="0" lvl="0" indent="-396875" algn="l" defTabSz="914363" rtl="0" eaLnBrk="1" fontAlgn="auto" latinLnBrk="0" hangingPunct="1">
              <a:lnSpc>
                <a:spcPct val="70000"/>
              </a:lnSpc>
              <a:spcBef>
                <a:spcPct val="20000"/>
              </a:spcBef>
              <a:spcAft>
                <a:spcPts val="0"/>
              </a:spcAft>
              <a:buClrTx/>
              <a:buSzTx/>
              <a:buFontTx/>
              <a:buBlip>
                <a:blip r:embed="rId3"/>
              </a:buBlip>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Increased productivity</a:t>
            </a:r>
          </a:p>
          <a:p>
            <a:pPr marL="914400" marR="0" lvl="1" indent="-396875" algn="l" defTabSz="914363" rtl="0" eaLnBrk="1" fontAlgn="auto" latinLnBrk="0" hangingPunct="1">
              <a:lnSpc>
                <a:spcPct val="70000"/>
              </a:lnSpc>
              <a:spcBef>
                <a:spcPct val="20000"/>
              </a:spcBef>
              <a:spcAft>
                <a:spcPts val="0"/>
              </a:spcAft>
              <a:buClrTx/>
              <a:buSzTx/>
              <a:buFontTx/>
              <a:buBlip>
                <a:blip r:embed="rId4"/>
              </a:buBlip>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Fewer concepts, fewer lines of code</a:t>
            </a:r>
          </a:p>
          <a:p>
            <a:pPr marL="396875" marR="0" lvl="0" indent="-396875" algn="l" defTabSz="914363" rtl="0" eaLnBrk="1" fontAlgn="auto" latinLnBrk="0" hangingPunct="1">
              <a:lnSpc>
                <a:spcPct val="70000"/>
              </a:lnSpc>
              <a:spcBef>
                <a:spcPct val="20000"/>
              </a:spcBef>
              <a:spcAft>
                <a:spcPts val="0"/>
              </a:spcAft>
              <a:buClrTx/>
              <a:buSzTx/>
              <a:buFontTx/>
              <a:buBlip>
                <a:blip r:embed="rId3"/>
              </a:buBlip>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Easier to author, debug, and maintain</a:t>
            </a:r>
          </a:p>
          <a:p>
            <a:pPr marL="914400" marR="0" lvl="1" indent="-396875" algn="l" defTabSz="914363" rtl="0" eaLnBrk="1" fontAlgn="auto" latinLnBrk="0" hangingPunct="1">
              <a:lnSpc>
                <a:spcPct val="70000"/>
              </a:lnSpc>
              <a:spcBef>
                <a:spcPct val="20000"/>
              </a:spcBef>
              <a:spcAft>
                <a:spcPts val="0"/>
              </a:spcAft>
              <a:buClrTx/>
              <a:buSzTx/>
              <a:buFontTx/>
              <a:buBlip>
                <a:blip r:embed="rId4"/>
              </a:buBlip>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Well integrated with design and development tools</a:t>
            </a:r>
          </a:p>
          <a:p>
            <a:pPr marL="396875" marR="0" lvl="0" indent="-396875" algn="l" defTabSz="914363" rtl="0" eaLnBrk="1" fontAlgn="auto" latinLnBrk="0" hangingPunct="1">
              <a:lnSpc>
                <a:spcPct val="70000"/>
              </a:lnSpc>
              <a:spcBef>
                <a:spcPct val="20000"/>
              </a:spcBef>
              <a:spcAft>
                <a:spcPts val="0"/>
              </a:spcAft>
              <a:buClrTx/>
              <a:buSzTx/>
              <a:buFontTx/>
              <a:buBlip>
                <a:blip r:embed="rId3"/>
              </a:buBlip>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Seamlessly integrated application model</a:t>
            </a:r>
          </a:p>
          <a:p>
            <a:pPr marL="914400" marR="0" lvl="1" indent="-396875" algn="l" defTabSz="914363" rtl="0" eaLnBrk="1" fontAlgn="auto" latinLnBrk="0" hangingPunct="1">
              <a:lnSpc>
                <a:spcPct val="70000"/>
              </a:lnSpc>
              <a:spcBef>
                <a:spcPct val="20000"/>
              </a:spcBef>
              <a:spcAft>
                <a:spcPts val="0"/>
              </a:spcAft>
              <a:buClrTx/>
              <a:buSzTx/>
              <a:buFontTx/>
              <a:buBlip>
                <a:blip r:embed="rId4"/>
              </a:buBlip>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Works with ASP.NET pages and server controls</a:t>
            </a:r>
          </a:p>
          <a:p>
            <a:pPr marL="396875" marR="0" lvl="0" indent="-396875" algn="l" defTabSz="914363" rtl="0" eaLnBrk="1" fontAlgn="auto" latinLnBrk="0" hangingPunct="1">
              <a:lnSpc>
                <a:spcPct val="70000"/>
              </a:lnSpc>
              <a:spcBef>
                <a:spcPct val="20000"/>
              </a:spcBef>
              <a:spcAft>
                <a:spcPts val="0"/>
              </a:spcAft>
              <a:buClrTx/>
              <a:buSzTx/>
              <a:buFontTx/>
              <a:buBlip>
                <a:blip r:embed="rId3"/>
              </a:buBlip>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Works everywhere – cross-browser, standards based</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Rectangle 4"/>
          <p:cNvSpPr>
            <a:spLocks noChangeArrowheads="1"/>
          </p:cNvSpPr>
          <p:nvPr/>
        </p:nvSpPr>
        <p:spPr bwMode="auto">
          <a:xfrm>
            <a:off x="228600" y="1447800"/>
            <a:ext cx="8634413" cy="993775"/>
          </a:xfrm>
          <a:prstGeom prst="rect">
            <a:avLst/>
          </a:prstGeom>
          <a:gradFill rotWithShape="0">
            <a:gsLst>
              <a:gs pos="0">
                <a:schemeClr val="accent1">
                  <a:gamma/>
                  <a:shade val="63529"/>
                  <a:invGamma/>
                </a:schemeClr>
              </a:gs>
              <a:gs pos="50000">
                <a:schemeClr val="accent1"/>
              </a:gs>
              <a:gs pos="100000">
                <a:schemeClr val="accent1">
                  <a:gamma/>
                  <a:shade val="63529"/>
                  <a:invGamma/>
                </a:schemeClr>
              </a:gs>
            </a:gsLst>
            <a:lin ang="2700000" scaled="1"/>
          </a:gradFill>
          <a:ln w="12700" algn="ctr">
            <a:solidFill>
              <a:schemeClr val="accent1"/>
            </a:solidFill>
            <a:miter lim="800000"/>
            <a:headEnd/>
            <a:tailEnd/>
          </a:ln>
          <a:effectLst>
            <a:outerShdw dist="71842" dir="2700000" algn="ctr" rotWithShape="0">
              <a:schemeClr val="bg2">
                <a:alpha val="50000"/>
              </a:schemeClr>
            </a:outerShdw>
          </a:effectLst>
        </p:spPr>
        <p:txBody>
          <a:bodyPr wrap="none" anchor="ctr"/>
          <a:lstStyle/>
          <a:p>
            <a:pPr algn="ctr">
              <a:lnSpc>
                <a:spcPct val="90000"/>
              </a:lnSpc>
              <a:spcBef>
                <a:spcPct val="30000"/>
              </a:spcBef>
              <a:buClr>
                <a:schemeClr val="tx2"/>
              </a:buClr>
              <a:buFont typeface="Wingdings 2" pitchFamily="18" charset="2"/>
              <a:buNone/>
              <a:defRPr/>
            </a:pPr>
            <a:r>
              <a:rPr lang="en-US" sz="2000" b="1" dirty="0">
                <a:solidFill>
                  <a:schemeClr val="bg1"/>
                </a:solidFill>
                <a:latin typeface="Segoe Semibold" pitchFamily="34" charset="0"/>
              </a:rPr>
              <a:t>A </a:t>
            </a:r>
            <a:r>
              <a:rPr lang="en-US" sz="2000" b="1" dirty="0" smtClean="0">
                <a:solidFill>
                  <a:schemeClr val="bg1"/>
                </a:solidFill>
                <a:latin typeface="Segoe Semibold" pitchFamily="34" charset="0"/>
              </a:rPr>
              <a:t>framework for building richer, more interactive, </a:t>
            </a:r>
            <a:endParaRPr lang="en-US" sz="2000" b="1" dirty="0">
              <a:solidFill>
                <a:schemeClr val="bg1"/>
              </a:solidFill>
              <a:latin typeface="Segoe Semibold" pitchFamily="34" charset="0"/>
            </a:endParaRPr>
          </a:p>
          <a:p>
            <a:pPr algn="ctr">
              <a:lnSpc>
                <a:spcPct val="90000"/>
              </a:lnSpc>
              <a:spcBef>
                <a:spcPct val="30000"/>
              </a:spcBef>
              <a:buClr>
                <a:schemeClr val="tx2"/>
              </a:buClr>
              <a:buFont typeface="Wingdings 2" pitchFamily="18" charset="2"/>
              <a:buNone/>
              <a:defRPr/>
            </a:pPr>
            <a:r>
              <a:rPr lang="en-US" sz="2000" b="1" dirty="0" smtClean="0">
                <a:solidFill>
                  <a:schemeClr val="bg1"/>
                </a:solidFill>
                <a:latin typeface="Segoe Semibold" pitchFamily="34" charset="0"/>
              </a:rPr>
              <a:t>more personalized web experiences.</a:t>
            </a:r>
            <a:endParaRPr lang="en-US" sz="2000" b="1" dirty="0">
              <a:solidFill>
                <a:schemeClr val="bg1"/>
              </a:solidFill>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ListView</a:t>
            </a:r>
            <a:endParaRPr lang="en-US" dirty="0"/>
          </a:p>
        </p:txBody>
      </p:sp>
      <p:sp>
        <p:nvSpPr>
          <p:cNvPr id="3" name="Content Placeholder 2"/>
          <p:cNvSpPr>
            <a:spLocks noGrp="1"/>
          </p:cNvSpPr>
          <p:nvPr>
            <p:ph idx="1"/>
          </p:nvPr>
        </p:nvSpPr>
        <p:spPr>
          <a:xfrm>
            <a:off x="381000" y="1676399"/>
            <a:ext cx="8382000" cy="2752685"/>
          </a:xfrm>
        </p:spPr>
        <p:txBody>
          <a:bodyPr/>
          <a:lstStyle/>
          <a:p>
            <a:r>
              <a:rPr lang="en-US" dirty="0" smtClean="0"/>
              <a:t>New data-bound control</a:t>
            </a:r>
          </a:p>
          <a:p>
            <a:r>
              <a:rPr lang="en-US" dirty="0" smtClean="0"/>
              <a:t>Evolution of </a:t>
            </a:r>
            <a:r>
              <a:rPr lang="en-US" dirty="0" err="1" smtClean="0"/>
              <a:t>DataList</a:t>
            </a:r>
            <a:r>
              <a:rPr lang="en-US" dirty="0" smtClean="0"/>
              <a:t> and Repeater</a:t>
            </a:r>
          </a:p>
          <a:p>
            <a:r>
              <a:rPr lang="en-US" dirty="0" smtClean="0"/>
              <a:t>Designer-friendly</a:t>
            </a:r>
          </a:p>
          <a:p>
            <a:pPr lvl="1"/>
            <a:r>
              <a:rPr lang="en-US" dirty="0" smtClean="0"/>
              <a:t>Full control over markup, including container</a:t>
            </a:r>
          </a:p>
          <a:p>
            <a:pPr lvl="1"/>
            <a:r>
              <a:rPr lang="en-US" dirty="0" smtClean="0"/>
              <a:t>Use CSS to style layout</a:t>
            </a:r>
          </a:p>
          <a:p>
            <a:r>
              <a:rPr lang="en-US" dirty="0" smtClean="0"/>
              <a:t>Bind arbitrary elements (e.g. &lt;select&gt;)</a:t>
            </a:r>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DataPager</a:t>
            </a:r>
            <a:endParaRPr lang="en-US" dirty="0"/>
          </a:p>
        </p:txBody>
      </p:sp>
      <p:sp>
        <p:nvSpPr>
          <p:cNvPr id="3" name="Content Placeholder 2"/>
          <p:cNvSpPr>
            <a:spLocks noGrp="1"/>
          </p:cNvSpPr>
          <p:nvPr>
            <p:ph idx="1"/>
          </p:nvPr>
        </p:nvSpPr>
        <p:spPr>
          <a:xfrm>
            <a:off x="381000" y="1904999"/>
            <a:ext cx="8382000" cy="1920843"/>
          </a:xfrm>
        </p:spPr>
        <p:txBody>
          <a:bodyPr/>
          <a:lstStyle/>
          <a:p>
            <a:r>
              <a:rPr lang="en-US" dirty="0" smtClean="0"/>
              <a:t>Follows extender model</a:t>
            </a:r>
          </a:p>
          <a:p>
            <a:r>
              <a:rPr lang="en-US" dirty="0" smtClean="0"/>
              <a:t>Add paging to any control that supports it (e.g. </a:t>
            </a:r>
            <a:r>
              <a:rPr lang="en-US" dirty="0" err="1" smtClean="0"/>
              <a:t>ListView</a:t>
            </a:r>
            <a:r>
              <a:rPr lang="en-US" dirty="0" smtClean="0"/>
              <a:t>)</a:t>
            </a:r>
          </a:p>
          <a:p>
            <a:r>
              <a:rPr lang="en-US" dirty="0" smtClean="0"/>
              <a:t>Flexible layout – choose from a number of fields to create a customized pager</a:t>
            </a:r>
            <a:endParaRPr lang="en-US" dirty="0"/>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LinqDataSource</a:t>
            </a:r>
            <a:endParaRPr lang="en-US" dirty="0"/>
          </a:p>
        </p:txBody>
      </p:sp>
      <p:sp>
        <p:nvSpPr>
          <p:cNvPr id="3" name="Content Placeholder 2"/>
          <p:cNvSpPr>
            <a:spLocks noGrp="1"/>
          </p:cNvSpPr>
          <p:nvPr>
            <p:ph idx="1"/>
          </p:nvPr>
        </p:nvSpPr>
        <p:spPr>
          <a:xfrm>
            <a:off x="381000" y="1752599"/>
            <a:ext cx="8382000" cy="2713419"/>
          </a:xfrm>
        </p:spPr>
        <p:txBody>
          <a:bodyPr/>
          <a:lstStyle/>
          <a:p>
            <a:r>
              <a:rPr lang="en-US" dirty="0" smtClean="0"/>
              <a:t>Easy data-binding against a LINQ query</a:t>
            </a:r>
          </a:p>
          <a:p>
            <a:r>
              <a:rPr lang="en-US" dirty="0" smtClean="0"/>
              <a:t>Supports </a:t>
            </a:r>
            <a:r>
              <a:rPr lang="en-US" i="1" dirty="0" smtClean="0"/>
              <a:t>efficient </a:t>
            </a:r>
            <a:r>
              <a:rPr lang="en-US" dirty="0" smtClean="0"/>
              <a:t>paging and sorting</a:t>
            </a:r>
          </a:p>
          <a:p>
            <a:r>
              <a:rPr lang="en-US" dirty="0" smtClean="0"/>
              <a:t>Optionally allow editing and deleting</a:t>
            </a:r>
          </a:p>
          <a:p>
            <a:r>
              <a:rPr lang="en-US" dirty="0" smtClean="0"/>
              <a:t>Filter with “where clauses”</a:t>
            </a:r>
          </a:p>
          <a:p>
            <a:r>
              <a:rPr lang="en-US" dirty="0" smtClean="0"/>
              <a:t>Take full advantage of LINQ ORM to do business validation</a:t>
            </a:r>
          </a:p>
        </p:txBody>
      </p:sp>
      <p:sp>
        <p:nvSpPr>
          <p:cNvPr id="4" name="Date Placeholder 3"/>
          <p:cNvSpPr>
            <a:spLocks noGrp="1"/>
          </p:cNvSpPr>
          <p:nvPr>
            <p:ph type="dt" sz="half" idx="10"/>
          </p:nvPr>
        </p:nvSpPr>
        <p:spPr/>
        <p:txBody>
          <a:bodyPr/>
          <a:lstStyle/>
          <a:p>
            <a:r>
              <a:rPr lang="en-US" smtClean="0"/>
              <a:t>February 26, 2008</a:t>
            </a:r>
            <a:endParaRPr lang="en-US"/>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202"/>
            <a:ext cx="8763000" cy="609398"/>
          </a:xfrm>
        </p:spPr>
        <p:txBody>
          <a:bodyPr/>
          <a:lstStyle/>
          <a:p>
            <a:r>
              <a:rPr lang="en-US" sz="4400" dirty="0" smtClean="0"/>
              <a:t>Language </a:t>
            </a:r>
            <a:r>
              <a:rPr lang="en-US" sz="4400" dirty="0" err="1" smtClean="0"/>
              <a:t>INtegrated</a:t>
            </a:r>
            <a:r>
              <a:rPr lang="en-US" sz="4400" dirty="0" smtClean="0"/>
              <a:t> Query (LINQ)</a:t>
            </a:r>
          </a:p>
        </p:txBody>
      </p:sp>
      <p:sp>
        <p:nvSpPr>
          <p:cNvPr id="3" name="Content Placeholder 2"/>
          <p:cNvSpPr>
            <a:spLocks noGrp="1"/>
          </p:cNvSpPr>
          <p:nvPr>
            <p:ph idx="1"/>
          </p:nvPr>
        </p:nvSpPr>
        <p:spPr>
          <a:xfrm>
            <a:off x="381000" y="2514600"/>
            <a:ext cx="8382000" cy="2819400"/>
          </a:xfrm>
        </p:spPr>
        <p:txBody>
          <a:bodyPr/>
          <a:lstStyle/>
          <a:p>
            <a:pPr>
              <a:defRPr/>
            </a:pPr>
            <a:r>
              <a:rPr lang="en-US" sz="2400" dirty="0" smtClean="0">
                <a:effectLst>
                  <a:outerShdw blurRad="38100" dist="38100" dir="2700000" algn="tl">
                    <a:srgbClr val="000000">
                      <a:alpha val="43137"/>
                    </a:srgbClr>
                  </a:outerShdw>
                </a:effectLst>
              </a:rPr>
              <a:t>Designed to reduce the complexity when working with data</a:t>
            </a:r>
          </a:p>
          <a:p>
            <a:pPr>
              <a:defRPr/>
            </a:pPr>
            <a:r>
              <a:rPr lang="en-US" sz="2400" dirty="0" smtClean="0">
                <a:effectLst>
                  <a:outerShdw blurRad="38100" dist="38100" dir="2700000" algn="tl">
                    <a:srgbClr val="000000">
                      <a:alpha val="43137"/>
                    </a:srgbClr>
                  </a:outerShdw>
                </a:effectLst>
              </a:rPr>
              <a:t>Query operators can be used against any collection</a:t>
            </a:r>
          </a:p>
          <a:p>
            <a:pPr lvl="1">
              <a:defRPr/>
            </a:pPr>
            <a:r>
              <a:rPr lang="en-US" sz="2000" dirty="0" smtClean="0">
                <a:effectLst>
                  <a:outerShdw blurRad="38100" dist="38100" dir="2700000" algn="tl">
                    <a:srgbClr val="000000">
                      <a:alpha val="43137"/>
                    </a:srgbClr>
                  </a:outerShdw>
                </a:effectLst>
              </a:rPr>
              <a:t>Built-in examples: Select, Where, </a:t>
            </a:r>
            <a:r>
              <a:rPr lang="en-US" sz="2000" dirty="0" err="1" smtClean="0">
                <a:effectLst>
                  <a:outerShdw blurRad="38100" dist="38100" dir="2700000" algn="tl">
                    <a:srgbClr val="000000">
                      <a:alpha val="43137"/>
                    </a:srgbClr>
                  </a:outerShdw>
                </a:effectLst>
              </a:rPr>
              <a:t>GroupBy</a:t>
            </a:r>
            <a:r>
              <a:rPr lang="en-US" sz="2000" dirty="0" smtClean="0">
                <a:effectLst>
                  <a:outerShdw blurRad="38100" dist="38100" dir="2700000" algn="tl">
                    <a:srgbClr val="000000">
                      <a:alpha val="43137"/>
                    </a:srgbClr>
                  </a:outerShdw>
                </a:effectLst>
              </a:rPr>
              <a:t>, Join, etc.</a:t>
            </a:r>
          </a:p>
          <a:p>
            <a:pPr lvl="1">
              <a:defRPr/>
            </a:pPr>
            <a:r>
              <a:rPr lang="en-US" sz="2000" dirty="0" smtClean="0">
                <a:effectLst>
                  <a:outerShdw blurRad="38100" dist="38100" dir="2700000" algn="tl">
                    <a:srgbClr val="000000">
                      <a:alpha val="43137"/>
                    </a:srgbClr>
                  </a:outerShdw>
                </a:effectLst>
              </a:rPr>
              <a:t>Extensibility model supports extending/replacing these</a:t>
            </a:r>
          </a:p>
          <a:p>
            <a:pPr>
              <a:defRPr/>
            </a:pPr>
            <a:r>
              <a:rPr lang="en-US" sz="2400" dirty="0" smtClean="0">
                <a:effectLst>
                  <a:outerShdw blurRad="38100" dist="38100" dir="2700000" algn="tl">
                    <a:srgbClr val="000000">
                      <a:alpha val="43137"/>
                    </a:srgbClr>
                  </a:outerShdw>
                </a:effectLst>
              </a:rPr>
              <a:t>Benefits</a:t>
            </a:r>
          </a:p>
          <a:p>
            <a:pPr lvl="1">
              <a:defRPr/>
            </a:pPr>
            <a:r>
              <a:rPr lang="en-US" sz="2000" dirty="0" smtClean="0">
                <a:effectLst>
                  <a:outerShdw blurRad="38100" dist="38100" dir="2700000" algn="tl">
                    <a:srgbClr val="000000">
                      <a:alpha val="43137"/>
                    </a:srgbClr>
                  </a:outerShdw>
                </a:effectLst>
              </a:rPr>
              <a:t>Work with data in a consistent way, regardless of the type of data</a:t>
            </a:r>
          </a:p>
          <a:p>
            <a:pPr lvl="1">
              <a:defRPr/>
            </a:pPr>
            <a:r>
              <a:rPr lang="en-US" sz="2000" dirty="0" smtClean="0">
                <a:effectLst>
                  <a:outerShdw blurRad="38100" dist="38100" dir="2700000" algn="tl">
                    <a:srgbClr val="000000">
                      <a:alpha val="43137"/>
                    </a:srgbClr>
                  </a:outerShdw>
                </a:effectLst>
              </a:rPr>
              <a:t>Interact with data as objects</a:t>
            </a:r>
          </a:p>
          <a:p>
            <a:pPr lvl="1">
              <a:defRPr/>
            </a:pPr>
            <a:r>
              <a:rPr lang="en-US" sz="2000" dirty="0" smtClean="0">
                <a:effectLst>
                  <a:outerShdw blurRad="38100" dist="38100" dir="2700000" algn="tl">
                    <a:srgbClr val="000000">
                      <a:alpha val="43137"/>
                    </a:srgbClr>
                  </a:outerShdw>
                </a:effectLst>
              </a:rPr>
              <a:t>Better integration with programming languages</a:t>
            </a:r>
          </a:p>
          <a:p>
            <a:pPr lvl="1">
              <a:defRPr/>
            </a:pPr>
            <a:r>
              <a:rPr lang="en-US" sz="2000" dirty="0" smtClean="0">
                <a:effectLst>
                  <a:outerShdw blurRad="38100" dist="38100" dir="2700000" algn="tl">
                    <a:srgbClr val="000000">
                      <a:alpha val="43137"/>
                    </a:srgbClr>
                  </a:outerShdw>
                </a:effectLst>
              </a:rPr>
              <a:t>Improved productivity through IntelliSense  in Visual Studio</a:t>
            </a:r>
          </a:p>
        </p:txBody>
      </p:sp>
      <p:sp>
        <p:nvSpPr>
          <p:cNvPr id="4" name="Rounded Rectangle 3"/>
          <p:cNvSpPr/>
          <p:nvPr/>
        </p:nvSpPr>
        <p:spPr bwMode="auto">
          <a:xfrm>
            <a:off x="457200" y="1447800"/>
            <a:ext cx="8001000" cy="838200"/>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smtClean="0">
                <a:effectLst>
                  <a:outerShdw blurRad="38100" dist="38100" dir="2700000" algn="tl">
                    <a:srgbClr val="000000">
                      <a:alpha val="43137"/>
                    </a:srgbClr>
                  </a:outerShdw>
                </a:effectLst>
              </a:rPr>
              <a:t>New programming model for data access that integrates query support directly within the .NET languages</a:t>
            </a:r>
          </a:p>
        </p:txBody>
      </p:sp>
      <p:sp>
        <p:nvSpPr>
          <p:cNvPr id="5" name="Date Placeholder 4"/>
          <p:cNvSpPr>
            <a:spLocks noGrp="1"/>
          </p:cNvSpPr>
          <p:nvPr>
            <p:ph type="dt" sz="half" idx="10"/>
          </p:nvPr>
        </p:nvSpPr>
        <p:spPr/>
        <p:txBody>
          <a:bodyPr/>
          <a:lstStyle/>
          <a:p>
            <a:r>
              <a:rPr lang="en-US" smtClean="0"/>
              <a:t>February 26, 2008</a:t>
            </a:r>
            <a:endParaRPr lang="en-US"/>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60" name="Rectangle 4"/>
          <p:cNvSpPr>
            <a:spLocks noGrp="1" noChangeArrowheads="1"/>
          </p:cNvSpPr>
          <p:nvPr>
            <p:ph type="ctrTitle"/>
          </p:nvPr>
        </p:nvSpPr>
        <p:spPr>
          <a:xfrm>
            <a:off x="3505200" y="5715000"/>
            <a:ext cx="5181600" cy="762000"/>
          </a:xfrm>
        </p:spPr>
        <p:txBody>
          <a:bodyPr/>
          <a:lstStyle/>
          <a:p>
            <a:pPr algn="r"/>
            <a:r>
              <a:rPr lang="en-US" sz="4000" dirty="0" smtClean="0"/>
              <a:t>Productivity</a:t>
            </a:r>
            <a:endParaRPr lang="en-US" sz="4000" dirty="0"/>
          </a:p>
        </p:txBody>
      </p:sp>
      <p:sp>
        <p:nvSpPr>
          <p:cNvPr id="377862" name="Rectangle 6"/>
          <p:cNvSpPr>
            <a:spLocks noChangeArrowheads="1"/>
          </p:cNvSpPr>
          <p:nvPr/>
        </p:nvSpPr>
        <p:spPr bwMode="auto">
          <a:xfrm>
            <a:off x="304800" y="1143000"/>
            <a:ext cx="7386638" cy="750888"/>
          </a:xfrm>
          <a:prstGeom prst="rect">
            <a:avLst/>
          </a:prstGeom>
          <a:noFill/>
          <a:ln w="9525">
            <a:noFill/>
            <a:miter lim="800000"/>
            <a:headEnd/>
            <a:tailEnd/>
          </a:ln>
          <a:effectLst>
            <a:outerShdw dist="35921" dir="2700000" algn="ctr" rotWithShape="0">
              <a:schemeClr val="bg1"/>
            </a:outerShdw>
          </a:effectLst>
        </p:spPr>
        <p:txBody>
          <a:bodyPr anchor="b"/>
          <a:lstStyle/>
          <a:p>
            <a:endParaRPr kumimoji="1" lang="en-US" sz="6000">
              <a:solidFill>
                <a:schemeClr val="tx2"/>
              </a:solidFill>
              <a:latin typeface="Tahoma" pitchFamily="34" charset="0"/>
            </a:endParaRPr>
          </a:p>
        </p:txBody>
      </p:sp>
      <p:pic>
        <p:nvPicPr>
          <p:cNvPr id="377863" name="Picture 7" descr="fg demo"/>
          <p:cNvPicPr>
            <a:picLocks noChangeAspect="1" noChangeArrowheads="1"/>
          </p:cNvPicPr>
          <p:nvPr/>
        </p:nvPicPr>
        <p:blipFill>
          <a:blip r:embed="rId3"/>
          <a:srcRect/>
          <a:stretch>
            <a:fillRect/>
          </a:stretch>
        </p:blipFill>
        <p:spPr bwMode="invGray">
          <a:xfrm>
            <a:off x="415925" y="2095500"/>
            <a:ext cx="3086100" cy="10382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77862"/>
                                        </p:tgtEl>
                                        <p:attrNameLst>
                                          <p:attrName>style.visibility</p:attrName>
                                        </p:attrNameLst>
                                      </p:cBhvr>
                                      <p:to>
                                        <p:strVal val="visible"/>
                                      </p:to>
                                    </p:set>
                                    <p:animEffect transition="in" filter="fade">
                                      <p:cBhvr>
                                        <p:cTn id="7" dur="1000"/>
                                        <p:tgtEl>
                                          <p:spTgt spid="37786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77863"/>
                                        </p:tgtEl>
                                        <p:attrNameLst>
                                          <p:attrName>style.visibility</p:attrName>
                                        </p:attrNameLst>
                                      </p:cBhvr>
                                      <p:to>
                                        <p:strVal val="visible"/>
                                      </p:to>
                                    </p:set>
                                    <p:animEffect transition="in" filter="fade">
                                      <p:cBhvr>
                                        <p:cTn id="11" dur="500"/>
                                        <p:tgtEl>
                                          <p:spTgt spid="3778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6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sp>
        <p:nvSpPr>
          <p:cNvPr id="411650" name="Rectangle 2"/>
          <p:cNvSpPr>
            <a:spLocks noGrp="1" noChangeArrowheads="1"/>
          </p:cNvSpPr>
          <p:nvPr>
            <p:ph type="title"/>
          </p:nvPr>
        </p:nvSpPr>
        <p:spPr/>
        <p:txBody>
          <a:bodyPr/>
          <a:lstStyle/>
          <a:p>
            <a:r>
              <a:rPr lang="en-US"/>
              <a:t>Resources</a:t>
            </a:r>
          </a:p>
        </p:txBody>
      </p:sp>
      <p:sp>
        <p:nvSpPr>
          <p:cNvPr id="411651" name="Rectangle 3"/>
          <p:cNvSpPr>
            <a:spLocks noGrp="1" noChangeArrowheads="1"/>
          </p:cNvSpPr>
          <p:nvPr>
            <p:ph type="body" idx="1"/>
          </p:nvPr>
        </p:nvSpPr>
        <p:spPr/>
        <p:txBody>
          <a:bodyPr/>
          <a:lstStyle/>
          <a:p>
            <a:r>
              <a:rPr lang="en-US" dirty="0" smtClean="0">
                <a:solidFill>
                  <a:schemeClr val="hlink"/>
                </a:solidFill>
              </a:rPr>
              <a:t>http://projects.nikhilk.net/Projects/WebDevHelper.aspx</a:t>
            </a:r>
            <a:endParaRPr lang="en-US" dirty="0">
              <a:solidFill>
                <a:schemeClr val="hlink"/>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sp>
        <p:nvSpPr>
          <p:cNvPr id="290828" name="Rectangle 12"/>
          <p:cNvSpPr>
            <a:spLocks noGrp="1" noChangeArrowheads="1"/>
          </p:cNvSpPr>
          <p:nvPr>
            <p:ph type="title"/>
          </p:nvPr>
        </p:nvSpPr>
        <p:spPr/>
        <p:txBody>
          <a:bodyPr/>
          <a:lstStyle/>
          <a:p>
            <a:r>
              <a:rPr lang="en-US"/>
              <a:t>Contact Information</a:t>
            </a:r>
          </a:p>
        </p:txBody>
      </p:sp>
      <p:sp>
        <p:nvSpPr>
          <p:cNvPr id="290832" name="Rectangle 16"/>
          <p:cNvSpPr>
            <a:spLocks noChangeArrowheads="1"/>
          </p:cNvSpPr>
          <p:nvPr/>
        </p:nvSpPr>
        <p:spPr bwMode="auto">
          <a:xfrm>
            <a:off x="457200" y="1828800"/>
            <a:ext cx="8229600" cy="4267200"/>
          </a:xfrm>
          <a:prstGeom prst="rect">
            <a:avLst/>
          </a:prstGeom>
          <a:noFill/>
          <a:ln w="9525">
            <a:noFill/>
            <a:miter lim="800000"/>
            <a:headEnd/>
            <a:tailEnd/>
          </a:ln>
          <a:effectLst/>
        </p:spPr>
        <p:txBody>
          <a:bodyPr/>
          <a:lstStyle/>
          <a:p>
            <a:pPr marL="342900" indent="-342900">
              <a:spcBef>
                <a:spcPct val="20000"/>
              </a:spcBef>
              <a:buClr>
                <a:schemeClr val="accent1"/>
              </a:buClr>
              <a:buSzPct val="75000"/>
              <a:buFont typeface="Wingdings" pitchFamily="2" charset="2"/>
              <a:buChar char="l"/>
            </a:pPr>
            <a:r>
              <a:rPr kumimoji="1" lang="en-US" sz="3200" b="1">
                <a:latin typeface="Tahoma" pitchFamily="34" charset="0"/>
              </a:rPr>
              <a:t>Toi B Wright</a:t>
            </a:r>
            <a:r>
              <a:rPr kumimoji="1" lang="en-US" sz="3200">
                <a:latin typeface="Tahoma" pitchFamily="34" charset="0"/>
              </a:rPr>
              <a:t> </a:t>
            </a:r>
          </a:p>
          <a:p>
            <a:pPr marL="342900" indent="-342900">
              <a:spcBef>
                <a:spcPct val="20000"/>
              </a:spcBef>
              <a:buClr>
                <a:schemeClr val="accent1"/>
              </a:buClr>
              <a:buSzPct val="75000"/>
              <a:buFont typeface="Wingdings" pitchFamily="2" charset="2"/>
              <a:buNone/>
            </a:pPr>
            <a:r>
              <a:rPr kumimoji="1" lang="en-US" sz="3200">
                <a:latin typeface="Tahoma" pitchFamily="34" charset="0"/>
              </a:rPr>
              <a:t>	– (</a:t>
            </a:r>
            <a:r>
              <a:rPr kumimoji="1" lang="en-US" sz="3200">
                <a:latin typeface="Tahoma" pitchFamily="34" charset="0"/>
                <a:hlinkClick r:id="rId3"/>
              </a:rPr>
              <a:t>toi@onestopdesigns.com</a:t>
            </a:r>
            <a:r>
              <a:rPr kumimoji="1" lang="en-US" sz="3200">
                <a:latin typeface="Tahoma" pitchFamily="34" charset="0"/>
              </a:rPr>
              <a:t>)</a:t>
            </a:r>
          </a:p>
          <a:p>
            <a:pPr marL="342900" indent="-342900">
              <a:spcBef>
                <a:spcPct val="20000"/>
              </a:spcBef>
              <a:buClr>
                <a:schemeClr val="accent1"/>
              </a:buClr>
              <a:buSzPct val="75000"/>
              <a:buFont typeface="Wingdings" pitchFamily="2" charset="2"/>
              <a:buNone/>
            </a:pPr>
            <a:endParaRPr kumimoji="1" lang="en-US" sz="3200">
              <a:latin typeface="Tahom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sp>
        <p:nvSpPr>
          <p:cNvPr id="313346" name="Rectangle 2"/>
          <p:cNvSpPr>
            <a:spLocks noGrp="1" noChangeArrowheads="1"/>
          </p:cNvSpPr>
          <p:nvPr>
            <p:ph type="title"/>
          </p:nvPr>
        </p:nvSpPr>
        <p:spPr/>
        <p:txBody>
          <a:bodyPr/>
          <a:lstStyle/>
          <a:p>
            <a:r>
              <a:rPr lang="en-US"/>
              <a:t>Agenda</a:t>
            </a:r>
          </a:p>
        </p:txBody>
      </p:sp>
      <p:sp>
        <p:nvSpPr>
          <p:cNvPr id="313347" name="Rectangle 3"/>
          <p:cNvSpPr>
            <a:spLocks noGrp="1" noChangeArrowheads="1"/>
          </p:cNvSpPr>
          <p:nvPr>
            <p:ph type="body" idx="1"/>
          </p:nvPr>
        </p:nvSpPr>
        <p:spPr>
          <a:xfrm>
            <a:off x="733425" y="1981200"/>
            <a:ext cx="7496175" cy="4114800"/>
          </a:xfrm>
        </p:spPr>
        <p:txBody>
          <a:bodyPr/>
          <a:lstStyle/>
          <a:p>
            <a:r>
              <a:rPr lang="en-US" b="1" dirty="0"/>
              <a:t>User Group Business</a:t>
            </a:r>
          </a:p>
          <a:p>
            <a:r>
              <a:rPr lang="en-US" b="1" dirty="0"/>
              <a:t>Announcements</a:t>
            </a:r>
          </a:p>
          <a:p>
            <a:r>
              <a:rPr lang="en-US" b="1" dirty="0" smtClean="0"/>
              <a:t>Introduction to Visual Studio 2008</a:t>
            </a:r>
            <a:endParaRPr lang="en-US" b="1" dirty="0"/>
          </a:p>
          <a:p>
            <a:pPr lvl="1"/>
            <a:r>
              <a:rPr lang="en-US" b="1" dirty="0" smtClean="0"/>
              <a:t>How Much?</a:t>
            </a:r>
            <a:endParaRPr lang="en-US" b="1" dirty="0"/>
          </a:p>
          <a:p>
            <a:pPr lvl="1"/>
            <a:r>
              <a:rPr lang="en-US" b="1" dirty="0" smtClean="0"/>
              <a:t>What Does it Offer?</a:t>
            </a:r>
          </a:p>
          <a:p>
            <a:pPr lvl="1"/>
            <a:r>
              <a:rPr lang="en-US" b="1" dirty="0" smtClean="0"/>
              <a:t>Why Do I Care?</a:t>
            </a:r>
            <a:endParaRPr 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3346"/>
                                        </p:tgtEl>
                                        <p:attrNameLst>
                                          <p:attrName>style.visibility</p:attrName>
                                        </p:attrNameLst>
                                      </p:cBhvr>
                                      <p:to>
                                        <p:strVal val="visible"/>
                                      </p:to>
                                    </p:set>
                                    <p:animEffect transition="in" filter="fade">
                                      <p:cBhvr>
                                        <p:cTn id="7" dur="2000"/>
                                        <p:tgtEl>
                                          <p:spTgt spid="3133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3347">
                                            <p:txEl>
                                              <p:pRg st="0" end="0"/>
                                            </p:txEl>
                                          </p:spTgt>
                                        </p:tgtEl>
                                        <p:attrNameLst>
                                          <p:attrName>style.visibility</p:attrName>
                                        </p:attrNameLst>
                                      </p:cBhvr>
                                      <p:to>
                                        <p:strVal val="visible"/>
                                      </p:to>
                                    </p:set>
                                    <p:animEffect transition="in" filter="fade">
                                      <p:cBhvr>
                                        <p:cTn id="12" dur="2000"/>
                                        <p:tgtEl>
                                          <p:spTgt spid="3133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3347">
                                            <p:txEl>
                                              <p:pRg st="1" end="1"/>
                                            </p:txEl>
                                          </p:spTgt>
                                        </p:tgtEl>
                                        <p:attrNameLst>
                                          <p:attrName>style.visibility</p:attrName>
                                        </p:attrNameLst>
                                      </p:cBhvr>
                                      <p:to>
                                        <p:strVal val="visible"/>
                                      </p:to>
                                    </p:set>
                                    <p:animEffect transition="in" filter="fade">
                                      <p:cBhvr>
                                        <p:cTn id="17" dur="2000"/>
                                        <p:tgtEl>
                                          <p:spTgt spid="31334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3347">
                                            <p:txEl>
                                              <p:pRg st="2" end="2"/>
                                            </p:txEl>
                                          </p:spTgt>
                                        </p:tgtEl>
                                        <p:attrNameLst>
                                          <p:attrName>style.visibility</p:attrName>
                                        </p:attrNameLst>
                                      </p:cBhvr>
                                      <p:to>
                                        <p:strVal val="visible"/>
                                      </p:to>
                                    </p:set>
                                    <p:animEffect transition="in" filter="fade">
                                      <p:cBhvr>
                                        <p:cTn id="22" dur="2000"/>
                                        <p:tgtEl>
                                          <p:spTgt spid="313347">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3347">
                                            <p:txEl>
                                              <p:pRg st="3" end="3"/>
                                            </p:txEl>
                                          </p:spTgt>
                                        </p:tgtEl>
                                        <p:attrNameLst>
                                          <p:attrName>style.visibility</p:attrName>
                                        </p:attrNameLst>
                                      </p:cBhvr>
                                      <p:to>
                                        <p:strVal val="visible"/>
                                      </p:to>
                                    </p:set>
                                    <p:animEffect transition="in" filter="fade">
                                      <p:cBhvr>
                                        <p:cTn id="25" dur="2000"/>
                                        <p:tgtEl>
                                          <p:spTgt spid="313347">
                                            <p:txEl>
                                              <p:pRg st="3" end="3"/>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3347">
                                            <p:txEl>
                                              <p:pRg st="4" end="4"/>
                                            </p:txEl>
                                          </p:spTgt>
                                        </p:tgtEl>
                                        <p:attrNameLst>
                                          <p:attrName>style.visibility</p:attrName>
                                        </p:attrNameLst>
                                      </p:cBhvr>
                                      <p:to>
                                        <p:strVal val="visible"/>
                                      </p:to>
                                    </p:set>
                                    <p:animEffect transition="in" filter="fade">
                                      <p:cBhvr>
                                        <p:cTn id="28" dur="2000"/>
                                        <p:tgtEl>
                                          <p:spTgt spid="313347">
                                            <p:txEl>
                                              <p:pRg st="4" end="4"/>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3347">
                                            <p:txEl>
                                              <p:pRg st="5" end="5"/>
                                            </p:txEl>
                                          </p:spTgt>
                                        </p:tgtEl>
                                        <p:attrNameLst>
                                          <p:attrName>style.visibility</p:attrName>
                                        </p:attrNameLst>
                                      </p:cBhvr>
                                      <p:to>
                                        <p:strVal val="visible"/>
                                      </p:to>
                                    </p:set>
                                    <p:animEffect transition="in" filter="fade">
                                      <p:cBhvr>
                                        <p:cTn id="31" dur="2000"/>
                                        <p:tgtEl>
                                          <p:spTgt spid="3133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46" grpId="0"/>
      <p:bldP spid="31334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2" name="Rectangle 4"/>
          <p:cNvSpPr>
            <a:spLocks noGrp="1" noChangeArrowheads="1"/>
          </p:cNvSpPr>
          <p:nvPr>
            <p:ph type="ctrTitle"/>
          </p:nvPr>
        </p:nvSpPr>
        <p:spPr/>
        <p:txBody>
          <a:bodyPr/>
          <a:lstStyle/>
          <a:p>
            <a:r>
              <a:rPr lang="en-US" sz="4000"/>
              <a:t>User Group Business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sp>
        <p:nvSpPr>
          <p:cNvPr id="308226" name="Rectangle 2"/>
          <p:cNvSpPr>
            <a:spLocks noGrp="1" noChangeArrowheads="1"/>
          </p:cNvSpPr>
          <p:nvPr>
            <p:ph type="title"/>
          </p:nvPr>
        </p:nvSpPr>
        <p:spPr/>
        <p:txBody>
          <a:bodyPr/>
          <a:lstStyle/>
          <a:p>
            <a:r>
              <a:rPr lang="en-US"/>
              <a:t>Paperwork</a:t>
            </a:r>
          </a:p>
        </p:txBody>
      </p:sp>
      <p:sp>
        <p:nvSpPr>
          <p:cNvPr id="308227" name="Rectangle 3"/>
          <p:cNvSpPr>
            <a:spLocks noGrp="1" noChangeArrowheads="1"/>
          </p:cNvSpPr>
          <p:nvPr>
            <p:ph type="body" idx="1"/>
          </p:nvPr>
        </p:nvSpPr>
        <p:spPr/>
        <p:txBody>
          <a:bodyPr/>
          <a:lstStyle/>
          <a:p>
            <a:r>
              <a:rPr lang="en-US" b="1"/>
              <a:t>Door Prizes</a:t>
            </a:r>
          </a:p>
          <a:p>
            <a:r>
              <a:rPr lang="en-US" b="1"/>
              <a:t>New People </a:t>
            </a:r>
          </a:p>
          <a:p>
            <a:r>
              <a:rPr lang="en-US" b="1"/>
              <a:t>Dues</a:t>
            </a:r>
          </a:p>
          <a:p>
            <a:pPr lvl="1">
              <a:buFont typeface="Wingdings" pitchFamily="2" charset="2"/>
              <a:buChar char="Ø"/>
            </a:pPr>
            <a:r>
              <a:rPr lang="en-US" b="1"/>
              <a:t>$25 / year</a:t>
            </a:r>
          </a:p>
          <a:p>
            <a:pPr lvl="1">
              <a:buFont typeface="Wingdings" pitchFamily="2" charset="2"/>
              <a:buChar char="Ø"/>
            </a:pPr>
            <a:r>
              <a:rPr lang="en-US" b="1"/>
              <a:t>Renewal / Joiner Gift</a:t>
            </a:r>
          </a:p>
          <a:p>
            <a:r>
              <a:rPr lang="en-US" b="1"/>
              <a:t>RSVP to </a:t>
            </a:r>
            <a:r>
              <a:rPr lang="en-US">
                <a:solidFill>
                  <a:schemeClr val="hlink"/>
                </a:solidFill>
              </a:rPr>
              <a:t>rsvp@dallasasp.net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8226"/>
                                        </p:tgtEl>
                                        <p:attrNameLst>
                                          <p:attrName>style.visibility</p:attrName>
                                        </p:attrNameLst>
                                      </p:cBhvr>
                                      <p:to>
                                        <p:strVal val="visible"/>
                                      </p:to>
                                    </p:set>
                                    <p:animEffect transition="in" filter="fade">
                                      <p:cBhvr>
                                        <p:cTn id="7" dur="2000"/>
                                        <p:tgtEl>
                                          <p:spTgt spid="3082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8227">
                                            <p:txEl>
                                              <p:pRg st="0" end="0"/>
                                            </p:txEl>
                                          </p:spTgt>
                                        </p:tgtEl>
                                        <p:attrNameLst>
                                          <p:attrName>style.visibility</p:attrName>
                                        </p:attrNameLst>
                                      </p:cBhvr>
                                      <p:to>
                                        <p:strVal val="visible"/>
                                      </p:to>
                                    </p:set>
                                    <p:animEffect transition="in" filter="fade">
                                      <p:cBhvr>
                                        <p:cTn id="12" dur="2000"/>
                                        <p:tgtEl>
                                          <p:spTgt spid="3082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8227">
                                            <p:txEl>
                                              <p:pRg st="1" end="1"/>
                                            </p:txEl>
                                          </p:spTgt>
                                        </p:tgtEl>
                                        <p:attrNameLst>
                                          <p:attrName>style.visibility</p:attrName>
                                        </p:attrNameLst>
                                      </p:cBhvr>
                                      <p:to>
                                        <p:strVal val="visible"/>
                                      </p:to>
                                    </p:set>
                                    <p:animEffect transition="in" filter="fade">
                                      <p:cBhvr>
                                        <p:cTn id="17" dur="2000"/>
                                        <p:tgtEl>
                                          <p:spTgt spid="30822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8227">
                                            <p:txEl>
                                              <p:pRg st="2" end="2"/>
                                            </p:txEl>
                                          </p:spTgt>
                                        </p:tgtEl>
                                        <p:attrNameLst>
                                          <p:attrName>style.visibility</p:attrName>
                                        </p:attrNameLst>
                                      </p:cBhvr>
                                      <p:to>
                                        <p:strVal val="visible"/>
                                      </p:to>
                                    </p:set>
                                    <p:animEffect transition="in" filter="fade">
                                      <p:cBhvr>
                                        <p:cTn id="22" dur="2000"/>
                                        <p:tgtEl>
                                          <p:spTgt spid="308227">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8227">
                                            <p:txEl>
                                              <p:pRg st="3" end="3"/>
                                            </p:txEl>
                                          </p:spTgt>
                                        </p:tgtEl>
                                        <p:attrNameLst>
                                          <p:attrName>style.visibility</p:attrName>
                                        </p:attrNameLst>
                                      </p:cBhvr>
                                      <p:to>
                                        <p:strVal val="visible"/>
                                      </p:to>
                                    </p:set>
                                    <p:animEffect transition="in" filter="fade">
                                      <p:cBhvr>
                                        <p:cTn id="25" dur="2000"/>
                                        <p:tgtEl>
                                          <p:spTgt spid="308227">
                                            <p:txEl>
                                              <p:pRg st="3" end="3"/>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8227">
                                            <p:txEl>
                                              <p:pRg st="4" end="4"/>
                                            </p:txEl>
                                          </p:spTgt>
                                        </p:tgtEl>
                                        <p:attrNameLst>
                                          <p:attrName>style.visibility</p:attrName>
                                        </p:attrNameLst>
                                      </p:cBhvr>
                                      <p:to>
                                        <p:strVal val="visible"/>
                                      </p:to>
                                    </p:set>
                                    <p:animEffect transition="in" filter="fade">
                                      <p:cBhvr>
                                        <p:cTn id="28" dur="2000"/>
                                        <p:tgtEl>
                                          <p:spTgt spid="308227">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8227">
                                            <p:txEl>
                                              <p:pRg st="5" end="5"/>
                                            </p:txEl>
                                          </p:spTgt>
                                        </p:tgtEl>
                                        <p:attrNameLst>
                                          <p:attrName>style.visibility</p:attrName>
                                        </p:attrNameLst>
                                      </p:cBhvr>
                                      <p:to>
                                        <p:strVal val="visible"/>
                                      </p:to>
                                    </p:set>
                                    <p:animEffect transition="in" filter="fade">
                                      <p:cBhvr>
                                        <p:cTn id="33" dur="2000"/>
                                        <p:tgtEl>
                                          <p:spTgt spid="3082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p:bldP spid="30822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4" name="Rectangle 4"/>
          <p:cNvSpPr>
            <a:spLocks noGrp="1" noChangeArrowheads="1"/>
          </p:cNvSpPr>
          <p:nvPr>
            <p:ph type="ctrTitle"/>
          </p:nvPr>
        </p:nvSpPr>
        <p:spPr/>
        <p:txBody>
          <a:bodyPr/>
          <a:lstStyle/>
          <a:p>
            <a:pPr algn="r"/>
            <a:r>
              <a:rPr lang="en-US"/>
              <a:t>Announcements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February 26, 2008</a:t>
            </a:r>
            <a:endParaRPr lang="en-US"/>
          </a:p>
        </p:txBody>
      </p:sp>
      <p:sp>
        <p:nvSpPr>
          <p:cNvPr id="407554" name="Rectangle 2"/>
          <p:cNvSpPr>
            <a:spLocks noGrp="1" noChangeArrowheads="1"/>
          </p:cNvSpPr>
          <p:nvPr>
            <p:ph type="title"/>
          </p:nvPr>
        </p:nvSpPr>
        <p:spPr/>
        <p:txBody>
          <a:bodyPr/>
          <a:lstStyle/>
          <a:p>
            <a:r>
              <a:rPr lang="en-US" dirty="0"/>
              <a:t>Free Training</a:t>
            </a:r>
          </a:p>
        </p:txBody>
      </p:sp>
      <p:sp>
        <p:nvSpPr>
          <p:cNvPr id="407555" name="Rectangle 3"/>
          <p:cNvSpPr>
            <a:spLocks noGrp="1" noChangeArrowheads="1"/>
          </p:cNvSpPr>
          <p:nvPr>
            <p:ph type="body" idx="1"/>
          </p:nvPr>
        </p:nvSpPr>
        <p:spPr>
          <a:xfrm>
            <a:off x="762000" y="1524000"/>
            <a:ext cx="7696200" cy="4903788"/>
          </a:xfrm>
        </p:spPr>
        <p:txBody>
          <a:bodyPr/>
          <a:lstStyle/>
          <a:p>
            <a:pPr>
              <a:buNone/>
            </a:pPr>
            <a:r>
              <a:rPr lang="en-US" b="1" dirty="0" err="1" smtClean="0"/>
              <a:t>DevCares</a:t>
            </a:r>
            <a:r>
              <a:rPr lang="en-US" b="1" dirty="0" smtClean="0"/>
              <a:t> Event</a:t>
            </a:r>
          </a:p>
          <a:p>
            <a:pPr lvl="1">
              <a:buFont typeface="Wingdings" pitchFamily="2" charset="2"/>
              <a:buChar char="Ø"/>
            </a:pPr>
            <a:r>
              <a:rPr lang="en-US" dirty="0" smtClean="0"/>
              <a:t>Website Security and Building Office Applications </a:t>
            </a:r>
          </a:p>
          <a:p>
            <a:pPr lvl="1">
              <a:buFont typeface="Wingdings" pitchFamily="2" charset="2"/>
              <a:buChar char="Ø"/>
            </a:pPr>
            <a:r>
              <a:rPr lang="en-US" dirty="0" smtClean="0"/>
              <a:t>Friday, February 29, 9 am - noon</a:t>
            </a:r>
          </a:p>
          <a:p>
            <a:pPr lvl="1">
              <a:buFont typeface="Wingdings" pitchFamily="2" charset="2"/>
              <a:buChar char="Ø"/>
            </a:pPr>
            <a:r>
              <a:rPr lang="en-US" dirty="0" smtClean="0">
                <a:solidFill>
                  <a:schemeClr val="hlink"/>
                </a:solidFill>
              </a:rPr>
              <a:t>http://www.devcares.com </a:t>
            </a:r>
          </a:p>
          <a:p>
            <a:pPr>
              <a:buFont typeface="Wingdings" pitchFamily="2" charset="2"/>
              <a:buNone/>
            </a:pPr>
            <a:r>
              <a:rPr lang="en-US" b="1" dirty="0" err="1" smtClean="0"/>
              <a:t>ArcReady</a:t>
            </a:r>
            <a:r>
              <a:rPr lang="en-US" b="1" dirty="0" smtClean="0"/>
              <a:t> </a:t>
            </a:r>
            <a:r>
              <a:rPr lang="en-US" b="1" dirty="0"/>
              <a:t>Event</a:t>
            </a:r>
          </a:p>
          <a:p>
            <a:pPr lvl="1">
              <a:buFont typeface="Wingdings" pitchFamily="2" charset="2"/>
              <a:buChar char="Ø"/>
            </a:pPr>
            <a:r>
              <a:rPr lang="en-US" dirty="0" smtClean="0"/>
              <a:t>Service Lifecycle Management </a:t>
            </a:r>
          </a:p>
          <a:p>
            <a:pPr lvl="1">
              <a:buFont typeface="Wingdings" pitchFamily="2" charset="2"/>
              <a:buChar char="Ø"/>
            </a:pPr>
            <a:r>
              <a:rPr lang="en-US" dirty="0" smtClean="0"/>
              <a:t>Monday</a:t>
            </a:r>
            <a:r>
              <a:rPr lang="en-US" dirty="0"/>
              <a:t>, </a:t>
            </a:r>
            <a:r>
              <a:rPr lang="en-US" dirty="0" smtClean="0"/>
              <a:t>March 3, 9 </a:t>
            </a:r>
            <a:r>
              <a:rPr lang="en-US" dirty="0"/>
              <a:t>am - noon</a:t>
            </a:r>
          </a:p>
          <a:p>
            <a:pPr lvl="1">
              <a:buFont typeface="Wingdings" pitchFamily="2" charset="2"/>
              <a:buChar char="Ø"/>
            </a:pPr>
            <a:r>
              <a:rPr lang="en-US" dirty="0">
                <a:solidFill>
                  <a:schemeClr val="hlink"/>
                </a:solidFill>
              </a:rPr>
              <a:t>http://www.arcready.com </a:t>
            </a:r>
          </a:p>
          <a:p>
            <a:pPr lvl="1" algn="ctr">
              <a:buFont typeface="Wingdings" pitchFamily="2" charset="2"/>
              <a:buNone/>
            </a:pPr>
            <a:endParaRPr lang="en-US" b="1" dirty="0">
              <a:solidFill>
                <a:schemeClr val="hlink"/>
              </a:solidFill>
            </a:endParaRP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op">
  <a:themeElements>
    <a:clrScheme name="Top 2">
      <a:dk1>
        <a:srgbClr val="000000"/>
      </a:dk1>
      <a:lt1>
        <a:srgbClr val="FFFFFF"/>
      </a:lt1>
      <a:dk2>
        <a:srgbClr val="000000"/>
      </a:dk2>
      <a:lt2>
        <a:srgbClr val="E8EDF2"/>
      </a:lt2>
      <a:accent1>
        <a:srgbClr val="D8E1EC"/>
      </a:accent1>
      <a:accent2>
        <a:srgbClr val="CFD795"/>
      </a:accent2>
      <a:accent3>
        <a:srgbClr val="AAAAAA"/>
      </a:accent3>
      <a:accent4>
        <a:srgbClr val="DADADA"/>
      </a:accent4>
      <a:accent5>
        <a:srgbClr val="E9EEF4"/>
      </a:accent5>
      <a:accent6>
        <a:srgbClr val="BBC387"/>
      </a:accent6>
      <a:hlink>
        <a:srgbClr val="FFE834"/>
      </a:hlink>
      <a:folHlink>
        <a:srgbClr val="94B26C"/>
      </a:folHlink>
    </a:clrScheme>
    <a:fontScheme name="Top">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op 1">
        <a:dk1>
          <a:srgbClr val="000000"/>
        </a:dk1>
        <a:lt1>
          <a:srgbClr val="FFFFFF"/>
        </a:lt1>
        <a:dk2>
          <a:srgbClr val="000000"/>
        </a:dk2>
        <a:lt2>
          <a:srgbClr val="E8EDF2"/>
        </a:lt2>
        <a:accent1>
          <a:srgbClr val="D8E1EC"/>
        </a:accent1>
        <a:accent2>
          <a:srgbClr val="CFD795"/>
        </a:accent2>
        <a:accent3>
          <a:srgbClr val="AAAAAA"/>
        </a:accent3>
        <a:accent4>
          <a:srgbClr val="DADADA"/>
        </a:accent4>
        <a:accent5>
          <a:srgbClr val="E9EEF4"/>
        </a:accent5>
        <a:accent6>
          <a:srgbClr val="BBC387"/>
        </a:accent6>
        <a:hlink>
          <a:srgbClr val="D59F07"/>
        </a:hlink>
        <a:folHlink>
          <a:srgbClr val="94B26C"/>
        </a:folHlink>
      </a:clrScheme>
      <a:clrMap bg1="dk2" tx1="lt1" bg2="dk1" tx2="lt2" accent1="accent1" accent2="accent2" accent3="accent3" accent4="accent4" accent5="accent5" accent6="accent6" hlink="hlink" folHlink="folHlink"/>
    </a:extraClrScheme>
    <a:extraClrScheme>
      <a:clrScheme name="Top 2">
        <a:dk1>
          <a:srgbClr val="000000"/>
        </a:dk1>
        <a:lt1>
          <a:srgbClr val="FFFFFF"/>
        </a:lt1>
        <a:dk2>
          <a:srgbClr val="000000"/>
        </a:dk2>
        <a:lt2>
          <a:srgbClr val="E8EDF2"/>
        </a:lt2>
        <a:accent1>
          <a:srgbClr val="D8E1EC"/>
        </a:accent1>
        <a:accent2>
          <a:srgbClr val="CFD795"/>
        </a:accent2>
        <a:accent3>
          <a:srgbClr val="AAAAAA"/>
        </a:accent3>
        <a:accent4>
          <a:srgbClr val="DADADA"/>
        </a:accent4>
        <a:accent5>
          <a:srgbClr val="E9EEF4"/>
        </a:accent5>
        <a:accent6>
          <a:srgbClr val="BBC387"/>
        </a:accent6>
        <a:hlink>
          <a:srgbClr val="FFE834"/>
        </a:hlink>
        <a:folHlink>
          <a:srgbClr val="94B26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Glowing puzzle pieces design template</Template>
  <TotalTime>9946</TotalTime>
  <Words>4796</Words>
  <Application>Microsoft PowerPoint</Application>
  <PresentationFormat>On-screen Show (4:3)</PresentationFormat>
  <Paragraphs>504</Paragraphs>
  <Slides>49</Slides>
  <Notes>49</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49</vt:i4>
      </vt:variant>
    </vt:vector>
  </HeadingPairs>
  <TitlesOfParts>
    <vt:vector size="52" baseType="lpstr">
      <vt:lpstr>Top</vt:lpstr>
      <vt:lpstr>Custom Design</vt:lpstr>
      <vt:lpstr>Image</vt:lpstr>
      <vt:lpstr>Introduction to Visual Studio 2008</vt:lpstr>
      <vt:lpstr>Introductions</vt:lpstr>
      <vt:lpstr>Welcome</vt:lpstr>
      <vt:lpstr>Our Website</vt:lpstr>
      <vt:lpstr>Agenda</vt:lpstr>
      <vt:lpstr>User Group Business</vt:lpstr>
      <vt:lpstr>Paperwork</vt:lpstr>
      <vt:lpstr>Announcements</vt:lpstr>
      <vt:lpstr>Free Training</vt:lpstr>
      <vt:lpstr>Other User Groups</vt:lpstr>
      <vt:lpstr>Visual Studio 2008  LAUNCH!</vt:lpstr>
      <vt:lpstr>Free Book</vt:lpstr>
      <vt:lpstr>Upcoming Meetings</vt:lpstr>
      <vt:lpstr>Launch Meeting</vt:lpstr>
      <vt:lpstr>Development Challenges</vt:lpstr>
      <vt:lpstr>Slide 16</vt:lpstr>
      <vt:lpstr>How Much?</vt:lpstr>
      <vt:lpstr>How Much?</vt:lpstr>
      <vt:lpstr>Slide 19</vt:lpstr>
      <vt:lpstr>System Requirements</vt:lpstr>
      <vt:lpstr>Team Editions</vt:lpstr>
      <vt:lpstr>Costs</vt:lpstr>
      <vt:lpstr>Visual Studio 2008  Design Goals</vt:lpstr>
      <vt:lpstr>Slide 24</vt:lpstr>
      <vt:lpstr>User Experience</vt:lpstr>
      <vt:lpstr>User Experience</vt:lpstr>
      <vt:lpstr>What is the .NET Framework 3.5?</vt:lpstr>
      <vt:lpstr>Base Class Library</vt:lpstr>
      <vt:lpstr>Other Benefits of .NET Framework 3.5</vt:lpstr>
      <vt:lpstr>Slide 30</vt:lpstr>
      <vt:lpstr>Slide 31</vt:lpstr>
      <vt:lpstr>Slide 32</vt:lpstr>
      <vt:lpstr>Slide 33</vt:lpstr>
      <vt:lpstr>Slide 34</vt:lpstr>
      <vt:lpstr>Slide 35</vt:lpstr>
      <vt:lpstr>Slide 36</vt:lpstr>
      <vt:lpstr>Designer/developer experience</vt:lpstr>
      <vt:lpstr>Designer/developer experience</vt:lpstr>
      <vt:lpstr>Unifying the Designer/Developer Process</vt:lpstr>
      <vt:lpstr>Slide 40</vt:lpstr>
      <vt:lpstr>Productivity Breakthroughs</vt:lpstr>
      <vt:lpstr>ASP.NET AJAX</vt:lpstr>
      <vt:lpstr>ListView</vt:lpstr>
      <vt:lpstr>DataPager</vt:lpstr>
      <vt:lpstr>LinqDataSource</vt:lpstr>
      <vt:lpstr>Language INtegrated Query (LINQ)</vt:lpstr>
      <vt:lpstr>Productivity</vt:lpstr>
      <vt:lpstr>Resources</vt:lpstr>
      <vt:lpstr>Contact Information</vt:lpstr>
    </vt:vector>
  </TitlesOfParts>
  <Company>One Stop Designs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 Authorized Customer</dc:creator>
  <cp:lastModifiedBy>Toi B. Wright</cp:lastModifiedBy>
  <cp:revision>214</cp:revision>
  <dcterms:created xsi:type="dcterms:W3CDTF">2006-04-24T23:17:23Z</dcterms:created>
  <dcterms:modified xsi:type="dcterms:W3CDTF">2008-03-01T21:42:56Z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TC011407991033</vt:lpwstr>
  </property>
</Properties>
</file>