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21" r:id="rId1"/>
    <p:sldMasterId id="2147483750" r:id="rId2"/>
    <p:sldMasterId id="2147483775" r:id="rId3"/>
  </p:sldMasterIdLst>
  <p:notesMasterIdLst>
    <p:notesMasterId r:id="rId75"/>
  </p:notesMasterIdLst>
  <p:handoutMasterIdLst>
    <p:handoutMasterId r:id="rId76"/>
  </p:handoutMasterIdLst>
  <p:sldIdLst>
    <p:sldId id="545" r:id="rId4"/>
    <p:sldId id="546" r:id="rId5"/>
    <p:sldId id="429" r:id="rId6"/>
    <p:sldId id="257" r:id="rId7"/>
    <p:sldId id="502" r:id="rId8"/>
    <p:sldId id="430" r:id="rId9"/>
    <p:sldId id="431" r:id="rId10"/>
    <p:sldId id="432" r:id="rId11"/>
    <p:sldId id="270" r:id="rId12"/>
    <p:sldId id="269" r:id="rId13"/>
    <p:sldId id="536" r:id="rId14"/>
    <p:sldId id="531" r:id="rId15"/>
    <p:sldId id="261" r:id="rId16"/>
    <p:sldId id="524" r:id="rId17"/>
    <p:sldId id="473" r:id="rId18"/>
    <p:sldId id="495" r:id="rId19"/>
    <p:sldId id="595" r:id="rId20"/>
    <p:sldId id="540" r:id="rId21"/>
    <p:sldId id="470" r:id="rId22"/>
    <p:sldId id="492" r:id="rId23"/>
    <p:sldId id="493" r:id="rId24"/>
    <p:sldId id="494" r:id="rId25"/>
    <p:sldId id="491" r:id="rId26"/>
    <p:sldId id="471" r:id="rId27"/>
    <p:sldId id="465" r:id="rId28"/>
    <p:sldId id="484" r:id="rId29"/>
    <p:sldId id="541" r:id="rId30"/>
    <p:sldId id="542" r:id="rId31"/>
    <p:sldId id="572" r:id="rId32"/>
    <p:sldId id="574" r:id="rId33"/>
    <p:sldId id="569" r:id="rId34"/>
    <p:sldId id="596" r:id="rId35"/>
    <p:sldId id="597" r:id="rId36"/>
    <p:sldId id="575" r:id="rId37"/>
    <p:sldId id="573" r:id="rId38"/>
    <p:sldId id="543" r:id="rId39"/>
    <p:sldId id="576" r:id="rId40"/>
    <p:sldId id="577" r:id="rId41"/>
    <p:sldId id="547" r:id="rId42"/>
    <p:sldId id="579" r:id="rId43"/>
    <p:sldId id="548" r:id="rId44"/>
    <p:sldId id="580" r:id="rId45"/>
    <p:sldId id="549" r:id="rId46"/>
    <p:sldId id="550" r:id="rId47"/>
    <p:sldId id="581" r:id="rId48"/>
    <p:sldId id="551" r:id="rId49"/>
    <p:sldId id="552" r:id="rId50"/>
    <p:sldId id="553" r:id="rId51"/>
    <p:sldId id="554" r:id="rId52"/>
    <p:sldId id="582" r:id="rId53"/>
    <p:sldId id="555" r:id="rId54"/>
    <p:sldId id="583" r:id="rId55"/>
    <p:sldId id="556" r:id="rId56"/>
    <p:sldId id="557" r:id="rId57"/>
    <p:sldId id="558" r:id="rId58"/>
    <p:sldId id="559" r:id="rId59"/>
    <p:sldId id="584" r:id="rId60"/>
    <p:sldId id="593" r:id="rId61"/>
    <p:sldId id="586" r:id="rId62"/>
    <p:sldId id="592" r:id="rId63"/>
    <p:sldId id="594" r:id="rId64"/>
    <p:sldId id="560" r:id="rId65"/>
    <p:sldId id="561" r:id="rId66"/>
    <p:sldId id="562" r:id="rId67"/>
    <p:sldId id="563" r:id="rId68"/>
    <p:sldId id="564" r:id="rId69"/>
    <p:sldId id="565" r:id="rId70"/>
    <p:sldId id="566" r:id="rId71"/>
    <p:sldId id="567" r:id="rId72"/>
    <p:sldId id="568" r:id="rId73"/>
    <p:sldId id="570" r:id="rId74"/>
  </p:sldIdLst>
  <p:sldSz cx="9144000" cy="6858000" type="screen4x3"/>
  <p:notesSz cx="7077075" cy="8955088"/>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E4F2"/>
    <a:srgbClr val="45441B"/>
    <a:srgbClr val="99CCFF"/>
    <a:srgbClr val="FF9900"/>
    <a:srgbClr val="006666"/>
    <a:srgbClr val="33660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51" autoAdjust="0"/>
    <p:restoredTop sz="86036" autoAdjust="0"/>
  </p:normalViewPr>
  <p:slideViewPr>
    <p:cSldViewPr>
      <p:cViewPr varScale="1">
        <p:scale>
          <a:sx n="97" d="100"/>
          <a:sy n="97" d="100"/>
        </p:scale>
        <p:origin x="-1314" y="-84"/>
      </p:cViewPr>
      <p:guideLst>
        <p:guide orient="horz" pos="2160"/>
        <p:guide pos="2880"/>
      </p:guideLst>
    </p:cSldViewPr>
  </p:slideViewPr>
  <p:outlineViewPr>
    <p:cViewPr>
      <p:scale>
        <a:sx n="33" d="100"/>
        <a:sy n="33" d="100"/>
      </p:scale>
      <p:origin x="48" y="7656"/>
    </p:cViewPr>
  </p:outlineViewPr>
  <p:notesTextViewPr>
    <p:cViewPr>
      <p:scale>
        <a:sx n="100" d="100"/>
        <a:sy n="100" d="100"/>
      </p:scale>
      <p:origin x="0" y="0"/>
    </p:cViewPr>
  </p:notesTextViewPr>
  <p:notesViewPr>
    <p:cSldViewPr>
      <p:cViewPr varScale="1">
        <p:scale>
          <a:sx n="56" d="100"/>
          <a:sy n="56" d="100"/>
        </p:scale>
        <p:origin x="-1800" y="-102"/>
      </p:cViewPr>
      <p:guideLst>
        <p:guide orient="horz" pos="2821"/>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handoutMaster" Target="handoutMasters/handout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hdr" sz="quarter"/>
          </p:nvPr>
        </p:nvSpPr>
        <p:spPr bwMode="auto">
          <a:xfrm>
            <a:off x="0" y="0"/>
            <a:ext cx="3066733" cy="4477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300035" name="Rectangle 3"/>
          <p:cNvSpPr>
            <a:spLocks noGrp="1" noChangeArrowheads="1"/>
          </p:cNvSpPr>
          <p:nvPr>
            <p:ph type="dt" sz="quarter" idx="1"/>
          </p:nvPr>
        </p:nvSpPr>
        <p:spPr bwMode="auto">
          <a:xfrm>
            <a:off x="4008705" y="0"/>
            <a:ext cx="3066733" cy="4477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300036" name="Rectangle 4"/>
          <p:cNvSpPr>
            <a:spLocks noGrp="1" noChangeArrowheads="1"/>
          </p:cNvSpPr>
          <p:nvPr>
            <p:ph type="ftr" sz="quarter" idx="2"/>
          </p:nvPr>
        </p:nvSpPr>
        <p:spPr bwMode="auto">
          <a:xfrm>
            <a:off x="0" y="8505780"/>
            <a:ext cx="3066733" cy="44775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300037" name="Rectangle 5"/>
          <p:cNvSpPr>
            <a:spLocks noGrp="1" noChangeArrowheads="1"/>
          </p:cNvSpPr>
          <p:nvPr>
            <p:ph type="sldNum" sz="quarter" idx="3"/>
          </p:nvPr>
        </p:nvSpPr>
        <p:spPr bwMode="auto">
          <a:xfrm>
            <a:off x="4008705" y="8505780"/>
            <a:ext cx="3066733" cy="44775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E86C48A4-964E-40F4-84F0-BC60538AF50A}" type="slidenum">
              <a:rPr lang="en-US"/>
              <a:pPr>
                <a:defRPr/>
              </a:pPr>
              <a:t>‹#›</a:t>
            </a:fld>
            <a:endParaRPr lang="en-US" dirty="0"/>
          </a:p>
        </p:txBody>
      </p:sp>
    </p:spTree>
    <p:extLst>
      <p:ext uri="{BB962C8B-B14F-4D97-AF65-F5344CB8AC3E}">
        <p14:creationId xmlns:p14="http://schemas.microsoft.com/office/powerpoint/2010/main" val="37611244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66733" cy="4477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267267" name="Rectangle 3"/>
          <p:cNvSpPr>
            <a:spLocks noGrp="1" noChangeArrowheads="1"/>
          </p:cNvSpPr>
          <p:nvPr>
            <p:ph type="dt" idx="1"/>
          </p:nvPr>
        </p:nvSpPr>
        <p:spPr bwMode="auto">
          <a:xfrm>
            <a:off x="4008705" y="0"/>
            <a:ext cx="3066733" cy="4477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1300163" y="671513"/>
            <a:ext cx="4476750" cy="3357562"/>
          </a:xfrm>
          <a:prstGeom prst="rect">
            <a:avLst/>
          </a:prstGeom>
          <a:noFill/>
          <a:ln w="9525">
            <a:solidFill>
              <a:srgbClr val="000000"/>
            </a:solidFill>
            <a:miter lim="800000"/>
            <a:headEnd/>
            <a:tailEnd/>
          </a:ln>
        </p:spPr>
      </p:sp>
      <p:sp>
        <p:nvSpPr>
          <p:cNvPr id="267269" name="Rectangle 5"/>
          <p:cNvSpPr>
            <a:spLocks noGrp="1" noChangeArrowheads="1"/>
          </p:cNvSpPr>
          <p:nvPr>
            <p:ph type="body" sz="quarter" idx="3"/>
          </p:nvPr>
        </p:nvSpPr>
        <p:spPr bwMode="auto">
          <a:xfrm>
            <a:off x="707708" y="4253667"/>
            <a:ext cx="5661660" cy="40297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7270" name="Rectangle 6"/>
          <p:cNvSpPr>
            <a:spLocks noGrp="1" noChangeArrowheads="1"/>
          </p:cNvSpPr>
          <p:nvPr>
            <p:ph type="ftr" sz="quarter" idx="4"/>
          </p:nvPr>
        </p:nvSpPr>
        <p:spPr bwMode="auto">
          <a:xfrm>
            <a:off x="0" y="8505780"/>
            <a:ext cx="3066733" cy="44775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267271" name="Rectangle 7"/>
          <p:cNvSpPr>
            <a:spLocks noGrp="1" noChangeArrowheads="1"/>
          </p:cNvSpPr>
          <p:nvPr>
            <p:ph type="sldNum" sz="quarter" idx="5"/>
          </p:nvPr>
        </p:nvSpPr>
        <p:spPr bwMode="auto">
          <a:xfrm>
            <a:off x="4008705" y="8505780"/>
            <a:ext cx="3066733" cy="44775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7B3AF23B-C136-4163-BF79-4FDE389F730E}" type="slidenum">
              <a:rPr lang="en-US"/>
              <a:pPr>
                <a:defRPr/>
              </a:pPr>
              <a:t>‹#›</a:t>
            </a:fld>
            <a:endParaRPr lang="en-US" dirty="0"/>
          </a:p>
        </p:txBody>
      </p:sp>
    </p:spTree>
    <p:extLst>
      <p:ext uri="{BB962C8B-B14F-4D97-AF65-F5344CB8AC3E}">
        <p14:creationId xmlns:p14="http://schemas.microsoft.com/office/powerpoint/2010/main" val="507749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3" Type="http://schemas.openxmlformats.org/officeDocument/2006/relationships/hyperlink" Target="http://www.jeremyskinner.co.uk/2010/12/27/unobtrusive-ajax-helpers-in-mvc3/" TargetMode="External"/><Relationship Id="rId18" Type="http://schemas.openxmlformats.org/officeDocument/2006/relationships/hyperlink" Target="http://weblogs.asp.net/scottgu/archive/2010/12/10/class-level-model-validation-with-ef-code-first-and-asp-net-mvc-3.aspx" TargetMode="External"/><Relationship Id="rId26" Type="http://schemas.openxmlformats.org/officeDocument/2006/relationships/hyperlink" Target="http://www.asp.net/mvc/tutorials/getting-started-with-mvc3-part1-vb" TargetMode="External"/><Relationship Id="rId39" Type="http://schemas.openxmlformats.org/officeDocument/2006/relationships/hyperlink" Target="http://microsoft.com/web" TargetMode="External"/><Relationship Id="rId21" Type="http://schemas.openxmlformats.org/officeDocument/2006/relationships/hyperlink" Target="http://weblogs.asp.net/scottgu/archive/2010/12/08/announcing-entity-framework-code-first-ctp5-release.aspx" TargetMode="External"/><Relationship Id="rId34" Type="http://schemas.openxmlformats.org/officeDocument/2006/relationships/hyperlink" Target="http://weblogs.asp.net/scottgu/archive/2010/09/08/introducing-the-microsoft-web-farm-framework.aspx" TargetMode="External"/><Relationship Id="rId7" Type="http://schemas.openxmlformats.org/officeDocument/2006/relationships/hyperlink" Target="http://weblogs.asp.net/scottgu/archive/2010/10/19/asp-net-mvc-3-new-model-directive-support-in-razor.aspx" TargetMode="External"/><Relationship Id="rId2" Type="http://schemas.openxmlformats.org/officeDocument/2006/relationships/slide" Target="../slides/slide14.xml"/><Relationship Id="rId16" Type="http://schemas.openxmlformats.org/officeDocument/2006/relationships/hyperlink" Target="http://weblogs.asp.net/scottgu/archive/2010/10/04/jquery-templates-data-link-and-globalization-accepted-as-official-jquery-plugins.aspx" TargetMode="External"/><Relationship Id="rId20" Type="http://schemas.openxmlformats.org/officeDocument/2006/relationships/hyperlink" Target="http://weblogs.asp.net/scottgu/archive/2010/07/16/code-first-development-with-entity-framework-4.aspx" TargetMode="External"/><Relationship Id="rId29" Type="http://schemas.openxmlformats.org/officeDocument/2006/relationships/hyperlink" Target="http://blogs.msdn.com/b/marcinon/archive/2011/01/13/mvc-3-project-upgrade-tool.aspx" TargetMode="External"/><Relationship Id="rId41" Type="http://schemas.openxmlformats.org/officeDocument/2006/relationships/hyperlink" Target="http://weblogs.asp.net/members/ScottGu.aspx" TargetMode="External"/><Relationship Id="rId1" Type="http://schemas.openxmlformats.org/officeDocument/2006/relationships/notesMaster" Target="../notesMasters/notesMaster1.xml"/><Relationship Id="rId6" Type="http://schemas.openxmlformats.org/officeDocument/2006/relationships/hyperlink" Target="http://weblogs.asp.net/scottgu/archive/2010/07/02/introducing-razor.aspx" TargetMode="External"/><Relationship Id="rId11" Type="http://schemas.openxmlformats.org/officeDocument/2006/relationships/hyperlink" Target="http://weblogs.asp.net/scottgu/archive/2010/12/16/asp-net-mvc-3-implicit-and-explicit-code-nuggets-with-razor.aspx" TargetMode="External"/><Relationship Id="rId24" Type="http://schemas.openxmlformats.org/officeDocument/2006/relationships/hyperlink" Target="http://asp.net/mvc" TargetMode="External"/><Relationship Id="rId32" Type="http://schemas.openxmlformats.org/officeDocument/2006/relationships/hyperlink" Target="http://weblogs.asp.net/scottgu/archive/2011/01/03/vs-2010-sp1-beta-and-iis-developer-express.aspx" TargetMode="External"/><Relationship Id="rId37" Type="http://schemas.openxmlformats.org/officeDocument/2006/relationships/hyperlink" Target="http://www.orchardproject.net/docs/" TargetMode="External"/><Relationship Id="rId40" Type="http://schemas.openxmlformats.org/officeDocument/2006/relationships/hyperlink" Target="http://www.twitter.com/scottgu" TargetMode="External"/><Relationship Id="rId5" Type="http://schemas.openxmlformats.org/officeDocument/2006/relationships/hyperlink" Target="http://download.microsoft.com/download/3/4/A/34A8A203-BD4B-44A2-AF8B-CA2CFCB311CC/mvc3-rtm-mspl.zip" TargetMode="External"/><Relationship Id="rId15" Type="http://schemas.openxmlformats.org/officeDocument/2006/relationships/hyperlink" Target="http://weblogs.asp.net/scottgu/archive/2010/05/07/jquery-templates-and-data-linking-and-microsoft-contributing-to-jquery.aspx" TargetMode="External"/><Relationship Id="rId23" Type="http://schemas.openxmlformats.org/officeDocument/2006/relationships/hyperlink" Target="http://davidhayden.com/blog/dave/archive/2010/12/29/AspNetMvc3RedirectPermanentSEO.aspx" TargetMode="External"/><Relationship Id="rId28" Type="http://schemas.openxmlformats.org/officeDocument/2006/relationships/hyperlink" Target="http://go.microsoft.com/fwlink/?LinkID=208140" TargetMode="External"/><Relationship Id="rId36" Type="http://schemas.openxmlformats.org/officeDocument/2006/relationships/hyperlink" Target="http://iis.net/" TargetMode="External"/><Relationship Id="rId10" Type="http://schemas.openxmlformats.org/officeDocument/2006/relationships/hyperlink" Target="http://weblogs.asp.net/scottgu/archive/2010/12/15/asp-net-mvc-3-razor-s-and-lt-text-gt-syntax.aspx" TargetMode="External"/><Relationship Id="rId19" Type="http://schemas.openxmlformats.org/officeDocument/2006/relationships/hyperlink" Target="http://davidhayden.com/blog/dave/archive/2011/01/01/CompareAttributeASPNETMVC3.aspx" TargetMode="External"/><Relationship Id="rId31" Type="http://schemas.openxmlformats.org/officeDocument/2006/relationships/hyperlink" Target="http://haacked.com/archive/2011/01/12/uploading-packages-to-the-nuget-gallery.aspx" TargetMode="External"/><Relationship Id="rId4" Type="http://schemas.openxmlformats.org/officeDocument/2006/relationships/hyperlink" Target="http://www.microsoft.com/downloads/en/details.aspx?FamilyID=d2928bc1-f48c-4e95-a064-2a455a22c8f6&amp;displaylang=en" TargetMode="External"/><Relationship Id="rId9" Type="http://schemas.openxmlformats.org/officeDocument/2006/relationships/hyperlink" Target="http://weblogs.asp.net/scottgu/archive/2010/11/12/asp-net-mvc-3-server-side-comments-with-razor.aspx" TargetMode="External"/><Relationship Id="rId14" Type="http://schemas.openxmlformats.org/officeDocument/2006/relationships/hyperlink" Target="http://yobriefcase.posterous.com/aspnet-mvc3s-jsonvalueproviderfactory" TargetMode="External"/><Relationship Id="rId22" Type="http://schemas.openxmlformats.org/officeDocument/2006/relationships/hyperlink" Target="http://blog.stevensanderson.com/2011/01/13/scaffold-your-aspnet-mvc-3-project-with-the-mvcscaffolding-package/" TargetMode="External"/><Relationship Id="rId27" Type="http://schemas.openxmlformats.org/officeDocument/2006/relationships/hyperlink" Target="http://www.asp.net/mvc/tutorials/mvc-music-store-part-1" TargetMode="External"/><Relationship Id="rId30" Type="http://schemas.openxmlformats.org/officeDocument/2006/relationships/hyperlink" Target="http://nuget.org/" TargetMode="External"/><Relationship Id="rId35" Type="http://schemas.openxmlformats.org/officeDocument/2006/relationships/hyperlink" Target="http://weblogs.asp.net/scottgu/archive/2010/09/13/automating-deployment-with-microsoft-web-deploy.aspx" TargetMode="External"/><Relationship Id="rId8" Type="http://schemas.openxmlformats.org/officeDocument/2006/relationships/hyperlink" Target="http://weblogs.asp.net/scottgu/archive/2010/10/22/asp-net-mvc-3-layouts.aspx" TargetMode="External"/><Relationship Id="rId3" Type="http://schemas.openxmlformats.org/officeDocument/2006/relationships/hyperlink" Target="http://weblogs.asp.net/scottgu/archive/2010/04/12/visual-studio-2010-and-net-4-released.aspx" TargetMode="External"/><Relationship Id="rId12" Type="http://schemas.openxmlformats.org/officeDocument/2006/relationships/hyperlink" Target="http://weblogs.asp.net/scottgu/archive/2010/12/30/asp-net-mvc-3-layouts-and-sections-with-razor.aspx" TargetMode="External"/><Relationship Id="rId17" Type="http://schemas.openxmlformats.org/officeDocument/2006/relationships/hyperlink" Target="http://davidhayden.com/blog/dave/archive/2011/01/04/ASPNETMVC3RemoteValidationTutorial.aspx" TargetMode="External"/><Relationship Id="rId25" Type="http://schemas.openxmlformats.org/officeDocument/2006/relationships/hyperlink" Target="http://www.asp.net/mvc/tutorials/getting-started-with-mvc3-part1-cs" TargetMode="External"/><Relationship Id="rId33" Type="http://schemas.openxmlformats.org/officeDocument/2006/relationships/hyperlink" Target="http://weblogs.asp.net/scottgu/archive/2011/01/11/vs-2010-sp1-and-sql-ce.aspx" TargetMode="External"/><Relationship Id="rId38" Type="http://schemas.openxmlformats.org/officeDocument/2006/relationships/hyperlink" Target="http://weblogs.asp.net/scottgu/archive/2010/07/06/introducing-webmatrix.aspx"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microsoft.com/downloads/en/details.aspx?FamilyID=e2a1a098-995e-4468-816d-7fdbe0a64f38&amp;displaylang=en" TargetMode="External"/><Relationship Id="rId7" Type="http://schemas.openxmlformats.org/officeDocument/2006/relationships/hyperlink" Target="http://www.microsoft.com/downloads/en/details.aspx?FamilyID=413E88F8-5966-4A83-B309-53B7B77EDF78&amp;displaylang=en"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go.microsoft.com/fwlink/?LinkID=129448" TargetMode="External"/><Relationship Id="rId5" Type="http://schemas.openxmlformats.org/officeDocument/2006/relationships/hyperlink" Target="http://msdn.microsoft.com/en-us/windowsazure/cc974146.aspx" TargetMode="External"/><Relationship Id="rId4" Type="http://schemas.openxmlformats.org/officeDocument/2006/relationships/hyperlink" Target="http://www.microsoft.com/express/sql/download"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mailto:webcamps@microsoft.com"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www.bing.com/maps/default.aspx?rtp=~adr.7000+State+Highway+161+Irving+Texas+75039+United+States&amp;where1=7000+State+Highway+161+Irving+Texas+75039+United+States" TargetMode="External"/><Relationship Id="rId4" Type="http://schemas.openxmlformats.org/officeDocument/2006/relationships/hyperlink" Target="https://msevents.microsoft.com/CUI/Register.aspx?culture=en-US&amp;EventID=1032473179&amp;CountryCode=US"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microsoft.com/BizSpark/FindNetworkPartner.aspx"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msdn.microsoft.com/en-us/library/900fyy8e.aspx"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msdn.microsoft.com/en-us/library/900fyy8e(v=VS.80).aspx"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ourcemaking.com/antipatterns/poltergeists" TargetMode="External"/><Relationship Id="rId13" Type="http://schemas.openxmlformats.org/officeDocument/2006/relationships/hyperlink" Target="http://sourcemaking.com/antipatterns/input-kludge" TargetMode="External"/><Relationship Id="rId3" Type="http://schemas.openxmlformats.org/officeDocument/2006/relationships/hyperlink" Target="http://sourcemaking.com/antipatterns/the-blob" TargetMode="External"/><Relationship Id="rId7" Type="http://schemas.openxmlformats.org/officeDocument/2006/relationships/hyperlink" Target="http://sourcemaking.com/antipatterns/functional-decomposition" TargetMode="External"/><Relationship Id="rId12" Type="http://schemas.openxmlformats.org/officeDocument/2006/relationships/hyperlink" Target="http://sourcemaking.com/antipatterns/spaghetti-code" TargetMode="External"/><Relationship Id="rId2" Type="http://schemas.openxmlformats.org/officeDocument/2006/relationships/slide" Target="../slides/slide60.xml"/><Relationship Id="rId16" Type="http://schemas.openxmlformats.org/officeDocument/2006/relationships/hyperlink" Target="http://sourcemaking.com/antipatterns/mushroom-management" TargetMode="External"/><Relationship Id="rId1" Type="http://schemas.openxmlformats.org/officeDocument/2006/relationships/notesMaster" Target="../notesMasters/notesMaster1.xml"/><Relationship Id="rId6" Type="http://schemas.openxmlformats.org/officeDocument/2006/relationships/hyperlink" Target="http://sourcemaking.com/antipatterns/ambiguous-viewpoint" TargetMode="External"/><Relationship Id="rId11" Type="http://schemas.openxmlformats.org/officeDocument/2006/relationships/hyperlink" Target="http://sourcemaking.com/antipatterns/dead-end" TargetMode="External"/><Relationship Id="rId5" Type="http://schemas.openxmlformats.org/officeDocument/2006/relationships/hyperlink" Target="http://sourcemaking.com/antipatterns/lava-flow" TargetMode="External"/><Relationship Id="rId15" Type="http://schemas.openxmlformats.org/officeDocument/2006/relationships/hyperlink" Target="http://sourcemaking.com/antipatterns/cut-and-paste-programming" TargetMode="External"/><Relationship Id="rId10" Type="http://schemas.openxmlformats.org/officeDocument/2006/relationships/hyperlink" Target="http://sourcemaking.com/antipatterns/golden-hammer" TargetMode="External"/><Relationship Id="rId4" Type="http://schemas.openxmlformats.org/officeDocument/2006/relationships/hyperlink" Target="http://sourcemaking.com/antipatterns/continuous-obsolescence" TargetMode="External"/><Relationship Id="rId9" Type="http://schemas.openxmlformats.org/officeDocument/2006/relationships/hyperlink" Target="http://sourcemaking.com/antipatterns/boat-anchor" TargetMode="External"/><Relationship Id="rId14" Type="http://schemas.openxmlformats.org/officeDocument/2006/relationships/hyperlink" Target="http://sourcemaking.com/antipatterns/walking-through-minefield"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ln/>
        </p:spPr>
      </p:sp>
      <p:sp>
        <p:nvSpPr>
          <p:cNvPr id="2969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18B0B89D-CB27-4741-9720-09C16B3B49BA}" type="slidenum">
              <a:rPr lang="en-US" smtClean="0"/>
              <a:pPr>
                <a:defRPr/>
              </a:pPr>
              <a:t>13</a:t>
            </a:fld>
            <a:endParaRPr lang="en-US" dirty="0" smtClean="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r>
              <a:rPr lang="en-US" b="1" dirty="0" smtClean="0"/>
              <a:t>Announcing release of ASP.NET MVC 3, IIS Express, SQL CE 4, Web Farm Framework, Orchard, </a:t>
            </a:r>
            <a:r>
              <a:rPr lang="en-US" b="1" dirty="0" err="1" smtClean="0"/>
              <a:t>WebMatrix</a:t>
            </a:r>
            <a:r>
              <a:rPr lang="en-US" b="1" dirty="0" smtClean="0"/>
              <a:t> </a:t>
            </a:r>
          </a:p>
          <a:p>
            <a:r>
              <a:rPr lang="en-US" sz="1200" kern="1200" dirty="0" smtClean="0">
                <a:solidFill>
                  <a:schemeClr val="tx1"/>
                </a:solidFill>
                <a:latin typeface="Times New Roman" pitchFamily="18" charset="0"/>
                <a:ea typeface="+mn-ea"/>
                <a:cs typeface="+mn-cs"/>
              </a:rPr>
              <a:t>I’m excited to announce the release today of several products:</a:t>
            </a:r>
          </a:p>
          <a:p>
            <a:r>
              <a:rPr lang="en-US" sz="1200" kern="1200" dirty="0" smtClean="0">
                <a:solidFill>
                  <a:schemeClr val="tx1"/>
                </a:solidFill>
                <a:latin typeface="Times New Roman" pitchFamily="18" charset="0"/>
                <a:ea typeface="+mn-ea"/>
                <a:cs typeface="+mn-cs"/>
              </a:rPr>
              <a:t>ASP.NET MVC 3 </a:t>
            </a:r>
          </a:p>
          <a:p>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IIS Express 7.5 </a:t>
            </a:r>
          </a:p>
          <a:p>
            <a:r>
              <a:rPr lang="en-US" sz="1200" kern="1200" dirty="0" smtClean="0">
                <a:solidFill>
                  <a:schemeClr val="tx1"/>
                </a:solidFill>
                <a:latin typeface="Times New Roman" pitchFamily="18" charset="0"/>
                <a:ea typeface="+mn-ea"/>
                <a:cs typeface="+mn-cs"/>
              </a:rPr>
              <a:t>SQL Server Compact Edition 4 </a:t>
            </a:r>
          </a:p>
          <a:p>
            <a:r>
              <a:rPr lang="en-US" sz="1200" kern="1200" dirty="0" smtClean="0">
                <a:solidFill>
                  <a:schemeClr val="tx1"/>
                </a:solidFill>
                <a:latin typeface="Times New Roman" pitchFamily="18" charset="0"/>
                <a:ea typeface="+mn-ea"/>
                <a:cs typeface="+mn-cs"/>
              </a:rPr>
              <a:t>Web Deploy and Web Farm Framework 2.0 </a:t>
            </a:r>
          </a:p>
          <a:p>
            <a:r>
              <a:rPr lang="en-US" sz="1200" kern="1200" dirty="0" smtClean="0">
                <a:solidFill>
                  <a:schemeClr val="tx1"/>
                </a:solidFill>
                <a:latin typeface="Times New Roman" pitchFamily="18" charset="0"/>
                <a:ea typeface="+mn-ea"/>
                <a:cs typeface="+mn-cs"/>
              </a:rPr>
              <a:t>Orchard 1.0 </a:t>
            </a:r>
          </a:p>
          <a:p>
            <a:r>
              <a:rPr lang="en-US" sz="1200" kern="1200" dirty="0" err="1" smtClean="0">
                <a:solidFill>
                  <a:schemeClr val="tx1"/>
                </a:solidFill>
                <a:latin typeface="Times New Roman" pitchFamily="18" charset="0"/>
                <a:ea typeface="+mn-ea"/>
                <a:cs typeface="+mn-cs"/>
              </a:rPr>
              <a:t>WebMatrix</a:t>
            </a:r>
            <a:r>
              <a:rPr lang="en-US" sz="1200" kern="1200" dirty="0" smtClean="0">
                <a:solidFill>
                  <a:schemeClr val="tx1"/>
                </a:solidFill>
                <a:latin typeface="Times New Roman" pitchFamily="18" charset="0"/>
                <a:ea typeface="+mn-ea"/>
                <a:cs typeface="+mn-cs"/>
              </a:rPr>
              <a:t> 1.0 </a:t>
            </a:r>
          </a:p>
          <a:p>
            <a:r>
              <a:rPr lang="en-US" sz="1200" kern="1200" dirty="0" smtClean="0">
                <a:solidFill>
                  <a:schemeClr val="tx1"/>
                </a:solidFill>
                <a:latin typeface="Times New Roman" pitchFamily="18" charset="0"/>
                <a:ea typeface="+mn-ea"/>
                <a:cs typeface="+mn-cs"/>
              </a:rPr>
              <a:t>The above products are all free. They build upon the </a:t>
            </a:r>
            <a:r>
              <a:rPr lang="en-US" sz="1200" kern="1200" dirty="0" smtClean="0">
                <a:solidFill>
                  <a:schemeClr val="tx1"/>
                </a:solidFill>
                <a:latin typeface="Times New Roman" pitchFamily="18" charset="0"/>
                <a:ea typeface="+mn-ea"/>
                <a:cs typeface="+mn-cs"/>
                <a:hlinkClick r:id="rId3"/>
              </a:rPr>
              <a:t>.NET 4 and VS 2010</a:t>
            </a:r>
            <a:r>
              <a:rPr lang="en-US" sz="1200" kern="1200" dirty="0" smtClean="0">
                <a:solidFill>
                  <a:schemeClr val="tx1"/>
                </a:solidFill>
                <a:latin typeface="Times New Roman" pitchFamily="18" charset="0"/>
                <a:ea typeface="+mn-ea"/>
                <a:cs typeface="+mn-cs"/>
              </a:rPr>
              <a:t> release, and add a ton of additional value to ASP.NET (both Web Forms and MVC) and the Microsoft Web Server stack.</a:t>
            </a:r>
          </a:p>
          <a:p>
            <a:r>
              <a:rPr lang="en-US" sz="1200" b="1" u="sng" kern="1200" dirty="0" smtClean="0">
                <a:solidFill>
                  <a:schemeClr val="tx1"/>
                </a:solidFill>
                <a:latin typeface="Times New Roman" pitchFamily="18" charset="0"/>
                <a:ea typeface="+mn-ea"/>
                <a:cs typeface="+mn-cs"/>
              </a:rPr>
              <a:t>ASP.NET MVC 3</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 are shipping the final release of ASP.NET MVC 3.  You can download and install ASP.NET MVC 3 </a:t>
            </a:r>
            <a:r>
              <a:rPr lang="en-US" sz="1200" kern="1200" dirty="0" smtClean="0">
                <a:solidFill>
                  <a:schemeClr val="tx1"/>
                </a:solidFill>
                <a:latin typeface="Times New Roman" pitchFamily="18" charset="0"/>
                <a:ea typeface="+mn-ea"/>
                <a:cs typeface="+mn-cs"/>
                <a:hlinkClick r:id="rId4"/>
              </a:rPr>
              <a:t>here</a:t>
            </a:r>
            <a:r>
              <a:rPr lang="en-US" sz="1200" kern="1200" dirty="0" smtClean="0">
                <a:solidFill>
                  <a:schemeClr val="tx1"/>
                </a:solidFill>
                <a:latin typeface="Times New Roman" pitchFamily="18" charset="0"/>
                <a:ea typeface="+mn-ea"/>
                <a:cs typeface="+mn-cs"/>
              </a:rPr>
              <a:t>.  The ASP.NET MVC 3 source code (released under an OSI-compliant open source license) can also optionally be downloaded </a:t>
            </a:r>
            <a:r>
              <a:rPr lang="en-US" sz="1200" kern="1200" dirty="0" smtClean="0">
                <a:solidFill>
                  <a:schemeClr val="tx1"/>
                </a:solidFill>
                <a:latin typeface="Times New Roman" pitchFamily="18" charset="0"/>
                <a:ea typeface="+mn-ea"/>
                <a:cs typeface="+mn-cs"/>
                <a:hlinkClick r:id="rId5"/>
              </a:rPr>
              <a:t>here</a:t>
            </a:r>
            <a:r>
              <a:rPr lang="en-US" sz="1200" kern="1200" dirty="0" smtClean="0">
                <a:solidFill>
                  <a:schemeClr val="tx1"/>
                </a:solidFill>
                <a:latin typeface="Times New Roman" pitchFamily="18" charset="0"/>
                <a:ea typeface="+mn-ea"/>
                <a:cs typeface="+mn-cs"/>
              </a:rPr>
              <a:t>.</a:t>
            </a:r>
          </a:p>
          <a:p>
            <a:r>
              <a:rPr lang="en-US" sz="1200" kern="1200" dirty="0" smtClean="0">
                <a:solidFill>
                  <a:schemeClr val="tx1"/>
                </a:solidFill>
                <a:latin typeface="Times New Roman" pitchFamily="18" charset="0"/>
                <a:ea typeface="+mn-ea"/>
                <a:cs typeface="+mn-cs"/>
              </a:rPr>
              <a:t>ASP.NET MVC 3 is a significant update that brings with it a bunch of great features.  Some of the improvements include:</a:t>
            </a:r>
          </a:p>
          <a:p>
            <a:r>
              <a:rPr lang="en-US" sz="1200" b="1" u="sng" kern="1200" dirty="0" smtClean="0">
                <a:solidFill>
                  <a:schemeClr val="tx1"/>
                </a:solidFill>
                <a:latin typeface="Times New Roman" pitchFamily="18" charset="0"/>
                <a:ea typeface="+mn-ea"/>
                <a:cs typeface="+mn-cs"/>
              </a:rPr>
              <a:t>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ASP.NET MVC 3 ships with a new view-engine option called “Razor” (in addition to continuing to support/enhance the existing .</a:t>
            </a:r>
            <a:r>
              <a:rPr lang="en-US" sz="1200" kern="1200" dirty="0" err="1" smtClean="0">
                <a:solidFill>
                  <a:schemeClr val="tx1"/>
                </a:solidFill>
                <a:latin typeface="Times New Roman" pitchFamily="18" charset="0"/>
                <a:ea typeface="+mn-ea"/>
                <a:cs typeface="+mn-cs"/>
              </a:rPr>
              <a:t>aspx</a:t>
            </a:r>
            <a:r>
              <a:rPr lang="en-US" sz="1200" kern="1200" dirty="0" smtClean="0">
                <a:solidFill>
                  <a:schemeClr val="tx1"/>
                </a:solidFill>
                <a:latin typeface="Times New Roman" pitchFamily="18" charset="0"/>
                <a:ea typeface="+mn-ea"/>
                <a:cs typeface="+mn-cs"/>
              </a:rPr>
              <a:t> view engine).  Razor minimizes the number of characters and keystrokes required when writing a view template, and enables a fast, fluid coding workflow. </a:t>
            </a:r>
          </a:p>
          <a:p>
            <a:r>
              <a:rPr lang="en-US" sz="1200" kern="1200" dirty="0" smtClean="0">
                <a:solidFill>
                  <a:schemeClr val="tx1"/>
                </a:solidFill>
                <a:latin typeface="Times New Roman" pitchFamily="18" charset="0"/>
                <a:ea typeface="+mn-ea"/>
                <a:cs typeface="+mn-cs"/>
              </a:rPr>
              <a:t>Unlike most template syntaxes, with Razor you do not need to interrupt your coding to explicitly denote the start and end of server blocks within your HTML. The Razor parser is smart enough to infer this from your code. This enables a compact and expressive syntax which is clean, fast and fun to type.  </a:t>
            </a:r>
          </a:p>
          <a:p>
            <a:r>
              <a:rPr lang="en-US" sz="1200" kern="1200" dirty="0" smtClean="0">
                <a:solidFill>
                  <a:schemeClr val="tx1"/>
                </a:solidFill>
                <a:latin typeface="Times New Roman" pitchFamily="18" charset="0"/>
                <a:ea typeface="+mn-ea"/>
                <a:cs typeface="+mn-cs"/>
              </a:rPr>
              <a:t>You can learn more about Razor from some of the blog posts I’ve done about it over the last 6 months</a:t>
            </a:r>
          </a:p>
          <a:p>
            <a:r>
              <a:rPr lang="en-US" sz="1200" kern="1200" dirty="0" smtClean="0">
                <a:solidFill>
                  <a:schemeClr val="tx1"/>
                </a:solidFill>
                <a:latin typeface="Times New Roman" pitchFamily="18" charset="0"/>
                <a:ea typeface="+mn-ea"/>
                <a:cs typeface="+mn-cs"/>
                <a:hlinkClick r:id="rId6"/>
              </a:rPr>
              <a:t>Introducing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7"/>
              </a:rPr>
              <a:t>New @model keyword in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8"/>
              </a:rPr>
              <a:t>Layouts with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9"/>
              </a:rPr>
              <a:t>Server-Side Comments with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10"/>
              </a:rPr>
              <a:t>Razor’s @: and &lt;text&gt; syntax</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11"/>
              </a:rPr>
              <a:t>Implicit and Explicit code nuggets with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12"/>
              </a:rPr>
              <a:t>Layouts and Sections with Razor</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Today’s release supports full code </a:t>
            </a:r>
            <a:r>
              <a:rPr lang="en-US" sz="1200" kern="1200" dirty="0" err="1" smtClean="0">
                <a:solidFill>
                  <a:schemeClr val="tx1"/>
                </a:solidFill>
                <a:latin typeface="Times New Roman" pitchFamily="18" charset="0"/>
                <a:ea typeface="+mn-ea"/>
                <a:cs typeface="+mn-cs"/>
              </a:rPr>
              <a:t>intellisense</a:t>
            </a:r>
            <a:r>
              <a:rPr lang="en-US" sz="1200" kern="1200" dirty="0" smtClean="0">
                <a:solidFill>
                  <a:schemeClr val="tx1"/>
                </a:solidFill>
                <a:latin typeface="Times New Roman" pitchFamily="18" charset="0"/>
                <a:ea typeface="+mn-ea"/>
                <a:cs typeface="+mn-cs"/>
              </a:rPr>
              <a:t> support for Razor (both VB and C#) with Visual Studio 2010 and the free Visual Web Developer 2010 Express.</a:t>
            </a:r>
          </a:p>
          <a:p>
            <a:r>
              <a:rPr lang="en-US" sz="1200" b="1" u="sng" kern="1200" dirty="0" smtClean="0">
                <a:solidFill>
                  <a:schemeClr val="tx1"/>
                </a:solidFill>
                <a:latin typeface="Times New Roman" pitchFamily="18" charset="0"/>
                <a:ea typeface="+mn-ea"/>
                <a:cs typeface="+mn-cs"/>
              </a:rPr>
              <a:t>JavaScript Improvements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ASP.NET MVC 3 enables richer JavaScript scenarios and takes advantage of emerging HTML5 capabilities.</a:t>
            </a:r>
          </a:p>
          <a:p>
            <a:r>
              <a:rPr lang="en-US" sz="1200" kern="1200" dirty="0" smtClean="0">
                <a:solidFill>
                  <a:schemeClr val="tx1"/>
                </a:solidFill>
                <a:latin typeface="Times New Roman" pitchFamily="18" charset="0"/>
                <a:ea typeface="+mn-ea"/>
                <a:cs typeface="+mn-cs"/>
              </a:rPr>
              <a:t>The AJAX and Validation helpers in ASP.NET MVC 3 now use an </a:t>
            </a:r>
            <a:r>
              <a:rPr lang="en-US" sz="1200" kern="1200" dirty="0" smtClean="0">
                <a:solidFill>
                  <a:schemeClr val="tx1"/>
                </a:solidFill>
                <a:latin typeface="Times New Roman" pitchFamily="18" charset="0"/>
                <a:ea typeface="+mn-ea"/>
                <a:cs typeface="+mn-cs"/>
                <a:hlinkClick r:id="rId13"/>
              </a:rPr>
              <a:t>Unobtrusive JavaScript</a:t>
            </a:r>
            <a:r>
              <a:rPr lang="en-US" sz="1200" kern="1200" dirty="0" smtClean="0">
                <a:solidFill>
                  <a:schemeClr val="tx1"/>
                </a:solidFill>
                <a:latin typeface="Times New Roman" pitchFamily="18" charset="0"/>
                <a:ea typeface="+mn-ea"/>
                <a:cs typeface="+mn-cs"/>
              </a:rPr>
              <a:t> based approach.  Unobtrusive JavaScript avoids injecting inline JavaScript into HTML, and enables cleaner separation of behavior using the new HTML 5 “data-“ attribute convention (which conveniently works on older browsers as well – including IE6). This keeps your HTML tight and clean, and makes it easier to optionally swap out or customize JS libraries.  </a:t>
            </a:r>
          </a:p>
          <a:p>
            <a:r>
              <a:rPr lang="en-US" sz="1200" kern="1200" dirty="0" smtClean="0">
                <a:solidFill>
                  <a:schemeClr val="tx1"/>
                </a:solidFill>
                <a:latin typeface="Times New Roman" pitchFamily="18" charset="0"/>
                <a:ea typeface="+mn-ea"/>
                <a:cs typeface="+mn-cs"/>
              </a:rPr>
              <a:t>ASP.NET MVC 3 now includes built-in support for </a:t>
            </a:r>
            <a:r>
              <a:rPr lang="en-US" sz="1200" kern="1200" dirty="0" smtClean="0">
                <a:solidFill>
                  <a:schemeClr val="tx1"/>
                </a:solidFill>
                <a:latin typeface="Times New Roman" pitchFamily="18" charset="0"/>
                <a:ea typeface="+mn-ea"/>
                <a:cs typeface="+mn-cs"/>
                <a:hlinkClick r:id="rId14"/>
              </a:rPr>
              <a:t>posting JSON-based parameters</a:t>
            </a:r>
            <a:r>
              <a:rPr lang="en-US" sz="1200" kern="1200" dirty="0" smtClean="0">
                <a:solidFill>
                  <a:schemeClr val="tx1"/>
                </a:solidFill>
                <a:latin typeface="Times New Roman" pitchFamily="18" charset="0"/>
                <a:ea typeface="+mn-ea"/>
                <a:cs typeface="+mn-cs"/>
              </a:rPr>
              <a:t> from client-side JavaScript to action methods on the server.  This makes it easier to exchange data across the client and server, and build rich JavaScript front-ends.  We think this capability will be particularly useful going forward with scenarios involving </a:t>
            </a:r>
            <a:r>
              <a:rPr lang="en-US" sz="1200" kern="1200" dirty="0" smtClean="0">
                <a:solidFill>
                  <a:schemeClr val="tx1"/>
                </a:solidFill>
                <a:latin typeface="Times New Roman" pitchFamily="18" charset="0"/>
                <a:ea typeface="+mn-ea"/>
                <a:cs typeface="+mn-cs"/>
                <a:hlinkClick r:id="rId15"/>
              </a:rPr>
              <a:t>client templates and data binding</a:t>
            </a:r>
            <a:r>
              <a:rPr lang="en-US" sz="1200" kern="1200" dirty="0" smtClean="0">
                <a:solidFill>
                  <a:schemeClr val="tx1"/>
                </a:solidFill>
                <a:latin typeface="Times New Roman" pitchFamily="18" charset="0"/>
                <a:ea typeface="+mn-ea"/>
                <a:cs typeface="+mn-cs"/>
              </a:rPr>
              <a:t> (including the </a:t>
            </a:r>
            <a:r>
              <a:rPr lang="en-US" sz="1200" kern="1200" dirty="0" err="1" smtClean="0">
                <a:solidFill>
                  <a:schemeClr val="tx1"/>
                </a:solidFill>
                <a:latin typeface="Times New Roman" pitchFamily="18" charset="0"/>
                <a:ea typeface="+mn-ea"/>
                <a:cs typeface="+mn-cs"/>
                <a:hlinkClick r:id="rId16"/>
              </a:rPr>
              <a:t>jQuery</a:t>
            </a:r>
            <a:r>
              <a:rPr lang="en-US" sz="1200" kern="1200" dirty="0" smtClean="0">
                <a:solidFill>
                  <a:schemeClr val="tx1"/>
                </a:solidFill>
                <a:latin typeface="Times New Roman" pitchFamily="18" charset="0"/>
                <a:ea typeface="+mn-ea"/>
                <a:cs typeface="+mn-cs"/>
                <a:hlinkClick r:id="rId16"/>
              </a:rPr>
              <a:t> plugins the ASP.NET team recently contributed</a:t>
            </a:r>
            <a:r>
              <a:rPr lang="en-US" sz="1200" kern="1200" dirty="0" smtClean="0">
                <a:solidFill>
                  <a:schemeClr val="tx1"/>
                </a:solidFill>
                <a:latin typeface="Times New Roman" pitchFamily="18" charset="0"/>
                <a:ea typeface="+mn-ea"/>
                <a:cs typeface="+mn-cs"/>
              </a:rPr>
              <a:t> to the </a:t>
            </a:r>
            <a:r>
              <a:rPr lang="en-US" sz="1200" kern="1200" dirty="0" err="1" smtClean="0">
                <a:solidFill>
                  <a:schemeClr val="tx1"/>
                </a:solidFill>
                <a:latin typeface="Times New Roman" pitchFamily="18" charset="0"/>
                <a:ea typeface="+mn-ea"/>
                <a:cs typeface="+mn-cs"/>
              </a:rPr>
              <a:t>jQuery</a:t>
            </a:r>
            <a:r>
              <a:rPr lang="en-US" sz="1200" kern="1200" dirty="0" smtClean="0">
                <a:solidFill>
                  <a:schemeClr val="tx1"/>
                </a:solidFill>
                <a:latin typeface="Times New Roman" pitchFamily="18" charset="0"/>
                <a:ea typeface="+mn-ea"/>
                <a:cs typeface="+mn-cs"/>
              </a:rPr>
              <a:t> project).  </a:t>
            </a:r>
          </a:p>
          <a:p>
            <a:r>
              <a:rPr lang="en-US" sz="1200" kern="1200" dirty="0" smtClean="0">
                <a:solidFill>
                  <a:schemeClr val="tx1"/>
                </a:solidFill>
                <a:latin typeface="Times New Roman" pitchFamily="18" charset="0"/>
                <a:ea typeface="+mn-ea"/>
                <a:cs typeface="+mn-cs"/>
              </a:rPr>
              <a:t>Previous releases of ASP.NET MVC included the core </a:t>
            </a:r>
            <a:r>
              <a:rPr lang="en-US" sz="1200" kern="1200" dirty="0" err="1" smtClean="0">
                <a:solidFill>
                  <a:schemeClr val="tx1"/>
                </a:solidFill>
                <a:latin typeface="Times New Roman" pitchFamily="18" charset="0"/>
                <a:ea typeface="+mn-ea"/>
                <a:cs typeface="+mn-cs"/>
              </a:rPr>
              <a:t>jQuery</a:t>
            </a:r>
            <a:r>
              <a:rPr lang="en-US" sz="1200" kern="1200" dirty="0" smtClean="0">
                <a:solidFill>
                  <a:schemeClr val="tx1"/>
                </a:solidFill>
                <a:latin typeface="Times New Roman" pitchFamily="18" charset="0"/>
                <a:ea typeface="+mn-ea"/>
                <a:cs typeface="+mn-cs"/>
              </a:rPr>
              <a:t> library.  ASP.NET MVC 3 also now ships the </a:t>
            </a:r>
            <a:r>
              <a:rPr lang="en-US" sz="1200" kern="1200" dirty="0" err="1" smtClean="0">
                <a:solidFill>
                  <a:schemeClr val="tx1"/>
                </a:solidFill>
                <a:latin typeface="Times New Roman" pitchFamily="18" charset="0"/>
                <a:ea typeface="+mn-ea"/>
                <a:cs typeface="+mn-cs"/>
              </a:rPr>
              <a:t>jQuery</a:t>
            </a:r>
            <a:r>
              <a:rPr lang="en-US" sz="1200" kern="1200" dirty="0" smtClean="0">
                <a:solidFill>
                  <a:schemeClr val="tx1"/>
                </a:solidFill>
                <a:latin typeface="Times New Roman" pitchFamily="18" charset="0"/>
                <a:ea typeface="+mn-ea"/>
                <a:cs typeface="+mn-cs"/>
              </a:rPr>
              <a:t> Validate plugin (which our validation helpers use for client-side validation scenarios).  We are also now shipping and including </a:t>
            </a:r>
            <a:r>
              <a:rPr lang="en-US" sz="1200" kern="1200" dirty="0" err="1" smtClean="0">
                <a:solidFill>
                  <a:schemeClr val="tx1"/>
                </a:solidFill>
                <a:latin typeface="Times New Roman" pitchFamily="18" charset="0"/>
                <a:ea typeface="+mn-ea"/>
                <a:cs typeface="+mn-cs"/>
              </a:rPr>
              <a:t>jQuery</a:t>
            </a:r>
            <a:r>
              <a:rPr lang="en-US" sz="1200" kern="1200" dirty="0" smtClean="0">
                <a:solidFill>
                  <a:schemeClr val="tx1"/>
                </a:solidFill>
                <a:latin typeface="Times New Roman" pitchFamily="18" charset="0"/>
                <a:ea typeface="+mn-ea"/>
                <a:cs typeface="+mn-cs"/>
              </a:rPr>
              <a:t> UI by default as well (which provides a rich set of client-side JavaScript UI widgets for you to use within projects).</a:t>
            </a:r>
          </a:p>
          <a:p>
            <a:r>
              <a:rPr lang="en-US" sz="1200" b="1" u="sng" kern="1200" dirty="0" smtClean="0">
                <a:solidFill>
                  <a:schemeClr val="tx1"/>
                </a:solidFill>
                <a:latin typeface="Times New Roman" pitchFamily="18" charset="0"/>
                <a:ea typeface="+mn-ea"/>
                <a:cs typeface="+mn-cs"/>
              </a:rPr>
              <a:t>Improved Validation</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ASP.NET MVC 3 includes a bunch of validation enhancements that make it even easier to work with data.</a:t>
            </a:r>
          </a:p>
          <a:p>
            <a:r>
              <a:rPr lang="en-US" sz="1200" kern="1200" dirty="0" smtClean="0">
                <a:solidFill>
                  <a:schemeClr val="tx1"/>
                </a:solidFill>
                <a:latin typeface="Times New Roman" pitchFamily="18" charset="0"/>
                <a:ea typeface="+mn-ea"/>
                <a:cs typeface="+mn-cs"/>
              </a:rPr>
              <a:t>Client-side validation is now enabled by default with ASP.NET MVC 3 (using an </a:t>
            </a:r>
            <a:r>
              <a:rPr lang="en-US" sz="1200" kern="1200" dirty="0" err="1" smtClean="0">
                <a:solidFill>
                  <a:schemeClr val="tx1"/>
                </a:solidFill>
                <a:latin typeface="Times New Roman" pitchFamily="18" charset="0"/>
                <a:ea typeface="+mn-ea"/>
                <a:cs typeface="+mn-cs"/>
              </a:rPr>
              <a:t>onbtrusive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javascript</a:t>
            </a:r>
            <a:r>
              <a:rPr lang="en-US" sz="1200" kern="1200" dirty="0" smtClean="0">
                <a:solidFill>
                  <a:schemeClr val="tx1"/>
                </a:solidFill>
                <a:latin typeface="Times New Roman" pitchFamily="18" charset="0"/>
                <a:ea typeface="+mn-ea"/>
                <a:cs typeface="+mn-cs"/>
              </a:rPr>
              <a:t> implementation).  Today’s release also includes built-in support for </a:t>
            </a:r>
            <a:r>
              <a:rPr lang="en-US" sz="1200" kern="1200" dirty="0" smtClean="0">
                <a:solidFill>
                  <a:schemeClr val="tx1"/>
                </a:solidFill>
                <a:latin typeface="Times New Roman" pitchFamily="18" charset="0"/>
                <a:ea typeface="+mn-ea"/>
                <a:cs typeface="+mn-cs"/>
                <a:hlinkClick r:id="rId17"/>
              </a:rPr>
              <a:t>Remote Validation</a:t>
            </a:r>
            <a:r>
              <a:rPr lang="en-US" sz="1200" kern="1200" dirty="0" smtClean="0">
                <a:solidFill>
                  <a:schemeClr val="tx1"/>
                </a:solidFill>
                <a:latin typeface="Times New Roman" pitchFamily="18" charset="0"/>
                <a:ea typeface="+mn-ea"/>
                <a:cs typeface="+mn-cs"/>
              </a:rPr>
              <a:t> - which enables you to annotate a model class with a validation attribute that causes ASP.NET MVC to perform a remote validation call to a server method when validating input on the client.</a:t>
            </a:r>
          </a:p>
          <a:p>
            <a:r>
              <a:rPr lang="en-US" sz="1200" kern="1200" dirty="0" smtClean="0">
                <a:solidFill>
                  <a:schemeClr val="tx1"/>
                </a:solidFill>
                <a:latin typeface="Times New Roman" pitchFamily="18" charset="0"/>
                <a:ea typeface="+mn-ea"/>
                <a:cs typeface="+mn-cs"/>
              </a:rPr>
              <a:t>The validation features introduced within .NET 4’s </a:t>
            </a:r>
            <a:r>
              <a:rPr lang="en-US" sz="1200" kern="1200" dirty="0" err="1" smtClean="0">
                <a:solidFill>
                  <a:schemeClr val="tx1"/>
                </a:solidFill>
                <a:latin typeface="Times New Roman" pitchFamily="18" charset="0"/>
                <a:ea typeface="+mn-ea"/>
                <a:cs typeface="+mn-cs"/>
              </a:rPr>
              <a:t>System.ComponentModel.DataAnnotations</a:t>
            </a:r>
            <a:r>
              <a:rPr lang="en-US" sz="1200" kern="1200" dirty="0" smtClean="0">
                <a:solidFill>
                  <a:schemeClr val="tx1"/>
                </a:solidFill>
                <a:latin typeface="Times New Roman" pitchFamily="18" charset="0"/>
                <a:ea typeface="+mn-ea"/>
                <a:cs typeface="+mn-cs"/>
              </a:rPr>
              <a:t> namespace are now supported by ASP.NET MVC 3.  This includes support for the new </a:t>
            </a:r>
            <a:r>
              <a:rPr lang="en-US" sz="1200" kern="1200" dirty="0" err="1" smtClean="0">
                <a:solidFill>
                  <a:schemeClr val="tx1"/>
                </a:solidFill>
                <a:latin typeface="Times New Roman" pitchFamily="18" charset="0"/>
                <a:ea typeface="+mn-ea"/>
                <a:cs typeface="+mn-cs"/>
                <a:hlinkClick r:id="rId18"/>
              </a:rPr>
              <a:t>IValidatableObject</a:t>
            </a:r>
            <a:r>
              <a:rPr lang="en-US" sz="1200" kern="1200" dirty="0" smtClean="0">
                <a:solidFill>
                  <a:schemeClr val="tx1"/>
                </a:solidFill>
                <a:latin typeface="Times New Roman" pitchFamily="18" charset="0"/>
                <a:ea typeface="+mn-ea"/>
                <a:cs typeface="+mn-cs"/>
                <a:hlinkClick r:id="rId18"/>
              </a:rPr>
              <a:t> interface</a:t>
            </a:r>
            <a:r>
              <a:rPr lang="en-US" sz="1200" kern="1200" dirty="0" smtClean="0">
                <a:solidFill>
                  <a:schemeClr val="tx1"/>
                </a:solidFill>
                <a:latin typeface="Times New Roman" pitchFamily="18" charset="0"/>
                <a:ea typeface="+mn-ea"/>
                <a:cs typeface="+mn-cs"/>
              </a:rPr>
              <a:t> – which enables you to perform model-level validation, and allows you to provide validation error messages specific to the state of the overall model, or between two properties within the model.  </a:t>
            </a:r>
          </a:p>
          <a:p>
            <a:r>
              <a:rPr lang="en-US" sz="1200" kern="1200" dirty="0" smtClean="0">
                <a:solidFill>
                  <a:schemeClr val="tx1"/>
                </a:solidFill>
                <a:latin typeface="Times New Roman" pitchFamily="18" charset="0"/>
                <a:ea typeface="+mn-ea"/>
                <a:cs typeface="+mn-cs"/>
              </a:rPr>
              <a:t>ASP.NET MVC 3 also supports the improvements made to the </a:t>
            </a:r>
            <a:r>
              <a:rPr lang="en-US" sz="1200" kern="1200" dirty="0" err="1" smtClean="0">
                <a:solidFill>
                  <a:schemeClr val="tx1"/>
                </a:solidFill>
                <a:latin typeface="Times New Roman" pitchFamily="18" charset="0"/>
                <a:ea typeface="+mn-ea"/>
                <a:cs typeface="+mn-cs"/>
              </a:rPr>
              <a:t>ValidationAttribute</a:t>
            </a:r>
            <a:r>
              <a:rPr lang="en-US" sz="1200" kern="1200" dirty="0" smtClean="0">
                <a:solidFill>
                  <a:schemeClr val="tx1"/>
                </a:solidFill>
                <a:latin typeface="Times New Roman" pitchFamily="18" charset="0"/>
                <a:ea typeface="+mn-ea"/>
                <a:cs typeface="+mn-cs"/>
              </a:rPr>
              <a:t> class in .NET 4.  </a:t>
            </a:r>
            <a:r>
              <a:rPr lang="en-US" sz="1200" kern="1200" dirty="0" err="1" smtClean="0">
                <a:solidFill>
                  <a:schemeClr val="tx1"/>
                </a:solidFill>
                <a:latin typeface="Times New Roman" pitchFamily="18" charset="0"/>
                <a:ea typeface="+mn-ea"/>
                <a:cs typeface="+mn-cs"/>
              </a:rPr>
              <a:t>ValidationAttribute</a:t>
            </a:r>
            <a:r>
              <a:rPr lang="en-US" sz="1200" kern="1200" dirty="0" smtClean="0">
                <a:solidFill>
                  <a:schemeClr val="tx1"/>
                </a:solidFill>
                <a:latin typeface="Times New Roman" pitchFamily="18" charset="0"/>
                <a:ea typeface="+mn-ea"/>
                <a:cs typeface="+mn-cs"/>
              </a:rPr>
              <a:t> now supports a new </a:t>
            </a:r>
            <a:r>
              <a:rPr lang="en-US" sz="1200" kern="1200" dirty="0" err="1" smtClean="0">
                <a:solidFill>
                  <a:schemeClr val="tx1"/>
                </a:solidFill>
                <a:latin typeface="Times New Roman" pitchFamily="18" charset="0"/>
                <a:ea typeface="+mn-ea"/>
                <a:cs typeface="+mn-cs"/>
              </a:rPr>
              <a:t>IsValid</a:t>
            </a:r>
            <a:r>
              <a:rPr lang="en-US" sz="1200" kern="1200" dirty="0" smtClean="0">
                <a:solidFill>
                  <a:schemeClr val="tx1"/>
                </a:solidFill>
                <a:latin typeface="Times New Roman" pitchFamily="18" charset="0"/>
                <a:ea typeface="+mn-ea"/>
                <a:cs typeface="+mn-cs"/>
              </a:rPr>
              <a:t> overload that provides more information about the current validation context, such as what object is being validated.  This enables richer scenarios where you can validate the current value based on another property of the model.  We’ve shipped a </a:t>
            </a:r>
            <a:r>
              <a:rPr lang="en-US" sz="1200" kern="1200" dirty="0" smtClean="0">
                <a:solidFill>
                  <a:schemeClr val="tx1"/>
                </a:solidFill>
                <a:latin typeface="Times New Roman" pitchFamily="18" charset="0"/>
                <a:ea typeface="+mn-ea"/>
                <a:cs typeface="+mn-cs"/>
                <a:hlinkClick r:id="rId19"/>
              </a:rPr>
              <a:t>built-in [Compare] validation attribute</a:t>
            </a:r>
            <a:r>
              <a:rPr lang="en-US" sz="1200" kern="1200" dirty="0" smtClean="0">
                <a:solidFill>
                  <a:schemeClr val="tx1"/>
                </a:solidFill>
                <a:latin typeface="Times New Roman" pitchFamily="18" charset="0"/>
                <a:ea typeface="+mn-ea"/>
                <a:cs typeface="+mn-cs"/>
              </a:rPr>
              <a:t>  with ASP.NET MVC 3 that uses this support and makes it easy out of the box to compare and validate two property values.</a:t>
            </a:r>
          </a:p>
          <a:p>
            <a:r>
              <a:rPr lang="en-US" sz="1200" kern="1200" dirty="0" smtClean="0">
                <a:solidFill>
                  <a:schemeClr val="tx1"/>
                </a:solidFill>
                <a:latin typeface="Times New Roman" pitchFamily="18" charset="0"/>
                <a:ea typeface="+mn-ea"/>
                <a:cs typeface="+mn-cs"/>
              </a:rPr>
              <a:t>You can use any data access API or technology with ASP.NET MVC.  This past year, though, we’ve worked closely with the .NET data team to ensure that the new </a:t>
            </a:r>
            <a:r>
              <a:rPr lang="en-US" sz="1200" kern="1200" dirty="0" smtClean="0">
                <a:solidFill>
                  <a:schemeClr val="tx1"/>
                </a:solidFill>
                <a:latin typeface="Times New Roman" pitchFamily="18" charset="0"/>
                <a:ea typeface="+mn-ea"/>
                <a:cs typeface="+mn-cs"/>
                <a:hlinkClick r:id="rId20"/>
              </a:rPr>
              <a:t>EF Code First library</a:t>
            </a:r>
            <a:r>
              <a:rPr lang="en-US" sz="1200" kern="1200" dirty="0" smtClean="0">
                <a:solidFill>
                  <a:schemeClr val="tx1"/>
                </a:solidFill>
                <a:latin typeface="Times New Roman" pitchFamily="18" charset="0"/>
                <a:ea typeface="+mn-ea"/>
                <a:cs typeface="+mn-cs"/>
              </a:rPr>
              <a:t> works really well for ASP.NET MVC applications.  These </a:t>
            </a:r>
            <a:r>
              <a:rPr lang="en-US" sz="1200" kern="1200" dirty="0" smtClean="0">
                <a:solidFill>
                  <a:schemeClr val="tx1"/>
                </a:solidFill>
                <a:latin typeface="Times New Roman" pitchFamily="18" charset="0"/>
                <a:ea typeface="+mn-ea"/>
                <a:cs typeface="+mn-cs"/>
                <a:hlinkClick r:id="rId21"/>
              </a:rPr>
              <a:t>two</a:t>
            </a:r>
            <a:r>
              <a:rPr lang="en-US" sz="1200" kern="120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hlinkClick r:id="rId18"/>
              </a:rPr>
              <a:t>posts</a:t>
            </a:r>
            <a:r>
              <a:rPr lang="en-US" sz="1200" kern="1200" dirty="0" smtClean="0">
                <a:solidFill>
                  <a:schemeClr val="tx1"/>
                </a:solidFill>
                <a:latin typeface="Times New Roman" pitchFamily="18" charset="0"/>
                <a:ea typeface="+mn-ea"/>
                <a:cs typeface="+mn-cs"/>
              </a:rPr>
              <a:t> of mine cover the latest EF Code First preview and demonstrates how to use it with ASP.NET MVC 3 to enable easy editing of data (with end to end </a:t>
            </a:r>
            <a:r>
              <a:rPr lang="en-US" sz="1200" kern="1200" dirty="0" err="1" smtClean="0">
                <a:solidFill>
                  <a:schemeClr val="tx1"/>
                </a:solidFill>
                <a:latin typeface="Times New Roman" pitchFamily="18" charset="0"/>
                <a:ea typeface="+mn-ea"/>
                <a:cs typeface="+mn-cs"/>
              </a:rPr>
              <a:t>client+server</a:t>
            </a:r>
            <a:r>
              <a:rPr lang="en-US" sz="1200" kern="1200" dirty="0" smtClean="0">
                <a:solidFill>
                  <a:schemeClr val="tx1"/>
                </a:solidFill>
                <a:latin typeface="Times New Roman" pitchFamily="18" charset="0"/>
                <a:ea typeface="+mn-ea"/>
                <a:cs typeface="+mn-cs"/>
              </a:rPr>
              <a:t> validation support).  The final release of EF Code First will ship in the next few weeks.</a:t>
            </a:r>
          </a:p>
          <a:p>
            <a:r>
              <a:rPr lang="en-US" sz="1200" kern="1200" dirty="0" smtClean="0">
                <a:solidFill>
                  <a:schemeClr val="tx1"/>
                </a:solidFill>
                <a:latin typeface="Times New Roman" pitchFamily="18" charset="0"/>
                <a:ea typeface="+mn-ea"/>
                <a:cs typeface="+mn-cs"/>
              </a:rPr>
              <a:t>Today we are also publishing the first preview of a new </a:t>
            </a:r>
            <a:r>
              <a:rPr lang="en-US" sz="1200" kern="1200" dirty="0" err="1" smtClean="0">
                <a:solidFill>
                  <a:schemeClr val="tx1"/>
                </a:solidFill>
                <a:latin typeface="Times New Roman" pitchFamily="18" charset="0"/>
                <a:ea typeface="+mn-ea"/>
                <a:cs typeface="+mn-cs"/>
              </a:rPr>
              <a:t>MvcScaffolding</a:t>
            </a:r>
            <a:r>
              <a:rPr lang="en-US" sz="1200" kern="1200" dirty="0" smtClean="0">
                <a:solidFill>
                  <a:schemeClr val="tx1"/>
                </a:solidFill>
                <a:latin typeface="Times New Roman" pitchFamily="18" charset="0"/>
                <a:ea typeface="+mn-ea"/>
                <a:cs typeface="+mn-cs"/>
              </a:rPr>
              <a:t> project.  It enables you to easily scaffold ASP.NET MVC 3 Controllers and Views, and works great with EF Code-First (and is pluggable to support other data providers).  You can learn more about it – and install it via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today - from </a:t>
            </a:r>
            <a:r>
              <a:rPr lang="en-US" sz="1200" kern="1200" dirty="0" smtClean="0">
                <a:solidFill>
                  <a:schemeClr val="tx1"/>
                </a:solidFill>
                <a:latin typeface="Times New Roman" pitchFamily="18" charset="0"/>
                <a:ea typeface="+mn-ea"/>
                <a:cs typeface="+mn-cs"/>
                <a:hlinkClick r:id="rId22"/>
              </a:rPr>
              <a:t>Steve Sanderson’s </a:t>
            </a:r>
            <a:r>
              <a:rPr lang="en-US" sz="1200" kern="1200" dirty="0" err="1" smtClean="0">
                <a:solidFill>
                  <a:schemeClr val="tx1"/>
                </a:solidFill>
                <a:latin typeface="Times New Roman" pitchFamily="18" charset="0"/>
                <a:ea typeface="+mn-ea"/>
                <a:cs typeface="+mn-cs"/>
                <a:hlinkClick r:id="rId22"/>
              </a:rPr>
              <a:t>MvcScaffolding</a:t>
            </a:r>
            <a:r>
              <a:rPr lang="en-US" sz="1200" kern="1200" dirty="0" smtClean="0">
                <a:solidFill>
                  <a:schemeClr val="tx1"/>
                </a:solidFill>
                <a:latin typeface="Times New Roman" pitchFamily="18" charset="0"/>
                <a:ea typeface="+mn-ea"/>
                <a:cs typeface="+mn-cs"/>
                <a:hlinkClick r:id="rId22"/>
              </a:rPr>
              <a:t> blog post</a:t>
            </a:r>
            <a:r>
              <a:rPr lang="en-US" sz="1200" kern="1200" dirty="0" smtClean="0">
                <a:solidFill>
                  <a:schemeClr val="tx1"/>
                </a:solidFill>
                <a:latin typeface="Times New Roman" pitchFamily="18" charset="0"/>
                <a:ea typeface="+mn-ea"/>
                <a:cs typeface="+mn-cs"/>
              </a:rPr>
              <a:t>.</a:t>
            </a:r>
          </a:p>
          <a:p>
            <a:r>
              <a:rPr lang="en-US" sz="1200" b="1" u="sng" kern="1200" dirty="0" smtClean="0">
                <a:solidFill>
                  <a:schemeClr val="tx1"/>
                </a:solidFill>
                <a:latin typeface="Times New Roman" pitchFamily="18" charset="0"/>
                <a:ea typeface="+mn-ea"/>
                <a:cs typeface="+mn-cs"/>
              </a:rPr>
              <a:t>Output Caching</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Previous releases of ASP.NET MVC supported output caching content at a URL or action-method level.</a:t>
            </a:r>
          </a:p>
          <a:p>
            <a:r>
              <a:rPr lang="en-US" sz="1200" kern="1200" dirty="0" smtClean="0">
                <a:solidFill>
                  <a:schemeClr val="tx1"/>
                </a:solidFill>
                <a:latin typeface="Times New Roman" pitchFamily="18" charset="0"/>
                <a:ea typeface="+mn-ea"/>
                <a:cs typeface="+mn-cs"/>
              </a:rPr>
              <a:t>With ASP.NET MVC V3 we are also enabling support for partial page output caching – which allows you to easily output cache regions or fragments of a response as opposed to the entire thing.  This ends up being super useful in a lot of scenarios, and enables you to dramatically reduce the work your application does on the server.  </a:t>
            </a:r>
          </a:p>
          <a:p>
            <a:r>
              <a:rPr lang="en-US" sz="1200" kern="1200" dirty="0" smtClean="0">
                <a:solidFill>
                  <a:schemeClr val="tx1"/>
                </a:solidFill>
                <a:latin typeface="Times New Roman" pitchFamily="18" charset="0"/>
                <a:ea typeface="+mn-ea"/>
                <a:cs typeface="+mn-cs"/>
              </a:rPr>
              <a:t>The new partial page output caching support in ASP.NET MVC 3 enables you to easily re-use cached sub-regions/fragments of a page across multiple URLs on a site.  It supports the ability to cache the content either on the web-server, or optionally cache it within a distributed cache server like Windows Server </a:t>
            </a:r>
            <a:r>
              <a:rPr lang="en-US" sz="1200" kern="1200" dirty="0" err="1" smtClean="0">
                <a:solidFill>
                  <a:schemeClr val="tx1"/>
                </a:solidFill>
                <a:latin typeface="Times New Roman" pitchFamily="18" charset="0"/>
                <a:ea typeface="+mn-ea"/>
                <a:cs typeface="+mn-cs"/>
              </a:rPr>
              <a:t>AppFabric</a:t>
            </a:r>
            <a:r>
              <a:rPr lang="en-US" sz="1200" kern="1200" dirty="0" smtClean="0">
                <a:solidFill>
                  <a:schemeClr val="tx1"/>
                </a:solidFill>
                <a:latin typeface="Times New Roman" pitchFamily="18" charset="0"/>
                <a:ea typeface="+mn-ea"/>
                <a:cs typeface="+mn-cs"/>
              </a:rPr>
              <a:t> or </a:t>
            </a:r>
            <a:r>
              <a:rPr lang="en-US" sz="1200" kern="1200" dirty="0" err="1" smtClean="0">
                <a:solidFill>
                  <a:schemeClr val="tx1"/>
                </a:solidFill>
                <a:latin typeface="Times New Roman" pitchFamily="18" charset="0"/>
                <a:ea typeface="+mn-ea"/>
                <a:cs typeface="+mn-cs"/>
              </a:rPr>
              <a:t>memcached</a:t>
            </a:r>
            <a:r>
              <a:rPr lang="en-US" sz="1200" kern="1200" dirty="0" smtClean="0">
                <a:solidFill>
                  <a:schemeClr val="tx1"/>
                </a:solidFill>
                <a:latin typeface="Times New Roman" pitchFamily="18" charset="0"/>
                <a:ea typeface="+mn-ea"/>
                <a:cs typeface="+mn-cs"/>
              </a:rPr>
              <a:t>.</a:t>
            </a:r>
          </a:p>
          <a:p>
            <a:r>
              <a:rPr lang="en-US" sz="1200" kern="1200" dirty="0" smtClean="0">
                <a:solidFill>
                  <a:schemeClr val="tx1"/>
                </a:solidFill>
                <a:latin typeface="Times New Roman" pitchFamily="18" charset="0"/>
                <a:ea typeface="+mn-ea"/>
                <a:cs typeface="+mn-cs"/>
              </a:rPr>
              <a:t>I’ll post some tutorials on my blog that show how to take advantage of ASP.NET MVC 3’s new output caching support for partial page scenarios in the future.</a:t>
            </a:r>
          </a:p>
          <a:p>
            <a:r>
              <a:rPr lang="en-US" sz="1200" b="1" u="sng" kern="1200" dirty="0" smtClean="0">
                <a:solidFill>
                  <a:schemeClr val="tx1"/>
                </a:solidFill>
                <a:latin typeface="Times New Roman" pitchFamily="18" charset="0"/>
                <a:ea typeface="+mn-ea"/>
                <a:cs typeface="+mn-cs"/>
              </a:rPr>
              <a:t>Better Dependency Injection</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ASP.NET MVC 3 provides better support for applying Dependency Injection (DI) and integrating with Dependency Injection/IOC containers.</a:t>
            </a:r>
          </a:p>
          <a:p>
            <a:r>
              <a:rPr lang="en-US" sz="1200" kern="1200" dirty="0" smtClean="0">
                <a:solidFill>
                  <a:schemeClr val="tx1"/>
                </a:solidFill>
                <a:latin typeface="Times New Roman" pitchFamily="18" charset="0"/>
                <a:ea typeface="+mn-ea"/>
                <a:cs typeface="+mn-cs"/>
              </a:rPr>
              <a:t>With ASP.NET MVC 3 you no longer need to author custom </a:t>
            </a:r>
            <a:r>
              <a:rPr lang="en-US" sz="1200" kern="1200" dirty="0" err="1" smtClean="0">
                <a:solidFill>
                  <a:schemeClr val="tx1"/>
                </a:solidFill>
                <a:latin typeface="Times New Roman" pitchFamily="18" charset="0"/>
                <a:ea typeface="+mn-ea"/>
                <a:cs typeface="+mn-cs"/>
              </a:rPr>
              <a:t>ControllerFactory</a:t>
            </a:r>
            <a:r>
              <a:rPr lang="en-US" sz="1200" kern="1200" dirty="0" smtClean="0">
                <a:solidFill>
                  <a:schemeClr val="tx1"/>
                </a:solidFill>
                <a:latin typeface="Times New Roman" pitchFamily="18" charset="0"/>
                <a:ea typeface="+mn-ea"/>
                <a:cs typeface="+mn-cs"/>
              </a:rPr>
              <a:t> classes in order to enable DI with Controllers.  You can instead just register a Dependency Injection framework with ASP.NET MVC 3 and it will resolve dependencies not only for Controllers, but also for Views, Action Filters, Model Binders, Value Providers, Validation Providers, and Model Metadata Providers that you use within your application.</a:t>
            </a:r>
          </a:p>
          <a:p>
            <a:r>
              <a:rPr lang="en-US" sz="1200" kern="1200" dirty="0" smtClean="0">
                <a:solidFill>
                  <a:schemeClr val="tx1"/>
                </a:solidFill>
                <a:latin typeface="Times New Roman" pitchFamily="18" charset="0"/>
                <a:ea typeface="+mn-ea"/>
                <a:cs typeface="+mn-cs"/>
              </a:rPr>
              <a:t>This makes it much easier to cleanly integrate dependency injection within your projects.</a:t>
            </a:r>
          </a:p>
          <a:p>
            <a:r>
              <a:rPr lang="en-US" sz="1200" b="1" u="sng" kern="1200" dirty="0" smtClean="0">
                <a:solidFill>
                  <a:schemeClr val="tx1"/>
                </a:solidFill>
                <a:latin typeface="Times New Roman" pitchFamily="18" charset="0"/>
                <a:ea typeface="+mn-ea"/>
                <a:cs typeface="+mn-cs"/>
              </a:rPr>
              <a:t>Other Goodies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ASP.NET MVC 3 includes dozens of other nice improvements that help to both reduce the amount of code you write, and make the code you do write cleaner.  Here are just a few examples: </a:t>
            </a:r>
          </a:p>
          <a:p>
            <a:r>
              <a:rPr lang="en-US" sz="1200" kern="1200" dirty="0" smtClean="0">
                <a:solidFill>
                  <a:schemeClr val="tx1"/>
                </a:solidFill>
                <a:latin typeface="Times New Roman" pitchFamily="18" charset="0"/>
                <a:ea typeface="+mn-ea"/>
                <a:cs typeface="+mn-cs"/>
              </a:rPr>
              <a:t>Improved New Project dialog that makes it easy to start new ASP.NET MVC 3 projects from templates. </a:t>
            </a:r>
          </a:p>
          <a:p>
            <a:r>
              <a:rPr lang="en-US" sz="1200" kern="1200" dirty="0" smtClean="0">
                <a:solidFill>
                  <a:schemeClr val="tx1"/>
                </a:solidFill>
                <a:latin typeface="Times New Roman" pitchFamily="18" charset="0"/>
                <a:ea typeface="+mn-ea"/>
                <a:cs typeface="+mn-cs"/>
              </a:rPr>
              <a:t>Improved Add-&gt;View Scaffolding support that enables the generation of even cleaner view templates. </a:t>
            </a:r>
          </a:p>
          <a:p>
            <a:r>
              <a:rPr lang="en-US" sz="1200" kern="1200" dirty="0" smtClean="0">
                <a:solidFill>
                  <a:schemeClr val="tx1"/>
                </a:solidFill>
                <a:latin typeface="Times New Roman" pitchFamily="18" charset="0"/>
                <a:ea typeface="+mn-ea"/>
                <a:cs typeface="+mn-cs"/>
              </a:rPr>
              <a:t>New </a:t>
            </a:r>
            <a:r>
              <a:rPr lang="en-US" sz="1200" kern="1200" dirty="0" err="1" smtClean="0">
                <a:solidFill>
                  <a:schemeClr val="tx1"/>
                </a:solidFill>
                <a:latin typeface="Times New Roman" pitchFamily="18" charset="0"/>
                <a:ea typeface="+mn-ea"/>
                <a:cs typeface="+mn-cs"/>
              </a:rPr>
              <a:t>ViewBag</a:t>
            </a:r>
            <a:r>
              <a:rPr lang="en-US" sz="1200" kern="1200" dirty="0" smtClean="0">
                <a:solidFill>
                  <a:schemeClr val="tx1"/>
                </a:solidFill>
                <a:latin typeface="Times New Roman" pitchFamily="18" charset="0"/>
                <a:ea typeface="+mn-ea"/>
                <a:cs typeface="+mn-cs"/>
              </a:rPr>
              <a:t> property that uses .NET 4’s dynamic support to make it easy to pass late-bound data from Controllers to Views. </a:t>
            </a:r>
          </a:p>
          <a:p>
            <a:r>
              <a:rPr lang="en-US" sz="1200" kern="1200" dirty="0" smtClean="0">
                <a:solidFill>
                  <a:schemeClr val="tx1"/>
                </a:solidFill>
                <a:latin typeface="Times New Roman" pitchFamily="18" charset="0"/>
                <a:ea typeface="+mn-ea"/>
                <a:cs typeface="+mn-cs"/>
              </a:rPr>
              <a:t>Global Filters support that allows specifying cross-cutting filter attributes (like [</a:t>
            </a:r>
            <a:r>
              <a:rPr lang="en-US" sz="1200" kern="1200" dirty="0" err="1" smtClean="0">
                <a:solidFill>
                  <a:schemeClr val="tx1"/>
                </a:solidFill>
                <a:latin typeface="Times New Roman" pitchFamily="18" charset="0"/>
                <a:ea typeface="+mn-ea"/>
                <a:cs typeface="+mn-cs"/>
              </a:rPr>
              <a:t>HandleError</a:t>
            </a:r>
            <a:r>
              <a:rPr lang="en-US" sz="1200" kern="1200" dirty="0" smtClean="0">
                <a:solidFill>
                  <a:schemeClr val="tx1"/>
                </a:solidFill>
                <a:latin typeface="Times New Roman" pitchFamily="18" charset="0"/>
                <a:ea typeface="+mn-ea"/>
                <a:cs typeface="+mn-cs"/>
              </a:rPr>
              <a:t>]) across all Controllers within an app. </a:t>
            </a:r>
          </a:p>
          <a:p>
            <a:r>
              <a:rPr lang="en-US" sz="1200" kern="1200" dirty="0" smtClean="0">
                <a:solidFill>
                  <a:schemeClr val="tx1"/>
                </a:solidFill>
                <a:latin typeface="Times New Roman" pitchFamily="18" charset="0"/>
                <a:ea typeface="+mn-ea"/>
                <a:cs typeface="+mn-cs"/>
              </a:rPr>
              <a:t>New [</a:t>
            </a:r>
            <a:r>
              <a:rPr lang="en-US" sz="1200" kern="1200" dirty="0" err="1" smtClean="0">
                <a:solidFill>
                  <a:schemeClr val="tx1"/>
                </a:solidFill>
                <a:latin typeface="Times New Roman" pitchFamily="18" charset="0"/>
                <a:ea typeface="+mn-ea"/>
                <a:cs typeface="+mn-cs"/>
              </a:rPr>
              <a:t>AllowHtml</a:t>
            </a:r>
            <a:r>
              <a:rPr lang="en-US" sz="1200" kern="1200" dirty="0" smtClean="0">
                <a:solidFill>
                  <a:schemeClr val="tx1"/>
                </a:solidFill>
                <a:latin typeface="Times New Roman" pitchFamily="18" charset="0"/>
                <a:ea typeface="+mn-ea"/>
                <a:cs typeface="+mn-cs"/>
              </a:rPr>
              <a:t>] attribute that allows for more granular request validation when binding form posted data to models. </a:t>
            </a:r>
          </a:p>
          <a:p>
            <a:r>
              <a:rPr lang="en-US" sz="1200" kern="1200" dirty="0" err="1" smtClean="0">
                <a:solidFill>
                  <a:schemeClr val="tx1"/>
                </a:solidFill>
                <a:latin typeface="Times New Roman" pitchFamily="18" charset="0"/>
                <a:ea typeface="+mn-ea"/>
                <a:cs typeface="+mn-cs"/>
              </a:rPr>
              <a:t>Sessionless</a:t>
            </a:r>
            <a:r>
              <a:rPr lang="en-US" sz="1200" kern="1200" dirty="0" smtClean="0">
                <a:solidFill>
                  <a:schemeClr val="tx1"/>
                </a:solidFill>
                <a:latin typeface="Times New Roman" pitchFamily="18" charset="0"/>
                <a:ea typeface="+mn-ea"/>
                <a:cs typeface="+mn-cs"/>
              </a:rPr>
              <a:t> controller support that allows fine grained control over whether </a:t>
            </a:r>
            <a:r>
              <a:rPr lang="en-US" sz="1200" kern="1200" dirty="0" err="1" smtClean="0">
                <a:solidFill>
                  <a:schemeClr val="tx1"/>
                </a:solidFill>
                <a:latin typeface="Times New Roman" pitchFamily="18" charset="0"/>
                <a:ea typeface="+mn-ea"/>
                <a:cs typeface="+mn-cs"/>
              </a:rPr>
              <a:t>SessionState</a:t>
            </a:r>
            <a:r>
              <a:rPr lang="en-US" sz="1200" kern="1200" dirty="0" smtClean="0">
                <a:solidFill>
                  <a:schemeClr val="tx1"/>
                </a:solidFill>
                <a:latin typeface="Times New Roman" pitchFamily="18" charset="0"/>
                <a:ea typeface="+mn-ea"/>
                <a:cs typeface="+mn-cs"/>
              </a:rPr>
              <a:t> is enabled on a Controller. </a:t>
            </a:r>
          </a:p>
          <a:p>
            <a:r>
              <a:rPr lang="en-US" sz="1200" kern="1200" dirty="0" smtClean="0">
                <a:solidFill>
                  <a:schemeClr val="tx1"/>
                </a:solidFill>
                <a:latin typeface="Times New Roman" pitchFamily="18" charset="0"/>
                <a:ea typeface="+mn-ea"/>
                <a:cs typeface="+mn-cs"/>
              </a:rPr>
              <a:t>New </a:t>
            </a:r>
            <a:r>
              <a:rPr lang="en-US" sz="1200" kern="1200" dirty="0" err="1" smtClean="0">
                <a:solidFill>
                  <a:schemeClr val="tx1"/>
                </a:solidFill>
                <a:latin typeface="Times New Roman" pitchFamily="18" charset="0"/>
                <a:ea typeface="+mn-ea"/>
                <a:cs typeface="+mn-cs"/>
              </a:rPr>
              <a:t>ActionResult</a:t>
            </a:r>
            <a:r>
              <a:rPr lang="en-US" sz="1200" kern="1200" dirty="0" smtClean="0">
                <a:solidFill>
                  <a:schemeClr val="tx1"/>
                </a:solidFill>
                <a:latin typeface="Times New Roman" pitchFamily="18" charset="0"/>
                <a:ea typeface="+mn-ea"/>
                <a:cs typeface="+mn-cs"/>
              </a:rPr>
              <a:t> types like </a:t>
            </a:r>
            <a:r>
              <a:rPr lang="en-US" sz="1200" kern="1200" dirty="0" err="1" smtClean="0">
                <a:solidFill>
                  <a:schemeClr val="tx1"/>
                </a:solidFill>
                <a:latin typeface="Times New Roman" pitchFamily="18" charset="0"/>
                <a:ea typeface="+mn-ea"/>
                <a:cs typeface="+mn-cs"/>
              </a:rPr>
              <a:t>HttpNotFoundResult</a:t>
            </a:r>
            <a:r>
              <a:rPr lang="en-US" sz="1200" kern="1200" dirty="0" smtClean="0">
                <a:solidFill>
                  <a:schemeClr val="tx1"/>
                </a:solidFill>
                <a:latin typeface="Times New Roman" pitchFamily="18" charset="0"/>
                <a:ea typeface="+mn-ea"/>
                <a:cs typeface="+mn-cs"/>
              </a:rPr>
              <a:t> and </a:t>
            </a:r>
            <a:r>
              <a:rPr lang="en-US" sz="1200" kern="1200" dirty="0" err="1" smtClean="0">
                <a:solidFill>
                  <a:schemeClr val="tx1"/>
                </a:solidFill>
                <a:latin typeface="Times New Roman" pitchFamily="18" charset="0"/>
                <a:ea typeface="+mn-ea"/>
                <a:cs typeface="+mn-cs"/>
                <a:hlinkClick r:id="rId23"/>
              </a:rPr>
              <a:t>RedirectPermanent</a:t>
            </a:r>
            <a:r>
              <a:rPr lang="en-US" sz="1200" kern="1200" dirty="0" smtClean="0">
                <a:solidFill>
                  <a:schemeClr val="tx1"/>
                </a:solidFill>
                <a:latin typeface="Times New Roman" pitchFamily="18" charset="0"/>
                <a:ea typeface="+mn-ea"/>
                <a:cs typeface="+mn-cs"/>
              </a:rPr>
              <a:t> for common HTTP scenarios. </a:t>
            </a:r>
          </a:p>
          <a:p>
            <a:r>
              <a:rPr lang="en-US" sz="1200" kern="1200" dirty="0" smtClean="0">
                <a:solidFill>
                  <a:schemeClr val="tx1"/>
                </a:solidFill>
                <a:latin typeface="Times New Roman" pitchFamily="18" charset="0"/>
                <a:ea typeface="+mn-ea"/>
                <a:cs typeface="+mn-cs"/>
              </a:rPr>
              <a:t>New </a:t>
            </a:r>
            <a:r>
              <a:rPr lang="en-US" sz="1200" kern="1200" dirty="0" err="1" smtClean="0">
                <a:solidFill>
                  <a:schemeClr val="tx1"/>
                </a:solidFill>
                <a:latin typeface="Times New Roman" pitchFamily="18" charset="0"/>
                <a:ea typeface="+mn-ea"/>
                <a:cs typeface="+mn-cs"/>
              </a:rPr>
              <a:t>Html.Raw</a:t>
            </a:r>
            <a:r>
              <a:rPr lang="en-US" sz="1200" kern="1200" dirty="0" smtClean="0">
                <a:solidFill>
                  <a:schemeClr val="tx1"/>
                </a:solidFill>
                <a:latin typeface="Times New Roman" pitchFamily="18" charset="0"/>
                <a:ea typeface="+mn-ea"/>
                <a:cs typeface="+mn-cs"/>
              </a:rPr>
              <a:t>() helper to indicate that output should not be HTML encoded. </a:t>
            </a:r>
          </a:p>
          <a:p>
            <a:r>
              <a:rPr lang="en-US" sz="1200" kern="1200" dirty="0" smtClean="0">
                <a:solidFill>
                  <a:schemeClr val="tx1"/>
                </a:solidFill>
                <a:latin typeface="Times New Roman" pitchFamily="18" charset="0"/>
                <a:ea typeface="+mn-ea"/>
                <a:cs typeface="+mn-cs"/>
              </a:rPr>
              <a:t>New Crypto helpers for salting and hashing passwords. </a:t>
            </a:r>
          </a:p>
          <a:p>
            <a:r>
              <a:rPr lang="en-US" sz="1200" kern="1200" dirty="0" smtClean="0">
                <a:solidFill>
                  <a:schemeClr val="tx1"/>
                </a:solidFill>
                <a:latin typeface="Times New Roman" pitchFamily="18" charset="0"/>
                <a:ea typeface="+mn-ea"/>
                <a:cs typeface="+mn-cs"/>
              </a:rPr>
              <a:t>And much, much more… </a:t>
            </a:r>
          </a:p>
          <a:p>
            <a:r>
              <a:rPr lang="en-US" sz="1200" b="1" u="sng" kern="1200" dirty="0" smtClean="0">
                <a:solidFill>
                  <a:schemeClr val="tx1"/>
                </a:solidFill>
                <a:latin typeface="Times New Roman" pitchFamily="18" charset="0"/>
                <a:ea typeface="+mn-ea"/>
                <a:cs typeface="+mn-cs"/>
              </a:rPr>
              <a:t>Learn More about ASP.NET MVC 3</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will be posting lots of tutorials and samples on the </a:t>
            </a:r>
            <a:r>
              <a:rPr lang="en-US" sz="1200" kern="1200" dirty="0" smtClean="0">
                <a:solidFill>
                  <a:schemeClr val="tx1"/>
                </a:solidFill>
                <a:latin typeface="Times New Roman" pitchFamily="18" charset="0"/>
                <a:ea typeface="+mn-ea"/>
                <a:cs typeface="+mn-cs"/>
                <a:hlinkClick r:id="rId24"/>
              </a:rPr>
              <a:t>http://asp.net/mvc</a:t>
            </a:r>
            <a:r>
              <a:rPr lang="en-US" sz="1200" kern="1200" dirty="0" smtClean="0">
                <a:solidFill>
                  <a:schemeClr val="tx1"/>
                </a:solidFill>
                <a:latin typeface="Times New Roman" pitchFamily="18" charset="0"/>
                <a:ea typeface="+mn-ea"/>
                <a:cs typeface="+mn-cs"/>
              </a:rPr>
              <a:t> site in the weeks ahead.  Below are two good ASP.NET MVC 3 tutorials available on the site today:</a:t>
            </a:r>
          </a:p>
          <a:p>
            <a:r>
              <a:rPr lang="en-US" sz="1200" kern="1200" dirty="0" smtClean="0">
                <a:solidFill>
                  <a:schemeClr val="tx1"/>
                </a:solidFill>
                <a:latin typeface="Times New Roman" pitchFamily="18" charset="0"/>
                <a:ea typeface="+mn-ea"/>
                <a:cs typeface="+mn-cs"/>
                <a:hlinkClick r:id="rId25"/>
              </a:rPr>
              <a:t>Build your First ASP.NET MVC 3 Application</a:t>
            </a:r>
            <a:r>
              <a:rPr lang="en-US" sz="1200" kern="120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hlinkClick r:id="rId26"/>
              </a:rPr>
              <a:t>VB</a:t>
            </a:r>
            <a:r>
              <a:rPr lang="en-US" sz="1200" kern="1200" dirty="0" smtClean="0">
                <a:solidFill>
                  <a:schemeClr val="tx1"/>
                </a:solidFill>
                <a:latin typeface="Times New Roman" pitchFamily="18" charset="0"/>
                <a:ea typeface="+mn-ea"/>
                <a:cs typeface="+mn-cs"/>
              </a:rPr>
              <a:t> and </a:t>
            </a:r>
            <a:r>
              <a:rPr lang="en-US" sz="1200" kern="1200" dirty="0" smtClean="0">
                <a:solidFill>
                  <a:schemeClr val="tx1"/>
                </a:solidFill>
                <a:latin typeface="Times New Roman" pitchFamily="18" charset="0"/>
                <a:ea typeface="+mn-ea"/>
                <a:cs typeface="+mn-cs"/>
                <a:hlinkClick r:id="rId25"/>
              </a:rPr>
              <a:t>C#</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27"/>
              </a:rPr>
              <a:t>Building the ASP.NET MVC 3 Music Store</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We’ll post additional ASP.NET MVC 3 tutorials and videos on the </a:t>
            </a:r>
            <a:r>
              <a:rPr lang="en-US" sz="1200" kern="1200" dirty="0" smtClean="0">
                <a:solidFill>
                  <a:schemeClr val="tx1"/>
                </a:solidFill>
                <a:latin typeface="Times New Roman" pitchFamily="18" charset="0"/>
                <a:ea typeface="+mn-ea"/>
                <a:cs typeface="+mn-cs"/>
                <a:hlinkClick r:id="rId24"/>
              </a:rPr>
              <a:t>http://asp.net/mvc</a:t>
            </a:r>
            <a:r>
              <a:rPr lang="en-US" sz="1200" kern="1200" dirty="0" smtClean="0">
                <a:solidFill>
                  <a:schemeClr val="tx1"/>
                </a:solidFill>
                <a:latin typeface="Times New Roman" pitchFamily="18" charset="0"/>
                <a:ea typeface="+mn-ea"/>
                <a:cs typeface="+mn-cs"/>
              </a:rPr>
              <a:t> site in the future. Visit it regularly to find new tutorials as they are published.</a:t>
            </a:r>
          </a:p>
          <a:p>
            <a:r>
              <a:rPr lang="en-US" sz="1200" b="1" u="sng" kern="1200" dirty="0" smtClean="0">
                <a:solidFill>
                  <a:schemeClr val="tx1"/>
                </a:solidFill>
                <a:latin typeface="Times New Roman" pitchFamily="18" charset="0"/>
                <a:ea typeface="+mn-ea"/>
                <a:cs typeface="+mn-cs"/>
              </a:rPr>
              <a:t>How to Upgrade Existing Projects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ASP.NET MVC 3 is compatible with ASP.NET MVC 2 – which means it should be easy to update existing MVC projects to ASP.NET MVC 3.  </a:t>
            </a:r>
          </a:p>
          <a:p>
            <a:r>
              <a:rPr lang="en-US" sz="1200" kern="1200" dirty="0" smtClean="0">
                <a:solidFill>
                  <a:schemeClr val="tx1"/>
                </a:solidFill>
                <a:latin typeface="Times New Roman" pitchFamily="18" charset="0"/>
                <a:ea typeface="+mn-ea"/>
                <a:cs typeface="+mn-cs"/>
              </a:rPr>
              <a:t>The new features in ASP.NET MVC 3 build on top of the foundational work we’ve already done with the MVC 1 and MVC 2 releases – which means that the skills, knowledge, libraries, and books you’ve acquired are all directly applicable with the MVC 3 release.  MVC 3 adds new features and capabilities – it doesn’t obsolete existing ones.</a:t>
            </a:r>
          </a:p>
          <a:p>
            <a:r>
              <a:rPr lang="en-US" sz="1200" kern="1200" dirty="0" smtClean="0">
                <a:solidFill>
                  <a:schemeClr val="tx1"/>
                </a:solidFill>
                <a:latin typeface="Times New Roman" pitchFamily="18" charset="0"/>
                <a:ea typeface="+mn-ea"/>
                <a:cs typeface="+mn-cs"/>
              </a:rPr>
              <a:t>You can upgrade existing ASP.NET MVC 2 projects by following the </a:t>
            </a:r>
            <a:r>
              <a:rPr lang="en-US" sz="1200" kern="1200" dirty="0" smtClean="0">
                <a:solidFill>
                  <a:schemeClr val="tx1"/>
                </a:solidFill>
                <a:latin typeface="Times New Roman" pitchFamily="18" charset="0"/>
                <a:ea typeface="+mn-ea"/>
                <a:cs typeface="+mn-cs"/>
                <a:hlinkClick r:id="rId28"/>
              </a:rPr>
              <a:t>manual upgrade steps in the release notes</a:t>
            </a:r>
            <a:r>
              <a:rPr lang="en-US" sz="1200" kern="1200" dirty="0" smtClean="0">
                <a:solidFill>
                  <a:schemeClr val="tx1"/>
                </a:solidFill>
                <a:latin typeface="Times New Roman" pitchFamily="18" charset="0"/>
                <a:ea typeface="+mn-ea"/>
                <a:cs typeface="+mn-cs"/>
              </a:rPr>
              <a:t>.  Alternatively, you can use this </a:t>
            </a:r>
            <a:r>
              <a:rPr lang="en-US" sz="1200" kern="1200" dirty="0" smtClean="0">
                <a:solidFill>
                  <a:schemeClr val="tx1"/>
                </a:solidFill>
                <a:latin typeface="Times New Roman" pitchFamily="18" charset="0"/>
                <a:ea typeface="+mn-ea"/>
                <a:cs typeface="+mn-cs"/>
                <a:hlinkClick r:id="rId29"/>
              </a:rPr>
              <a:t>automated ASP.NET MVC 3 upgrade tool</a:t>
            </a:r>
            <a:r>
              <a:rPr lang="en-US" sz="1200" kern="1200" dirty="0" smtClean="0">
                <a:solidFill>
                  <a:schemeClr val="tx1"/>
                </a:solidFill>
                <a:latin typeface="Times New Roman" pitchFamily="18" charset="0"/>
                <a:ea typeface="+mn-ea"/>
                <a:cs typeface="+mn-cs"/>
              </a:rPr>
              <a:t> to easily update your  existing projects.</a:t>
            </a:r>
          </a:p>
          <a:p>
            <a:r>
              <a:rPr lang="en-US" sz="1200" b="1" u="sng" kern="1200" dirty="0" smtClean="0">
                <a:solidFill>
                  <a:schemeClr val="tx1"/>
                </a:solidFill>
                <a:latin typeface="Times New Roman" pitchFamily="18" charset="0"/>
                <a:ea typeface="+mn-ea"/>
                <a:cs typeface="+mn-cs"/>
              </a:rPr>
              <a:t>Localized Builds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Today’s ASP.NET MVC 3 release is available in English.  We will be releasing localized versions of ASP.NET MVC 3 (in 9 languages) in a few days.  I’ll blog pointers to the localized downloads once they are available. </a:t>
            </a:r>
          </a:p>
          <a:p>
            <a:r>
              <a:rPr lang="en-US" sz="1200" b="1" u="sng" kern="1200" dirty="0" err="1" smtClean="0">
                <a:solidFill>
                  <a:schemeClr val="tx1"/>
                </a:solidFill>
                <a:latin typeface="Times New Roman" pitchFamily="18" charset="0"/>
                <a:ea typeface="+mn-ea"/>
                <a:cs typeface="+mn-cs"/>
              </a:rPr>
              <a:t>NuGet</a:t>
            </a:r>
            <a:r>
              <a:rPr lang="en-US" sz="1200" b="1"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Today we are also shipping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 a free, open source, package manager that makes it easy for you to find, install, and use open source libraries in your projects. It works with all .NET project types (including ASP.NET Web Forms, ASP.NET MVC, WPF, </a:t>
            </a:r>
            <a:r>
              <a:rPr lang="en-US" sz="1200" kern="1200" dirty="0" err="1" smtClean="0">
                <a:solidFill>
                  <a:schemeClr val="tx1"/>
                </a:solidFill>
                <a:latin typeface="Times New Roman" pitchFamily="18" charset="0"/>
                <a:ea typeface="+mn-ea"/>
                <a:cs typeface="+mn-cs"/>
              </a:rPr>
              <a:t>WinForms</a:t>
            </a:r>
            <a:r>
              <a:rPr lang="en-US" sz="1200" kern="1200" dirty="0" smtClean="0">
                <a:solidFill>
                  <a:schemeClr val="tx1"/>
                </a:solidFill>
                <a:latin typeface="Times New Roman" pitchFamily="18" charset="0"/>
                <a:ea typeface="+mn-ea"/>
                <a:cs typeface="+mn-cs"/>
              </a:rPr>
              <a:t>, Silverlight, and Class Libraries).  You can download and install it </a:t>
            </a:r>
            <a:r>
              <a:rPr lang="en-US" sz="1200" kern="1200" dirty="0" smtClean="0">
                <a:solidFill>
                  <a:schemeClr val="tx1"/>
                </a:solidFill>
                <a:latin typeface="Times New Roman" pitchFamily="18" charset="0"/>
                <a:ea typeface="+mn-ea"/>
                <a:cs typeface="+mn-cs"/>
                <a:hlinkClick r:id="rId30"/>
              </a:rPr>
              <a:t>here</a:t>
            </a:r>
            <a:r>
              <a:rPr lang="en-US" sz="1200" kern="1200" dirty="0" smtClean="0">
                <a:solidFill>
                  <a:schemeClr val="tx1"/>
                </a:solidFill>
                <a:latin typeface="Times New Roman" pitchFamily="18" charset="0"/>
                <a:ea typeface="+mn-ea"/>
                <a:cs typeface="+mn-cs"/>
              </a:rPr>
              <a:t>.</a:t>
            </a:r>
          </a:p>
          <a:p>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enables developers who maintain open source projects (for example, .NET projects like </a:t>
            </a:r>
            <a:r>
              <a:rPr lang="en-US" sz="1200" kern="1200" dirty="0" err="1" smtClean="0">
                <a:solidFill>
                  <a:schemeClr val="tx1"/>
                </a:solidFill>
                <a:latin typeface="Times New Roman" pitchFamily="18" charset="0"/>
                <a:ea typeface="+mn-ea"/>
                <a:cs typeface="+mn-cs"/>
              </a:rPr>
              <a:t>Moq</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NHibernate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Ninject</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StructureMap</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NUnit</a:t>
            </a:r>
            <a:r>
              <a:rPr lang="en-US" sz="1200" kern="1200" dirty="0" smtClean="0">
                <a:solidFill>
                  <a:schemeClr val="tx1"/>
                </a:solidFill>
                <a:latin typeface="Times New Roman" pitchFamily="18" charset="0"/>
                <a:ea typeface="+mn-ea"/>
                <a:cs typeface="+mn-cs"/>
              </a:rPr>
              <a:t>, Windsor, Raven, </a:t>
            </a:r>
            <a:r>
              <a:rPr lang="en-US" sz="1200" kern="1200" dirty="0" err="1" smtClean="0">
                <a:solidFill>
                  <a:schemeClr val="tx1"/>
                </a:solidFill>
                <a:latin typeface="Times New Roman" pitchFamily="18" charset="0"/>
                <a:ea typeface="+mn-ea"/>
                <a:cs typeface="+mn-cs"/>
              </a:rPr>
              <a:t>Elmah</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etc</a:t>
            </a:r>
            <a:r>
              <a:rPr lang="en-US" sz="1200" kern="1200" dirty="0" smtClean="0">
                <a:solidFill>
                  <a:schemeClr val="tx1"/>
                </a:solidFill>
                <a:latin typeface="Times New Roman" pitchFamily="18" charset="0"/>
                <a:ea typeface="+mn-ea"/>
                <a:cs typeface="+mn-cs"/>
              </a:rPr>
              <a:t>) to package up their libraries and register them with an online gallery/catalog that is searchable.  The client-side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tools – which include full Visual Studio integration – make it trivial for any .NET developer who wants to use one of these libraries to easily find and install it within the project they are working on.</a:t>
            </a:r>
          </a:p>
          <a:p>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handles dependency management between libraries (for example: library1 depends on library2). It also makes it easy to update (and optionally remove) libraries from your projects later. It supports updating </a:t>
            </a:r>
            <a:r>
              <a:rPr lang="en-US" sz="1200" kern="1200" dirty="0" err="1" smtClean="0">
                <a:solidFill>
                  <a:schemeClr val="tx1"/>
                </a:solidFill>
                <a:latin typeface="Times New Roman" pitchFamily="18" charset="0"/>
                <a:ea typeface="+mn-ea"/>
                <a:cs typeface="+mn-cs"/>
              </a:rPr>
              <a:t>web.config</a:t>
            </a:r>
            <a:r>
              <a:rPr lang="en-US" sz="1200" kern="1200" dirty="0" smtClean="0">
                <a:solidFill>
                  <a:schemeClr val="tx1"/>
                </a:solidFill>
                <a:latin typeface="Times New Roman" pitchFamily="18" charset="0"/>
                <a:ea typeface="+mn-ea"/>
                <a:cs typeface="+mn-cs"/>
              </a:rPr>
              <a:t> files (if a package needs configuration settings). It also allows packages to add PowerShell scripts to a project (for example: scaffold commands). Importantly,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is transparent and clean – and does not install anything at the system level. Instead it is focused on making it easy to manage libraries you use with your projects.</a:t>
            </a:r>
          </a:p>
          <a:p>
            <a:r>
              <a:rPr lang="en-US" sz="1200" kern="1200" dirty="0" smtClean="0">
                <a:solidFill>
                  <a:schemeClr val="tx1"/>
                </a:solidFill>
                <a:latin typeface="Times New Roman" pitchFamily="18" charset="0"/>
                <a:ea typeface="+mn-ea"/>
                <a:cs typeface="+mn-cs"/>
              </a:rPr>
              <a:t>Our goal with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is to make it as simple as possible to integrate open source libraries within .NET projects.  </a:t>
            </a:r>
          </a:p>
          <a:p>
            <a:r>
              <a:rPr lang="en-US" sz="1200" b="1" u="sng" kern="1200" dirty="0" err="1" smtClean="0">
                <a:solidFill>
                  <a:schemeClr val="tx1"/>
                </a:solidFill>
                <a:latin typeface="Times New Roman" pitchFamily="18" charset="0"/>
                <a:ea typeface="+mn-ea"/>
                <a:cs typeface="+mn-cs"/>
              </a:rPr>
              <a:t>NuGet</a:t>
            </a:r>
            <a:r>
              <a:rPr lang="en-US" sz="1200" b="1" u="sng" kern="1200" dirty="0" smtClean="0">
                <a:solidFill>
                  <a:schemeClr val="tx1"/>
                </a:solidFill>
                <a:latin typeface="Times New Roman" pitchFamily="18" charset="0"/>
                <a:ea typeface="+mn-ea"/>
                <a:cs typeface="+mn-cs"/>
              </a:rPr>
              <a:t> Gallery</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This week we also launched a beta version of the </a:t>
            </a:r>
            <a:r>
              <a:rPr lang="en-US" sz="1200" kern="1200" dirty="0" smtClean="0">
                <a:solidFill>
                  <a:schemeClr val="tx1"/>
                </a:solidFill>
                <a:latin typeface="Times New Roman" pitchFamily="18" charset="0"/>
                <a:ea typeface="+mn-ea"/>
                <a:cs typeface="+mn-cs"/>
                <a:hlinkClick r:id="rId30"/>
              </a:rPr>
              <a:t>http://nuget.org</a:t>
            </a:r>
            <a:r>
              <a:rPr lang="en-US" sz="1200" kern="1200" dirty="0" smtClean="0">
                <a:solidFill>
                  <a:schemeClr val="tx1"/>
                </a:solidFill>
                <a:latin typeface="Times New Roman" pitchFamily="18" charset="0"/>
                <a:ea typeface="+mn-ea"/>
                <a:cs typeface="+mn-cs"/>
              </a:rPr>
              <a:t> web-site – which allows anyone to easily search and browse an online gallery of open source packages available via </a:t>
            </a:r>
            <a:r>
              <a:rPr lang="en-US" sz="1200" kern="1200" dirty="0" err="1" smtClean="0">
                <a:solidFill>
                  <a:schemeClr val="tx1"/>
                </a:solidFill>
                <a:latin typeface="Times New Roman" pitchFamily="18" charset="0"/>
                <a:ea typeface="+mn-ea"/>
                <a:cs typeface="+mn-cs"/>
              </a:rPr>
              <a:t>NuGet</a:t>
            </a:r>
            <a:r>
              <a:rPr lang="en-US" sz="1200" kern="1200" dirty="0" smtClean="0">
                <a:solidFill>
                  <a:schemeClr val="tx1"/>
                </a:solidFill>
                <a:latin typeface="Times New Roman" pitchFamily="18" charset="0"/>
                <a:ea typeface="+mn-ea"/>
                <a:cs typeface="+mn-cs"/>
              </a:rPr>
              <a:t>.  The site also now allows developers to optionally submit new packages that they wish to share with others.  You can learn more about how to create and share a package </a:t>
            </a:r>
            <a:r>
              <a:rPr lang="en-US" sz="1200" kern="1200" dirty="0" smtClean="0">
                <a:solidFill>
                  <a:schemeClr val="tx1"/>
                </a:solidFill>
                <a:latin typeface="Times New Roman" pitchFamily="18" charset="0"/>
                <a:ea typeface="+mn-ea"/>
                <a:cs typeface="+mn-cs"/>
                <a:hlinkClick r:id="rId31"/>
              </a:rPr>
              <a:t>here</a:t>
            </a:r>
            <a:r>
              <a:rPr lang="en-US" sz="1200" kern="1200" dirty="0" smtClean="0">
                <a:solidFill>
                  <a:schemeClr val="tx1"/>
                </a:solidFill>
                <a:latin typeface="Times New Roman" pitchFamily="18" charset="0"/>
                <a:ea typeface="+mn-ea"/>
                <a:cs typeface="+mn-cs"/>
              </a:rPr>
              <a:t>.</a:t>
            </a:r>
          </a:p>
          <a:p>
            <a:r>
              <a:rPr lang="en-US" sz="1200" kern="1200" dirty="0" smtClean="0">
                <a:solidFill>
                  <a:schemeClr val="tx1"/>
                </a:solidFill>
                <a:latin typeface="Times New Roman" pitchFamily="18" charset="0"/>
                <a:ea typeface="+mn-ea"/>
                <a:cs typeface="+mn-cs"/>
              </a:rPr>
              <a:t>There are hundreds of open-source .NET projects already within the </a:t>
            </a:r>
            <a:r>
              <a:rPr lang="en-US" sz="1200" kern="1200" dirty="0" err="1" smtClean="0">
                <a:solidFill>
                  <a:schemeClr val="tx1"/>
                </a:solidFill>
                <a:latin typeface="Times New Roman" pitchFamily="18" charset="0"/>
                <a:ea typeface="+mn-ea"/>
                <a:cs typeface="+mn-cs"/>
                <a:hlinkClick r:id="rId30"/>
              </a:rPr>
              <a:t>NuGet</a:t>
            </a:r>
            <a:r>
              <a:rPr lang="en-US" sz="1200" kern="1200" dirty="0" smtClean="0">
                <a:solidFill>
                  <a:schemeClr val="tx1"/>
                </a:solidFill>
                <a:latin typeface="Times New Roman" pitchFamily="18" charset="0"/>
                <a:ea typeface="+mn-ea"/>
                <a:cs typeface="+mn-cs"/>
                <a:hlinkClick r:id="rId30"/>
              </a:rPr>
              <a:t> Gallery</a:t>
            </a:r>
            <a:r>
              <a:rPr lang="en-US" sz="1200" kern="1200" dirty="0" smtClean="0">
                <a:solidFill>
                  <a:schemeClr val="tx1"/>
                </a:solidFill>
                <a:latin typeface="Times New Roman" pitchFamily="18" charset="0"/>
                <a:ea typeface="+mn-ea"/>
                <a:cs typeface="+mn-cs"/>
              </a:rPr>
              <a:t> today.  We hope to have thousands there in the future.</a:t>
            </a:r>
          </a:p>
          <a:p>
            <a:r>
              <a:rPr lang="en-US" sz="1200" b="1" u="sng" kern="1200" dirty="0" smtClean="0">
                <a:solidFill>
                  <a:schemeClr val="tx1"/>
                </a:solidFill>
                <a:latin typeface="Times New Roman" pitchFamily="18" charset="0"/>
                <a:ea typeface="+mn-ea"/>
                <a:cs typeface="+mn-cs"/>
              </a:rPr>
              <a:t>IIS Express 7.5</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 are also shipping IIS Express 7.5.  IIS Express is a free version of IIS 7.5 that is optimized for developer scenarios.  It works for both ASP.NET Web Forms and ASP.NET MVC project types.</a:t>
            </a:r>
          </a:p>
          <a:p>
            <a:r>
              <a:rPr lang="en-US" sz="1200" kern="1200" dirty="0" smtClean="0">
                <a:solidFill>
                  <a:schemeClr val="tx1"/>
                </a:solidFill>
                <a:latin typeface="Times New Roman" pitchFamily="18" charset="0"/>
                <a:ea typeface="+mn-ea"/>
                <a:cs typeface="+mn-cs"/>
              </a:rPr>
              <a:t>We think IIS Express combines the ease of use of the ASP.NET Web Server (aka Cassini) currently built-into Visual Studio today with the full power of IIS.  Specifically:</a:t>
            </a:r>
          </a:p>
          <a:p>
            <a:r>
              <a:rPr lang="en-US" sz="1200" kern="1200" dirty="0" smtClean="0">
                <a:solidFill>
                  <a:schemeClr val="tx1"/>
                </a:solidFill>
                <a:latin typeface="Times New Roman" pitchFamily="18" charset="0"/>
                <a:ea typeface="+mn-ea"/>
                <a:cs typeface="+mn-cs"/>
              </a:rPr>
              <a:t>It’s lightweight and easy to install (less than 5Mb download and a quick install) </a:t>
            </a:r>
          </a:p>
          <a:p>
            <a:r>
              <a:rPr lang="en-US" sz="1200" kern="1200" dirty="0" smtClean="0">
                <a:solidFill>
                  <a:schemeClr val="tx1"/>
                </a:solidFill>
                <a:latin typeface="Times New Roman" pitchFamily="18" charset="0"/>
                <a:ea typeface="+mn-ea"/>
                <a:cs typeface="+mn-cs"/>
              </a:rPr>
              <a:t>It </a:t>
            </a:r>
            <a:r>
              <a:rPr lang="en-US" sz="1200" u="sng" kern="1200" dirty="0" smtClean="0">
                <a:solidFill>
                  <a:schemeClr val="tx1"/>
                </a:solidFill>
                <a:latin typeface="Times New Roman" pitchFamily="18" charset="0"/>
                <a:ea typeface="+mn-ea"/>
                <a:cs typeface="+mn-cs"/>
              </a:rPr>
              <a:t>does not</a:t>
            </a:r>
            <a:r>
              <a:rPr lang="en-US" sz="1200" kern="1200" dirty="0" smtClean="0">
                <a:solidFill>
                  <a:schemeClr val="tx1"/>
                </a:solidFill>
                <a:latin typeface="Times New Roman" pitchFamily="18" charset="0"/>
                <a:ea typeface="+mn-ea"/>
                <a:cs typeface="+mn-cs"/>
              </a:rPr>
              <a:t> require an administrator account to run/debug applications from Visual Studio </a:t>
            </a:r>
          </a:p>
          <a:p>
            <a:r>
              <a:rPr lang="en-US" sz="1200" kern="1200" dirty="0" smtClean="0">
                <a:solidFill>
                  <a:schemeClr val="tx1"/>
                </a:solidFill>
                <a:latin typeface="Times New Roman" pitchFamily="18" charset="0"/>
                <a:ea typeface="+mn-ea"/>
                <a:cs typeface="+mn-cs"/>
              </a:rPr>
              <a:t>It enables a </a:t>
            </a:r>
            <a:r>
              <a:rPr lang="en-US" sz="1200" u="sng" kern="1200" dirty="0" smtClean="0">
                <a:solidFill>
                  <a:schemeClr val="tx1"/>
                </a:solidFill>
                <a:latin typeface="Times New Roman" pitchFamily="18" charset="0"/>
                <a:ea typeface="+mn-ea"/>
                <a:cs typeface="+mn-cs"/>
              </a:rPr>
              <a:t>full web-server feature set</a:t>
            </a:r>
            <a:r>
              <a:rPr lang="en-US" sz="1200" kern="1200" dirty="0" smtClean="0">
                <a:solidFill>
                  <a:schemeClr val="tx1"/>
                </a:solidFill>
                <a:latin typeface="Times New Roman" pitchFamily="18" charset="0"/>
                <a:ea typeface="+mn-ea"/>
                <a:cs typeface="+mn-cs"/>
              </a:rPr>
              <a:t> – including SSL, URL Rewrite, and other IIS 7.x modules </a:t>
            </a:r>
          </a:p>
          <a:p>
            <a:r>
              <a:rPr lang="en-US" sz="1200" kern="1200" dirty="0" smtClean="0">
                <a:solidFill>
                  <a:schemeClr val="tx1"/>
                </a:solidFill>
                <a:latin typeface="Times New Roman" pitchFamily="18" charset="0"/>
                <a:ea typeface="+mn-ea"/>
                <a:cs typeface="+mn-cs"/>
              </a:rPr>
              <a:t>It supports and enables the same extensibility model and </a:t>
            </a:r>
            <a:r>
              <a:rPr lang="en-US" sz="1200" kern="1200" dirty="0" err="1" smtClean="0">
                <a:solidFill>
                  <a:schemeClr val="tx1"/>
                </a:solidFill>
                <a:latin typeface="Times New Roman" pitchFamily="18" charset="0"/>
                <a:ea typeface="+mn-ea"/>
                <a:cs typeface="+mn-cs"/>
              </a:rPr>
              <a:t>web.config</a:t>
            </a:r>
            <a:r>
              <a:rPr lang="en-US" sz="1200" kern="1200" dirty="0" smtClean="0">
                <a:solidFill>
                  <a:schemeClr val="tx1"/>
                </a:solidFill>
                <a:latin typeface="Times New Roman" pitchFamily="18" charset="0"/>
                <a:ea typeface="+mn-ea"/>
                <a:cs typeface="+mn-cs"/>
              </a:rPr>
              <a:t> file settings that IIS 7.x support </a:t>
            </a:r>
          </a:p>
          <a:p>
            <a:r>
              <a:rPr lang="en-US" sz="1200" kern="1200" dirty="0" smtClean="0">
                <a:solidFill>
                  <a:schemeClr val="tx1"/>
                </a:solidFill>
                <a:latin typeface="Times New Roman" pitchFamily="18" charset="0"/>
                <a:ea typeface="+mn-ea"/>
                <a:cs typeface="+mn-cs"/>
              </a:rPr>
              <a:t>It can be installed side-by-side with the full IIS web server as well as the ASP.NET Development Server (they do not conflict at all) </a:t>
            </a:r>
          </a:p>
          <a:p>
            <a:r>
              <a:rPr lang="en-US" sz="1200" kern="1200" dirty="0" smtClean="0">
                <a:solidFill>
                  <a:schemeClr val="tx1"/>
                </a:solidFill>
                <a:latin typeface="Times New Roman" pitchFamily="18" charset="0"/>
                <a:ea typeface="+mn-ea"/>
                <a:cs typeface="+mn-cs"/>
              </a:rPr>
              <a:t>It works on Windows XP and higher operating systems – giving you a full IIS 7.x developer feature-set on all Windows OS platforms </a:t>
            </a:r>
          </a:p>
          <a:p>
            <a:r>
              <a:rPr lang="en-US" sz="1200" kern="1200" dirty="0" smtClean="0">
                <a:solidFill>
                  <a:schemeClr val="tx1"/>
                </a:solidFill>
                <a:latin typeface="Times New Roman" pitchFamily="18" charset="0"/>
                <a:ea typeface="+mn-ea"/>
                <a:cs typeface="+mn-cs"/>
              </a:rPr>
              <a:t>IIS Express (like the ASP.NET Development Server) can be quickly launched to run a site from a directory on disk.  It </a:t>
            </a:r>
            <a:r>
              <a:rPr lang="en-US" sz="1200" u="sng" kern="1200" dirty="0" smtClean="0">
                <a:solidFill>
                  <a:schemeClr val="tx1"/>
                </a:solidFill>
                <a:latin typeface="Times New Roman" pitchFamily="18" charset="0"/>
                <a:ea typeface="+mn-ea"/>
                <a:cs typeface="+mn-cs"/>
              </a:rPr>
              <a:t>does not</a:t>
            </a:r>
            <a:r>
              <a:rPr lang="en-US" sz="1200" kern="1200" dirty="0" smtClean="0">
                <a:solidFill>
                  <a:schemeClr val="tx1"/>
                </a:solidFill>
                <a:latin typeface="Times New Roman" pitchFamily="18" charset="0"/>
                <a:ea typeface="+mn-ea"/>
                <a:cs typeface="+mn-cs"/>
              </a:rPr>
              <a:t> require any registration/configuration steps. This makes it really easy to launch and run for development scenarios.  You can also optionally redistribute IIS Express with your own applications if you want a lightweight web-server.  The standard IIS Express EULA now includes redistributable rights.</a:t>
            </a:r>
          </a:p>
          <a:p>
            <a:r>
              <a:rPr lang="en-US" sz="1200" kern="1200" dirty="0" smtClean="0">
                <a:solidFill>
                  <a:schemeClr val="tx1"/>
                </a:solidFill>
                <a:latin typeface="Times New Roman" pitchFamily="18" charset="0"/>
                <a:ea typeface="+mn-ea"/>
                <a:cs typeface="+mn-cs"/>
              </a:rPr>
              <a:t>Visual Studio 2010 SP1 adds support for IIS Express.  Read my </a:t>
            </a:r>
            <a:r>
              <a:rPr lang="en-US" sz="1200" kern="1200" dirty="0" smtClean="0">
                <a:solidFill>
                  <a:schemeClr val="tx1"/>
                </a:solidFill>
                <a:latin typeface="Times New Roman" pitchFamily="18" charset="0"/>
                <a:ea typeface="+mn-ea"/>
                <a:cs typeface="+mn-cs"/>
                <a:hlinkClick r:id="rId32"/>
              </a:rPr>
              <a:t>VS 2010 SP1 and IIS Express blog post</a:t>
            </a:r>
            <a:r>
              <a:rPr lang="en-US" sz="1200" kern="1200" dirty="0" smtClean="0">
                <a:solidFill>
                  <a:schemeClr val="tx1"/>
                </a:solidFill>
                <a:latin typeface="Times New Roman" pitchFamily="18" charset="0"/>
                <a:ea typeface="+mn-ea"/>
                <a:cs typeface="+mn-cs"/>
              </a:rPr>
              <a:t> to learn more about what it enables.  </a:t>
            </a:r>
          </a:p>
          <a:p>
            <a:r>
              <a:rPr lang="en-US" sz="1200" b="1" u="sng" kern="1200" dirty="0" smtClean="0">
                <a:solidFill>
                  <a:schemeClr val="tx1"/>
                </a:solidFill>
                <a:latin typeface="Times New Roman" pitchFamily="18" charset="0"/>
                <a:ea typeface="+mn-ea"/>
                <a:cs typeface="+mn-cs"/>
              </a:rPr>
              <a:t>SQL Server Compact Edition 4</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 are also shipping SQL Server Compact Edition 4 (aka SQL CE 4).  SQL CE is a free, embedded, database engine that enables easy database storage.</a:t>
            </a:r>
          </a:p>
          <a:p>
            <a:r>
              <a:rPr lang="en-US" sz="1200" u="sng" kern="1200" dirty="0" smtClean="0">
                <a:solidFill>
                  <a:schemeClr val="tx1"/>
                </a:solidFill>
                <a:latin typeface="Times New Roman" pitchFamily="18" charset="0"/>
                <a:ea typeface="+mn-ea"/>
                <a:cs typeface="+mn-cs"/>
              </a:rPr>
              <a:t>No Database Installation Required</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SQL CE </a:t>
            </a:r>
            <a:r>
              <a:rPr lang="en-US" sz="1200" u="sng" kern="1200" dirty="0" smtClean="0">
                <a:solidFill>
                  <a:schemeClr val="tx1"/>
                </a:solidFill>
                <a:latin typeface="Times New Roman" pitchFamily="18" charset="0"/>
                <a:ea typeface="+mn-ea"/>
                <a:cs typeface="+mn-cs"/>
              </a:rPr>
              <a:t>does not</a:t>
            </a:r>
            <a:r>
              <a:rPr lang="en-US" sz="1200" kern="1200" dirty="0" smtClean="0">
                <a:solidFill>
                  <a:schemeClr val="tx1"/>
                </a:solidFill>
                <a:latin typeface="Times New Roman" pitchFamily="18" charset="0"/>
                <a:ea typeface="+mn-ea"/>
                <a:cs typeface="+mn-cs"/>
              </a:rPr>
              <a:t> require you to run a setup or install a database server in order to use it.  You can simply copy the SQL CE binaries into the \bin directory of your ASP.NET application, and then your web application can use it as a database engine.  No setup or extra security permissions are required for it to run. You do not need to have an administrator account on the machine. Just copy your web application onto any server and it will work. This is true even of medium-trust applications running in a web hosting environment.</a:t>
            </a:r>
          </a:p>
          <a:p>
            <a:r>
              <a:rPr lang="en-US" sz="1200" kern="1200" dirty="0" smtClean="0">
                <a:solidFill>
                  <a:schemeClr val="tx1"/>
                </a:solidFill>
                <a:latin typeface="Times New Roman" pitchFamily="18" charset="0"/>
                <a:ea typeface="+mn-ea"/>
                <a:cs typeface="+mn-cs"/>
              </a:rPr>
              <a:t>SQL CE runs in-memory within your ASP.NET application and will start-up when you first access a SQL CE database, and will automatically shutdown when your application is unloaded.  SQL CE databases are stored as files that live within the \</a:t>
            </a:r>
            <a:r>
              <a:rPr lang="en-US" sz="1200" kern="1200" dirty="0" err="1" smtClean="0">
                <a:solidFill>
                  <a:schemeClr val="tx1"/>
                </a:solidFill>
                <a:latin typeface="Times New Roman" pitchFamily="18" charset="0"/>
                <a:ea typeface="+mn-ea"/>
                <a:cs typeface="+mn-cs"/>
              </a:rPr>
              <a:t>App_Data</a:t>
            </a:r>
            <a:r>
              <a:rPr lang="en-US" sz="1200" kern="1200" dirty="0" smtClean="0">
                <a:solidFill>
                  <a:schemeClr val="tx1"/>
                </a:solidFill>
                <a:latin typeface="Times New Roman" pitchFamily="18" charset="0"/>
                <a:ea typeface="+mn-ea"/>
                <a:cs typeface="+mn-cs"/>
              </a:rPr>
              <a:t> folder of your ASP.NET Applications.</a:t>
            </a:r>
          </a:p>
          <a:p>
            <a:r>
              <a:rPr lang="en-US" sz="1200" u="sng" kern="1200" dirty="0" smtClean="0">
                <a:solidFill>
                  <a:schemeClr val="tx1"/>
                </a:solidFill>
                <a:latin typeface="Times New Roman" pitchFamily="18" charset="0"/>
                <a:ea typeface="+mn-ea"/>
                <a:cs typeface="+mn-cs"/>
              </a:rPr>
              <a:t>Works with Existing Data APIs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SQL CE 4 works with existing .NET-based data APIs, and supports a SQL Server compatible query syntax.  This means you can use existing data APIs like ADO.NET, as well as use higher-level ORMs like Entity Framework and </a:t>
            </a:r>
            <a:r>
              <a:rPr lang="en-US" sz="1200" kern="1200" dirty="0" err="1" smtClean="0">
                <a:solidFill>
                  <a:schemeClr val="tx1"/>
                </a:solidFill>
                <a:latin typeface="Times New Roman" pitchFamily="18" charset="0"/>
                <a:ea typeface="+mn-ea"/>
                <a:cs typeface="+mn-cs"/>
              </a:rPr>
              <a:t>NHibernate</a:t>
            </a:r>
            <a:r>
              <a:rPr lang="en-US" sz="1200" kern="1200" dirty="0" smtClean="0">
                <a:solidFill>
                  <a:schemeClr val="tx1"/>
                </a:solidFill>
                <a:latin typeface="Times New Roman" pitchFamily="18" charset="0"/>
                <a:ea typeface="+mn-ea"/>
                <a:cs typeface="+mn-cs"/>
              </a:rPr>
              <a:t> with SQL CE.  This enables you to use the same data programming skills and data APIs you know today.</a:t>
            </a:r>
          </a:p>
          <a:p>
            <a:r>
              <a:rPr lang="en-US" sz="1200" u="sng" kern="1200" dirty="0" smtClean="0">
                <a:solidFill>
                  <a:schemeClr val="tx1"/>
                </a:solidFill>
                <a:latin typeface="Times New Roman" pitchFamily="18" charset="0"/>
                <a:ea typeface="+mn-ea"/>
                <a:cs typeface="+mn-cs"/>
              </a:rPr>
              <a:t>Supports Development, Testing and Production Scenarios</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SQL CE can be used for development scenarios, testing scenarios, and light production usage scenarios.  With the SQL CE 4 release we’ve done the engineering work to ensure that SQL CE won’t crash or deadlock when used in a multi-threaded server scenario (like ASP.NET).  This is a big change from previous releases of SQL CE – which were designed for client-only scenarios and which explicitly blocked running in web-server environments.  Starting with SQL CE 4 you can use it in a web-server as well.</a:t>
            </a:r>
          </a:p>
          <a:p>
            <a:r>
              <a:rPr lang="en-US" sz="1200" kern="1200" dirty="0" smtClean="0">
                <a:solidFill>
                  <a:schemeClr val="tx1"/>
                </a:solidFill>
                <a:latin typeface="Times New Roman" pitchFamily="18" charset="0"/>
                <a:ea typeface="+mn-ea"/>
                <a:cs typeface="+mn-cs"/>
              </a:rPr>
              <a:t>There are no license restrictions with SQL CE.  It is also totally free.</a:t>
            </a:r>
          </a:p>
          <a:p>
            <a:r>
              <a:rPr lang="en-US" sz="1200" u="sng" kern="1200" dirty="0" smtClean="0">
                <a:solidFill>
                  <a:schemeClr val="tx1"/>
                </a:solidFill>
                <a:latin typeface="Times New Roman" pitchFamily="18" charset="0"/>
                <a:ea typeface="+mn-ea"/>
                <a:cs typeface="+mn-cs"/>
              </a:rPr>
              <a:t>Tooling Support with VS 2010 SP1</a:t>
            </a:r>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Visual Studio 2010 SP1 adds support for SQL CE 4 and ASP.NET Projects.  Read my </a:t>
            </a:r>
            <a:r>
              <a:rPr lang="en-US" sz="1200" kern="1200" dirty="0" smtClean="0">
                <a:solidFill>
                  <a:schemeClr val="tx1"/>
                </a:solidFill>
                <a:latin typeface="Times New Roman" pitchFamily="18" charset="0"/>
                <a:ea typeface="+mn-ea"/>
                <a:cs typeface="+mn-cs"/>
                <a:hlinkClick r:id="rId33"/>
              </a:rPr>
              <a:t>VS 2010 SP1 and SQL CE 4 blog post</a:t>
            </a:r>
            <a:r>
              <a:rPr lang="en-US" sz="1200" kern="1200" dirty="0" smtClean="0">
                <a:solidFill>
                  <a:schemeClr val="tx1"/>
                </a:solidFill>
                <a:latin typeface="Times New Roman" pitchFamily="18" charset="0"/>
                <a:ea typeface="+mn-ea"/>
                <a:cs typeface="+mn-cs"/>
              </a:rPr>
              <a:t> to learn more about what it enables.  </a:t>
            </a:r>
          </a:p>
          <a:p>
            <a:r>
              <a:rPr lang="en-US" sz="1200" b="1" u="sng" kern="1200" dirty="0" smtClean="0">
                <a:solidFill>
                  <a:schemeClr val="tx1"/>
                </a:solidFill>
                <a:latin typeface="Times New Roman" pitchFamily="18" charset="0"/>
                <a:ea typeface="+mn-ea"/>
                <a:cs typeface="+mn-cs"/>
              </a:rPr>
              <a:t>Web Deploy and Web Farm Framework 2.0</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 are also releasing Microsoft Web Deploy V2 and Microsoft Web Farm Framework V2.  These services provide a flexible and powerful way to deploy ASP.NET applications onto either a single server, or across a web farm of machines.</a:t>
            </a:r>
          </a:p>
          <a:p>
            <a:r>
              <a:rPr lang="en-US" sz="1200" kern="1200" dirty="0" smtClean="0">
                <a:solidFill>
                  <a:schemeClr val="tx1"/>
                </a:solidFill>
                <a:latin typeface="Times New Roman" pitchFamily="18" charset="0"/>
                <a:ea typeface="+mn-ea"/>
                <a:cs typeface="+mn-cs"/>
              </a:rPr>
              <a:t>You can learn more about these capabilities from my previous blog posts on them:</a:t>
            </a:r>
          </a:p>
          <a:p>
            <a:r>
              <a:rPr lang="en-US" sz="1200" kern="1200" dirty="0" smtClean="0">
                <a:solidFill>
                  <a:schemeClr val="tx1"/>
                </a:solidFill>
                <a:latin typeface="Times New Roman" pitchFamily="18" charset="0"/>
                <a:ea typeface="+mn-ea"/>
                <a:cs typeface="+mn-cs"/>
                <a:hlinkClick r:id="rId34"/>
              </a:rPr>
              <a:t>Introducing the Microsoft Web Farm Framework</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hlinkClick r:id="rId35"/>
              </a:rPr>
              <a:t>Automating Deployment with Microsoft Web Deploy</a:t>
            </a:r>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Visit the </a:t>
            </a:r>
            <a:r>
              <a:rPr lang="en-US" sz="1200" kern="1200" dirty="0" smtClean="0">
                <a:solidFill>
                  <a:schemeClr val="tx1"/>
                </a:solidFill>
                <a:latin typeface="Times New Roman" pitchFamily="18" charset="0"/>
                <a:ea typeface="+mn-ea"/>
                <a:cs typeface="+mn-cs"/>
                <a:hlinkClick r:id="rId36"/>
              </a:rPr>
              <a:t>http://iis.net</a:t>
            </a:r>
            <a:r>
              <a:rPr lang="en-US" sz="1200" kern="1200" dirty="0" smtClean="0">
                <a:solidFill>
                  <a:schemeClr val="tx1"/>
                </a:solidFill>
                <a:latin typeface="Times New Roman" pitchFamily="18" charset="0"/>
                <a:ea typeface="+mn-ea"/>
                <a:cs typeface="+mn-cs"/>
              </a:rPr>
              <a:t> website to learn more and install them. Both are free.</a:t>
            </a:r>
          </a:p>
          <a:p>
            <a:r>
              <a:rPr lang="en-US" sz="1200" b="1" u="sng" kern="1200" dirty="0" smtClean="0">
                <a:solidFill>
                  <a:schemeClr val="tx1"/>
                </a:solidFill>
                <a:latin typeface="Times New Roman" pitchFamily="18" charset="0"/>
                <a:ea typeface="+mn-ea"/>
                <a:cs typeface="+mn-cs"/>
              </a:rPr>
              <a:t>Orchard 1.0</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 are also releasing Orchard v1.0.  </a:t>
            </a:r>
          </a:p>
          <a:p>
            <a:r>
              <a:rPr lang="en-US" sz="1200" kern="1200" dirty="0" smtClean="0">
                <a:solidFill>
                  <a:schemeClr val="tx1"/>
                </a:solidFill>
                <a:latin typeface="Times New Roman" pitchFamily="18" charset="0"/>
                <a:ea typeface="+mn-ea"/>
                <a:cs typeface="+mn-cs"/>
              </a:rPr>
              <a:t>Orchard is a free, open source, community based project.  It provides Content Management System (CMS) and Blogging System support out of the box, and makes it possible to easily create and manage web-sites without having to write code (site owners can customize a site through the browser-based editing tools built-into Orchard).  </a:t>
            </a:r>
            <a:r>
              <a:rPr lang="en-US" sz="1200" kern="1200" dirty="0" smtClean="0">
                <a:solidFill>
                  <a:schemeClr val="tx1"/>
                </a:solidFill>
                <a:latin typeface="Times New Roman" pitchFamily="18" charset="0"/>
                <a:ea typeface="+mn-ea"/>
                <a:cs typeface="+mn-cs"/>
                <a:hlinkClick r:id="rId37"/>
              </a:rPr>
              <a:t>Read these tutorials</a:t>
            </a:r>
            <a:r>
              <a:rPr lang="en-US" sz="1200" kern="1200" dirty="0" smtClean="0">
                <a:solidFill>
                  <a:schemeClr val="tx1"/>
                </a:solidFill>
                <a:latin typeface="Times New Roman" pitchFamily="18" charset="0"/>
                <a:ea typeface="+mn-ea"/>
                <a:cs typeface="+mn-cs"/>
              </a:rPr>
              <a:t> to learn more about how you can setup and manage your own Orchard site.</a:t>
            </a:r>
          </a:p>
          <a:p>
            <a:r>
              <a:rPr lang="en-US" sz="1200" kern="1200" dirty="0" smtClean="0">
                <a:solidFill>
                  <a:schemeClr val="tx1"/>
                </a:solidFill>
                <a:latin typeface="Times New Roman" pitchFamily="18" charset="0"/>
                <a:ea typeface="+mn-ea"/>
                <a:cs typeface="+mn-cs"/>
              </a:rPr>
              <a:t>Orchard itself is built as an ASP.NET MVC 3 application using Razor view templates (and by default uses SQL CE 4 for data storage).  Developers wishing to extend an Orchard site with custom functionality can open and edit it as a Visual Studio project – and add new ASP.NET MVC Controllers/Views to it.  </a:t>
            </a:r>
          </a:p>
          <a:p>
            <a:r>
              <a:rPr lang="en-US" sz="1200" b="1" u="sng" kern="1200" dirty="0" err="1" smtClean="0">
                <a:solidFill>
                  <a:schemeClr val="tx1"/>
                </a:solidFill>
                <a:latin typeface="Times New Roman" pitchFamily="18" charset="0"/>
                <a:ea typeface="+mn-ea"/>
                <a:cs typeface="+mn-cs"/>
              </a:rPr>
              <a:t>WebMatrix</a:t>
            </a:r>
            <a:r>
              <a:rPr lang="en-US" sz="1200" b="1" u="sng" kern="1200" dirty="0" smtClean="0">
                <a:solidFill>
                  <a:schemeClr val="tx1"/>
                </a:solidFill>
                <a:latin typeface="Times New Roman" pitchFamily="18" charset="0"/>
                <a:ea typeface="+mn-ea"/>
                <a:cs typeface="+mn-cs"/>
              </a:rPr>
              <a:t> 1.0</a:t>
            </a:r>
            <a:endParaRPr lang="en-US" sz="1200" b="1" kern="1200" dirty="0" smtClean="0">
              <a:solidFill>
                <a:schemeClr val="tx1"/>
              </a:solidFill>
              <a:latin typeface="Times New Roman" pitchFamily="18" charset="0"/>
              <a:ea typeface="+mn-ea"/>
              <a:cs typeface="+mn-cs"/>
            </a:endParaRPr>
          </a:p>
          <a:p>
            <a:r>
              <a:rPr lang="en-US" sz="1200" kern="1200" dirty="0" err="1" smtClean="0">
                <a:solidFill>
                  <a:schemeClr val="tx1"/>
                </a:solidFill>
                <a:latin typeface="Times New Roman" pitchFamily="18" charset="0"/>
                <a:ea typeface="+mn-ea"/>
                <a:cs typeface="+mn-cs"/>
              </a:rPr>
              <a:t>WebMatrix</a:t>
            </a:r>
            <a:r>
              <a:rPr lang="en-US" sz="1200" kern="1200" dirty="0" smtClean="0">
                <a:solidFill>
                  <a:schemeClr val="tx1"/>
                </a:solidFill>
                <a:latin typeface="Times New Roman" pitchFamily="18" charset="0"/>
                <a:ea typeface="+mn-ea"/>
                <a:cs typeface="+mn-cs"/>
              </a:rPr>
              <a:t> is a new, free, web development tool from Microsoft that provides a suite of technologies that make it easier to enable website development.  It enables a developer to start a new site by browsing and downloading an app template from an online gallery of web applications (which includes popular apps like </a:t>
            </a:r>
            <a:r>
              <a:rPr lang="en-US" sz="1200" kern="1200" dirty="0" err="1" smtClean="0">
                <a:solidFill>
                  <a:schemeClr val="tx1"/>
                </a:solidFill>
                <a:latin typeface="Times New Roman" pitchFamily="18" charset="0"/>
                <a:ea typeface="+mn-ea"/>
                <a:cs typeface="+mn-cs"/>
              </a:rPr>
              <a:t>Umbraco</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DotNetNuke</a:t>
            </a:r>
            <a:r>
              <a:rPr lang="en-US" sz="1200" kern="1200" dirty="0" smtClean="0">
                <a:solidFill>
                  <a:schemeClr val="tx1"/>
                </a:solidFill>
                <a:latin typeface="Times New Roman" pitchFamily="18" charset="0"/>
                <a:ea typeface="+mn-ea"/>
                <a:cs typeface="+mn-cs"/>
              </a:rPr>
              <a:t>, Orchard, </a:t>
            </a:r>
            <a:r>
              <a:rPr lang="en-US" sz="1200" kern="1200" dirty="0" err="1" smtClean="0">
                <a:solidFill>
                  <a:schemeClr val="tx1"/>
                </a:solidFill>
                <a:latin typeface="Times New Roman" pitchFamily="18" charset="0"/>
                <a:ea typeface="+mn-ea"/>
                <a:cs typeface="+mn-cs"/>
              </a:rPr>
              <a:t>WordPress</a:t>
            </a:r>
            <a:r>
              <a:rPr lang="en-US" sz="1200" kern="1200" dirty="0" smtClean="0">
                <a:solidFill>
                  <a:schemeClr val="tx1"/>
                </a:solidFill>
                <a:latin typeface="Times New Roman" pitchFamily="18" charset="0"/>
                <a:ea typeface="+mn-ea"/>
                <a:cs typeface="+mn-cs"/>
              </a:rPr>
              <a:t>, Drupal and </a:t>
            </a:r>
            <a:r>
              <a:rPr lang="en-US" sz="1200" kern="1200" dirty="0" err="1" smtClean="0">
                <a:solidFill>
                  <a:schemeClr val="tx1"/>
                </a:solidFill>
                <a:latin typeface="Times New Roman" pitchFamily="18" charset="0"/>
                <a:ea typeface="+mn-ea"/>
                <a:cs typeface="+mn-cs"/>
              </a:rPr>
              <a:t>Joomla</a:t>
            </a:r>
            <a:r>
              <a:rPr lang="en-US" sz="1200" kern="1200" dirty="0" smtClean="0">
                <a:solidFill>
                  <a:schemeClr val="tx1"/>
                </a:solidFill>
                <a:latin typeface="Times New Roman" pitchFamily="18" charset="0"/>
                <a:ea typeface="+mn-ea"/>
                <a:cs typeface="+mn-cs"/>
              </a:rPr>
              <a:t>).  Alternatively it also enables developers to create and code web sites from scratch.</a:t>
            </a:r>
          </a:p>
          <a:p>
            <a:r>
              <a:rPr lang="en-US" sz="1200" kern="1200" dirty="0" err="1" smtClean="0">
                <a:solidFill>
                  <a:schemeClr val="tx1"/>
                </a:solidFill>
                <a:latin typeface="Times New Roman" pitchFamily="18" charset="0"/>
                <a:ea typeface="+mn-ea"/>
                <a:cs typeface="+mn-cs"/>
              </a:rPr>
              <a:t>WebMatrix</a:t>
            </a:r>
            <a:r>
              <a:rPr lang="en-US" sz="1200" kern="1200" dirty="0" smtClean="0">
                <a:solidFill>
                  <a:schemeClr val="tx1"/>
                </a:solidFill>
                <a:latin typeface="Times New Roman" pitchFamily="18" charset="0"/>
                <a:ea typeface="+mn-ea"/>
                <a:cs typeface="+mn-cs"/>
              </a:rPr>
              <a:t> is task focused and helps guide developers as they work on sites.  </a:t>
            </a:r>
            <a:r>
              <a:rPr lang="en-US" sz="1200" kern="1200" dirty="0" err="1" smtClean="0">
                <a:solidFill>
                  <a:schemeClr val="tx1"/>
                </a:solidFill>
                <a:latin typeface="Times New Roman" pitchFamily="18" charset="0"/>
                <a:ea typeface="+mn-ea"/>
                <a:cs typeface="+mn-cs"/>
              </a:rPr>
              <a:t>WebMatrix</a:t>
            </a:r>
            <a:r>
              <a:rPr lang="en-US" sz="1200" kern="1200" dirty="0" smtClean="0">
                <a:solidFill>
                  <a:schemeClr val="tx1"/>
                </a:solidFill>
                <a:latin typeface="Times New Roman" pitchFamily="18" charset="0"/>
                <a:ea typeface="+mn-ea"/>
                <a:cs typeface="+mn-cs"/>
              </a:rPr>
              <a:t> includes IIS Express, SQL CE 4, and ASP.NET - providing an integrated web-server, database and programming framework combination.  It also includes built-in web publishing support which makes it easy to find and deploy sites to web hosting providers.</a:t>
            </a:r>
          </a:p>
          <a:p>
            <a:r>
              <a:rPr lang="en-US" sz="1200" kern="1200" dirty="0" smtClean="0">
                <a:solidFill>
                  <a:schemeClr val="tx1"/>
                </a:solidFill>
                <a:latin typeface="Times New Roman" pitchFamily="18" charset="0"/>
                <a:ea typeface="+mn-ea"/>
                <a:cs typeface="+mn-cs"/>
              </a:rPr>
              <a:t>You can learn more about </a:t>
            </a:r>
            <a:r>
              <a:rPr lang="en-US" sz="1200" kern="1200" dirty="0" err="1" smtClean="0">
                <a:solidFill>
                  <a:schemeClr val="tx1"/>
                </a:solidFill>
                <a:latin typeface="Times New Roman" pitchFamily="18" charset="0"/>
                <a:ea typeface="+mn-ea"/>
                <a:cs typeface="+mn-cs"/>
              </a:rPr>
              <a:t>WebMatrix</a:t>
            </a:r>
            <a:r>
              <a:rPr lang="en-US" sz="1200" kern="1200" dirty="0" smtClean="0">
                <a:solidFill>
                  <a:schemeClr val="tx1"/>
                </a:solidFill>
                <a:latin typeface="Times New Roman" pitchFamily="18" charset="0"/>
                <a:ea typeface="+mn-ea"/>
                <a:cs typeface="+mn-cs"/>
              </a:rPr>
              <a:t> from my </a:t>
            </a:r>
            <a:r>
              <a:rPr lang="en-US" sz="1200" kern="1200" dirty="0" smtClean="0">
                <a:solidFill>
                  <a:schemeClr val="tx1"/>
                </a:solidFill>
                <a:latin typeface="Times New Roman" pitchFamily="18" charset="0"/>
                <a:ea typeface="+mn-ea"/>
                <a:cs typeface="+mn-cs"/>
                <a:hlinkClick r:id="rId38"/>
              </a:rPr>
              <a:t>Introducing </a:t>
            </a:r>
            <a:r>
              <a:rPr lang="en-US" sz="1200" kern="1200" dirty="0" err="1" smtClean="0">
                <a:solidFill>
                  <a:schemeClr val="tx1"/>
                </a:solidFill>
                <a:latin typeface="Times New Roman" pitchFamily="18" charset="0"/>
                <a:ea typeface="+mn-ea"/>
                <a:cs typeface="+mn-cs"/>
                <a:hlinkClick r:id="rId38"/>
              </a:rPr>
              <a:t>WebMatrix</a:t>
            </a:r>
            <a:r>
              <a:rPr lang="en-US" sz="1200" kern="1200" dirty="0" smtClean="0">
                <a:solidFill>
                  <a:schemeClr val="tx1"/>
                </a:solidFill>
                <a:latin typeface="Times New Roman" pitchFamily="18" charset="0"/>
                <a:ea typeface="+mn-ea"/>
                <a:cs typeface="+mn-cs"/>
                <a:hlinkClick r:id="rId38"/>
              </a:rPr>
              <a:t> blog post</a:t>
            </a:r>
            <a:r>
              <a:rPr lang="en-US" sz="1200" kern="1200" dirty="0" smtClean="0">
                <a:solidFill>
                  <a:schemeClr val="tx1"/>
                </a:solidFill>
                <a:latin typeface="Times New Roman" pitchFamily="18" charset="0"/>
                <a:ea typeface="+mn-ea"/>
                <a:cs typeface="+mn-cs"/>
              </a:rPr>
              <a:t> this summer.  Visit </a:t>
            </a:r>
            <a:r>
              <a:rPr lang="en-US" sz="1200" kern="1200" dirty="0" smtClean="0">
                <a:solidFill>
                  <a:schemeClr val="tx1"/>
                </a:solidFill>
                <a:latin typeface="Times New Roman" pitchFamily="18" charset="0"/>
                <a:ea typeface="+mn-ea"/>
                <a:cs typeface="+mn-cs"/>
                <a:hlinkClick r:id="rId39"/>
              </a:rPr>
              <a:t>http://microsoft.com/web</a:t>
            </a:r>
            <a:r>
              <a:rPr lang="en-US" sz="1200" kern="1200" dirty="0" smtClean="0">
                <a:solidFill>
                  <a:schemeClr val="tx1"/>
                </a:solidFill>
                <a:latin typeface="Times New Roman" pitchFamily="18" charset="0"/>
                <a:ea typeface="+mn-ea"/>
                <a:cs typeface="+mn-cs"/>
              </a:rPr>
              <a:t> to download and install it today.</a:t>
            </a:r>
          </a:p>
          <a:p>
            <a:r>
              <a:rPr lang="en-US" sz="1200" b="1" u="sng" kern="1200" dirty="0" smtClean="0">
                <a:solidFill>
                  <a:schemeClr val="tx1"/>
                </a:solidFill>
                <a:latin typeface="Times New Roman" pitchFamily="18" charset="0"/>
                <a:ea typeface="+mn-ea"/>
                <a:cs typeface="+mn-cs"/>
              </a:rPr>
              <a:t>Summary</a:t>
            </a:r>
            <a:endParaRPr lang="en-US" sz="1200" b="1"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I’m really excited about today’s releases – they provide a bunch of additional value that makes web development with ASP.NET, Visual Studio and the Microsoft Web Server a lot better.  </a:t>
            </a:r>
          </a:p>
          <a:p>
            <a:r>
              <a:rPr lang="en-US" sz="1200" kern="1200" dirty="0" smtClean="0">
                <a:solidFill>
                  <a:schemeClr val="tx1"/>
                </a:solidFill>
                <a:latin typeface="Times New Roman" pitchFamily="18" charset="0"/>
                <a:ea typeface="+mn-ea"/>
                <a:cs typeface="+mn-cs"/>
              </a:rPr>
              <a:t>A lot of folks worked hard to share this with you today. On behalf of my whole team – we hope you enjoy them!</a:t>
            </a:r>
          </a:p>
          <a:p>
            <a:r>
              <a:rPr lang="en-US" sz="1200" kern="1200" dirty="0" smtClean="0">
                <a:solidFill>
                  <a:schemeClr val="tx1"/>
                </a:solidFill>
                <a:latin typeface="Times New Roman" pitchFamily="18" charset="0"/>
                <a:ea typeface="+mn-ea"/>
                <a:cs typeface="+mn-cs"/>
              </a:rPr>
              <a:t>Scott</a:t>
            </a:r>
          </a:p>
          <a:p>
            <a:r>
              <a:rPr lang="en-US" sz="1200" i="1" kern="1200" dirty="0" smtClean="0">
                <a:solidFill>
                  <a:schemeClr val="tx1"/>
                </a:solidFill>
                <a:latin typeface="Times New Roman" pitchFamily="18" charset="0"/>
                <a:ea typeface="+mn-ea"/>
                <a:cs typeface="+mn-cs"/>
              </a:rPr>
              <a:t>P.S.</a:t>
            </a:r>
            <a:r>
              <a:rPr lang="en-US" sz="1200" kern="1200" dirty="0" smtClean="0">
                <a:solidFill>
                  <a:schemeClr val="tx1"/>
                </a:solidFill>
                <a:latin typeface="Times New Roman" pitchFamily="18" charset="0"/>
                <a:ea typeface="+mn-ea"/>
                <a:cs typeface="+mn-cs"/>
              </a:rPr>
              <a:t> </a:t>
            </a:r>
            <a:r>
              <a:rPr lang="en-US" sz="1200" i="1" kern="1200" dirty="0" smtClean="0">
                <a:solidFill>
                  <a:schemeClr val="tx1"/>
                </a:solidFill>
                <a:latin typeface="Times New Roman" pitchFamily="18" charset="0"/>
                <a:ea typeface="+mn-ea"/>
                <a:cs typeface="+mn-cs"/>
              </a:rPr>
              <a:t>In addition to blogging, I am also now using Twitter for quick updates and to share links. Follow me at: </a:t>
            </a:r>
            <a:r>
              <a:rPr lang="en-US" sz="1200" kern="1200" dirty="0" smtClean="0">
                <a:solidFill>
                  <a:schemeClr val="tx1"/>
                </a:solidFill>
                <a:latin typeface="Times New Roman" pitchFamily="18" charset="0"/>
                <a:ea typeface="+mn-ea"/>
                <a:cs typeface="+mn-cs"/>
                <a:hlinkClick r:id="rId40"/>
              </a:rPr>
              <a:t>twitter.com/</a:t>
            </a:r>
            <a:r>
              <a:rPr lang="en-US" sz="1200" kern="1200" dirty="0" err="1" smtClean="0">
                <a:solidFill>
                  <a:schemeClr val="tx1"/>
                </a:solidFill>
                <a:latin typeface="Times New Roman" pitchFamily="18" charset="0"/>
                <a:ea typeface="+mn-ea"/>
                <a:cs typeface="+mn-cs"/>
                <a:hlinkClick r:id="rId40"/>
              </a:rPr>
              <a:t>scottgu</a:t>
            </a:r>
            <a:endParaRPr lang="en-US" sz="1200" kern="1200" dirty="0" smtClean="0">
              <a:solidFill>
                <a:schemeClr val="tx1"/>
              </a:solidFill>
              <a:latin typeface="Times New Roman" pitchFamily="18" charset="0"/>
              <a:ea typeface="+mn-ea"/>
              <a:cs typeface="+mn-cs"/>
            </a:endParaRPr>
          </a:p>
          <a:p>
            <a:r>
              <a:rPr lang="en-US" dirty="0" smtClean="0"/>
              <a:t>Published Thursday, January 13, 2011 12:11 PM by </a:t>
            </a:r>
            <a:r>
              <a:rPr lang="en-US" dirty="0" err="1" smtClean="0">
                <a:hlinkClick r:id="rId41" action="ppaction://hlinkfile"/>
              </a:rPr>
              <a:t>ScottGu</a:t>
            </a:r>
            <a:r>
              <a:rPr lang="en-US" dirty="0" smtClean="0"/>
              <a:t> </a:t>
            </a:r>
            <a:endParaRPr lang="en-US" dirty="0"/>
          </a:p>
        </p:txBody>
      </p:sp>
      <p:sp>
        <p:nvSpPr>
          <p:cNvPr id="32772" name="Slide Number Placeholder 3"/>
          <p:cNvSpPr>
            <a:spLocks noGrp="1"/>
          </p:cNvSpPr>
          <p:nvPr>
            <p:ph type="sldNum" sz="quarter" idx="5"/>
          </p:nvPr>
        </p:nvSpPr>
        <p:spPr/>
        <p:txBody>
          <a:bodyPr/>
          <a:lstStyle/>
          <a:p>
            <a:pPr>
              <a:defRPr/>
            </a:pPr>
            <a:fld id="{D576CB29-5DC4-48EE-9CEB-4E2E14B3F7E7}" type="slidenum">
              <a:rPr lang="en-US" smtClean="0"/>
              <a:pPr>
                <a:defRPr/>
              </a:pPr>
              <a:t>14</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eaLnBrk="1" hangingPunct="1"/>
            <a:endParaRPr lang="en-US" smtClean="0"/>
          </a:p>
        </p:txBody>
      </p:sp>
      <p:sp>
        <p:nvSpPr>
          <p:cNvPr id="32772" name="Slide Number Placeholder 3"/>
          <p:cNvSpPr>
            <a:spLocks noGrp="1"/>
          </p:cNvSpPr>
          <p:nvPr>
            <p:ph type="sldNum" sz="quarter" idx="5"/>
          </p:nvPr>
        </p:nvSpPr>
        <p:spPr/>
        <p:txBody>
          <a:bodyPr/>
          <a:lstStyle/>
          <a:p>
            <a:pPr>
              <a:defRPr/>
            </a:pPr>
            <a:fld id="{D576CB29-5DC4-48EE-9CEB-4E2E14B3F7E7}" type="slidenum">
              <a:rPr lang="en-US" smtClean="0"/>
              <a:pPr>
                <a:defRPr/>
              </a:pPr>
              <a:t>15</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rtl="0"/>
            <a:r>
              <a:rPr lang="en-US" b="1" dirty="0" smtClean="0"/>
              <a:t>Event Overview</a:t>
            </a:r>
          </a:p>
          <a:p>
            <a:pPr rtl="0"/>
            <a:r>
              <a:rPr lang="en-US" sz="1200" kern="1200" dirty="0" smtClean="0">
                <a:solidFill>
                  <a:schemeClr val="tx1"/>
                </a:solidFill>
                <a:effectLst/>
                <a:latin typeface="Times New Roman" pitchFamily="18" charset="0"/>
                <a:ea typeface="+mn-ea"/>
                <a:cs typeface="+mn-cs"/>
              </a:rPr>
              <a:t>This is a </a:t>
            </a:r>
            <a:r>
              <a:rPr lang="en-US" sz="1200" b="1" i="1" kern="1200" dirty="0" smtClean="0">
                <a:solidFill>
                  <a:schemeClr val="tx1"/>
                </a:solidFill>
                <a:effectLst/>
                <a:latin typeface="Times New Roman" pitchFamily="18" charset="0"/>
                <a:ea typeface="+mn-ea"/>
                <a:cs typeface="+mn-cs"/>
              </a:rPr>
              <a:t>2-day deep dive program</a:t>
            </a:r>
            <a:r>
              <a:rPr lang="en-US" sz="1200" kern="1200" dirty="0" smtClean="0">
                <a:solidFill>
                  <a:schemeClr val="tx1"/>
                </a:solidFill>
                <a:effectLst/>
                <a:latin typeface="Times New Roman" pitchFamily="18" charset="0"/>
                <a:ea typeface="+mn-ea"/>
                <a:cs typeface="+mn-cs"/>
              </a:rPr>
              <a:t> to prepare you to deliver solutions on the Windows Azure Platform. We have worked to bring the region’s best Azure experts together to teach you how to work in the cloud. Each day will be filled with training, discussion, reviewing real scenarios, and hands on labs. Snacks and drinks will be provided, however we advise you to make your own lunch arrangements prior to the event. You will need to bring a computer loaded with the software listed below.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AGENDA</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       Intro to Cloud Computing and Azure</a:t>
            </a:r>
            <a:endParaRPr lang="en-US" dirty="0" smtClean="0">
              <a:effectLst/>
            </a:endParaRPr>
          </a:p>
          <a:p>
            <a:pPr rtl="0"/>
            <a:r>
              <a:rPr lang="en-US" sz="1200" kern="1200" dirty="0" smtClean="0">
                <a:solidFill>
                  <a:schemeClr val="tx1"/>
                </a:solidFill>
                <a:effectLst/>
                <a:latin typeface="Times New Roman" pitchFamily="18" charset="0"/>
                <a:ea typeface="+mn-ea"/>
                <a:cs typeface="+mn-cs"/>
              </a:rPr>
              <a:t>2.       Web Roles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3.       Messages and Queues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4.       Using Azure Tables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5.       Using BLOB Storage</a:t>
            </a:r>
            <a:endParaRPr lang="en-US" dirty="0" smtClean="0">
              <a:effectLst/>
            </a:endParaRPr>
          </a:p>
          <a:p>
            <a:pPr rtl="0"/>
            <a:r>
              <a:rPr lang="en-US" sz="1200" kern="1200" dirty="0" smtClean="0">
                <a:solidFill>
                  <a:schemeClr val="tx1"/>
                </a:solidFill>
                <a:effectLst/>
                <a:latin typeface="Times New Roman" pitchFamily="18" charset="0"/>
                <a:ea typeface="+mn-ea"/>
                <a:cs typeface="+mn-cs"/>
              </a:rPr>
              <a:t>6.       Worker Roles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7.       Diagnostics and Service Management</a:t>
            </a:r>
            <a:endParaRPr lang="en-US" dirty="0" smtClean="0">
              <a:effectLst/>
            </a:endParaRPr>
          </a:p>
          <a:p>
            <a:pPr rtl="0"/>
            <a:r>
              <a:rPr lang="en-US" sz="1200" kern="1200" dirty="0" smtClean="0">
                <a:solidFill>
                  <a:schemeClr val="tx1"/>
                </a:solidFill>
                <a:effectLst/>
                <a:latin typeface="Times New Roman" pitchFamily="18" charset="0"/>
                <a:ea typeface="+mn-ea"/>
                <a:cs typeface="+mn-cs"/>
              </a:rPr>
              <a:t>8.       SQL Azure</a:t>
            </a:r>
            <a:endParaRPr lang="en-US" dirty="0" smtClean="0">
              <a:effectLst/>
            </a:endParaRPr>
          </a:p>
          <a:p>
            <a:pPr rtl="0"/>
            <a:r>
              <a:rPr lang="en-US" sz="1200" kern="1200" dirty="0" smtClean="0">
                <a:solidFill>
                  <a:schemeClr val="tx1"/>
                </a:solidFill>
                <a:effectLst/>
                <a:latin typeface="Times New Roman" pitchFamily="18" charset="0"/>
                <a:ea typeface="+mn-ea"/>
                <a:cs typeface="+mn-cs"/>
              </a:rPr>
              <a:t>9.       Connecting with </a:t>
            </a:r>
            <a:r>
              <a:rPr lang="en-US" sz="1200" kern="1200" dirty="0" err="1" smtClean="0">
                <a:solidFill>
                  <a:schemeClr val="tx1"/>
                </a:solidFill>
                <a:effectLst/>
                <a:latin typeface="Times New Roman" pitchFamily="18" charset="0"/>
                <a:ea typeface="+mn-ea"/>
                <a:cs typeface="+mn-cs"/>
              </a:rPr>
              <a:t>AppFabric</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10.   Cloud Computing Scenarios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11.   Available Resources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What do I need to bring:</a:t>
            </a:r>
            <a:endParaRPr lang="en-US" dirty="0" smtClean="0">
              <a:effectLst/>
            </a:endParaRPr>
          </a:p>
          <a:p>
            <a:pPr rtl="0"/>
            <a:r>
              <a:rPr lang="en-US" sz="1200" kern="1200" dirty="0" smtClean="0">
                <a:solidFill>
                  <a:schemeClr val="tx1"/>
                </a:solidFill>
                <a:effectLst/>
                <a:latin typeface="Times New Roman" pitchFamily="18" charset="0"/>
                <a:ea typeface="+mn-ea"/>
                <a:cs typeface="+mn-cs"/>
              </a:rPr>
              <a:t>During the boot camp you will have opportunities to practice what you learn with labs. Having all of your software ready will make it easier to dive into the yummy goodness of exploring the labs. The lab files package will be given to you during the event. Virtual PC based environments are also supported.</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In order to run the labs you will need to bring:</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Power strip or extension cord</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Access to a 30-day Azure pass will be made available 1 week prior to the event. This access has been made possible because of the support of the Azure team at Microsoft.</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 computer or laptop: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Operating Systems Supported: Windows 7 (Ultimate, Professional, and Enterprise Editions); Windows Server 2008; Windows Server 2008 R2; Windows Vista (Ultimate, Business, and Enterprise Editions) with either Service Pack 1 or Service Pack 2 with IIS configured</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Microsoft Visual Studio 2010 (</a:t>
            </a:r>
            <a:r>
              <a:rPr lang="en-US" sz="1200" kern="1200" dirty="0" smtClean="0">
                <a:solidFill>
                  <a:schemeClr val="tx1"/>
                </a:solidFill>
                <a:effectLst/>
                <a:latin typeface="Times New Roman" pitchFamily="18" charset="0"/>
                <a:ea typeface="+mn-ea"/>
                <a:cs typeface="+mn-cs"/>
                <a:hlinkClick r:id="rId3"/>
              </a:rPr>
              <a:t>get the trial</a:t>
            </a:r>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a:t>
            </a:r>
            <a:r>
              <a:rPr lang="en-US" sz="1200" kern="1200" dirty="0" smtClean="0">
                <a:solidFill>
                  <a:schemeClr val="tx1"/>
                </a:solidFill>
                <a:effectLst/>
                <a:latin typeface="Times New Roman" pitchFamily="18" charset="0"/>
                <a:ea typeface="+mn-ea"/>
                <a:cs typeface="+mn-cs"/>
                <a:hlinkClick r:id="rId4"/>
              </a:rPr>
              <a:t>SQL Server 2005 Express Edition (or above)</a:t>
            </a:r>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a:t>
            </a:r>
            <a:r>
              <a:rPr lang="en-US" sz="1200" kern="1200" dirty="0" smtClean="0">
                <a:solidFill>
                  <a:schemeClr val="tx1"/>
                </a:solidFill>
                <a:effectLst/>
                <a:latin typeface="Times New Roman" pitchFamily="18" charset="0"/>
                <a:ea typeface="+mn-ea"/>
                <a:cs typeface="+mn-cs"/>
                <a:hlinkClick r:id="rId5"/>
              </a:rPr>
              <a:t>Install the Windows Azure Tools for Microsoft Visual Studio (and some hotfixes)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a:t>
            </a:r>
            <a:r>
              <a:rPr lang="en-US" sz="1200" kern="1200" dirty="0" smtClean="0">
                <a:solidFill>
                  <a:schemeClr val="tx1"/>
                </a:solidFill>
                <a:effectLst/>
                <a:latin typeface="Times New Roman" pitchFamily="18" charset="0"/>
                <a:ea typeface="+mn-ea"/>
                <a:cs typeface="+mn-cs"/>
                <a:hlinkClick r:id="rId6"/>
              </a:rPr>
              <a:t>Install the </a:t>
            </a:r>
            <a:r>
              <a:rPr lang="en-US" sz="1200" kern="1200" dirty="0" err="1" smtClean="0">
                <a:solidFill>
                  <a:schemeClr val="tx1"/>
                </a:solidFill>
                <a:effectLst/>
                <a:latin typeface="Times New Roman" pitchFamily="18" charset="0"/>
                <a:ea typeface="+mn-ea"/>
                <a:cs typeface="+mn-cs"/>
                <a:hlinkClick r:id="rId6"/>
              </a:rPr>
              <a:t>AppFabric</a:t>
            </a:r>
            <a:r>
              <a:rPr lang="en-US" sz="1200" kern="1200" dirty="0" smtClean="0">
                <a:solidFill>
                  <a:schemeClr val="tx1"/>
                </a:solidFill>
                <a:effectLst/>
                <a:latin typeface="Times New Roman" pitchFamily="18" charset="0"/>
                <a:ea typeface="+mn-ea"/>
                <a:cs typeface="+mn-cs"/>
                <a:hlinkClick r:id="rId6"/>
              </a:rPr>
              <a:t> SDK</a:t>
            </a:r>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   </a:t>
            </a:r>
            <a:r>
              <a:rPr lang="en-US" sz="1200" kern="1200" dirty="0" smtClean="0">
                <a:solidFill>
                  <a:schemeClr val="tx1"/>
                </a:solidFill>
                <a:effectLst/>
                <a:latin typeface="Times New Roman" pitchFamily="18" charset="0"/>
                <a:ea typeface="+mn-ea"/>
                <a:cs typeface="+mn-cs"/>
                <a:hlinkClick r:id="rId7"/>
              </a:rPr>
              <a:t>Install the Windows Azure Platform Training Kit</a:t>
            </a:r>
            <a:endParaRPr lang="en-US" dirty="0">
              <a:effectLst/>
            </a:endParaRPr>
          </a:p>
        </p:txBody>
      </p:sp>
      <p:sp>
        <p:nvSpPr>
          <p:cNvPr id="32772" name="Slide Number Placeholder 3"/>
          <p:cNvSpPr>
            <a:spLocks noGrp="1"/>
          </p:cNvSpPr>
          <p:nvPr>
            <p:ph type="sldNum" sz="quarter" idx="5"/>
          </p:nvPr>
        </p:nvSpPr>
        <p:spPr/>
        <p:txBody>
          <a:bodyPr/>
          <a:lstStyle/>
          <a:p>
            <a:pPr>
              <a:defRPr/>
            </a:pPr>
            <a:fld id="{D576CB29-5DC4-48EE-9CEB-4E2E14B3F7E7}" type="slidenum">
              <a:rPr lang="en-US" smtClean="0"/>
              <a:pPr>
                <a:defRPr/>
              </a:pPr>
              <a:t>16</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fontAlgn="t"/>
            <a:r>
              <a:rPr lang="en-US" sz="1200" kern="1200" dirty="0" smtClean="0">
                <a:solidFill>
                  <a:schemeClr val="tx1"/>
                </a:solidFill>
                <a:effectLst/>
                <a:latin typeface="Times New Roman" pitchFamily="18" charset="0"/>
                <a:ea typeface="+mn-ea"/>
                <a:cs typeface="+mn-cs"/>
              </a:rPr>
              <a:t>2101 N </a:t>
            </a:r>
            <a:r>
              <a:rPr lang="en-US" sz="1200" kern="1200" dirty="0" err="1" smtClean="0">
                <a:solidFill>
                  <a:schemeClr val="tx1"/>
                </a:solidFill>
                <a:effectLst/>
                <a:latin typeface="Times New Roman" pitchFamily="18" charset="0"/>
                <a:ea typeface="+mn-ea"/>
                <a:cs typeface="+mn-cs"/>
              </a:rPr>
              <a:t>Stemmons</a:t>
            </a:r>
            <a:r>
              <a:rPr lang="en-US" sz="1200" kern="1200" dirty="0" smtClean="0">
                <a:solidFill>
                  <a:schemeClr val="tx1"/>
                </a:solidFill>
                <a:effectLst/>
                <a:latin typeface="Times New Roman" pitchFamily="18" charset="0"/>
                <a:ea typeface="+mn-ea"/>
                <a:cs typeface="+mn-cs"/>
              </a:rPr>
              <a:t> Freeway,  Dallas, </a:t>
            </a:r>
            <a:r>
              <a:rPr lang="en-US" sz="1200" kern="1200" dirty="0" smtClean="0">
                <a:solidFill>
                  <a:schemeClr val="tx1"/>
                </a:solidFill>
                <a:effectLst/>
                <a:latin typeface="Times New Roman" pitchFamily="18" charset="0"/>
                <a:ea typeface="+mn-ea"/>
                <a:cs typeface="+mn-cs"/>
              </a:rPr>
              <a:t>TX </a:t>
            </a:r>
            <a:r>
              <a:rPr lang="en-US" sz="1200" kern="1200" dirty="0" smtClean="0">
                <a:solidFill>
                  <a:schemeClr val="tx1"/>
                </a:solidFill>
                <a:effectLst/>
                <a:latin typeface="Times New Roman" pitchFamily="18" charset="0"/>
                <a:ea typeface="+mn-ea"/>
                <a:cs typeface="+mn-cs"/>
              </a:rPr>
              <a:t>75207 </a:t>
            </a:r>
          </a:p>
          <a:p>
            <a:pPr fontAlgn="t"/>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9 – 5 Both Days</a:t>
            </a:r>
          </a:p>
          <a:p>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endParaRPr lang="en-US" dirty="0">
              <a:effectLst/>
            </a:endParaRPr>
          </a:p>
        </p:txBody>
      </p:sp>
      <p:sp>
        <p:nvSpPr>
          <p:cNvPr id="32772" name="Slide Number Placeholder 3"/>
          <p:cNvSpPr>
            <a:spLocks noGrp="1"/>
          </p:cNvSpPr>
          <p:nvPr>
            <p:ph type="sldNum" sz="quarter" idx="5"/>
          </p:nvPr>
        </p:nvSpPr>
        <p:spPr/>
        <p:txBody>
          <a:bodyPr/>
          <a:lstStyle/>
          <a:p>
            <a:pPr>
              <a:defRPr/>
            </a:pPr>
            <a:fld id="{D576CB29-5DC4-48EE-9CEB-4E2E14B3F7E7}" type="slidenum">
              <a:rPr lang="en-US" smtClean="0"/>
              <a:pPr>
                <a:defRPr/>
              </a:pPr>
              <a:t>17</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rtl="0"/>
            <a:r>
              <a:rPr lang="en-US" b="1" dirty="0" err="1" smtClean="0"/>
              <a:t>WebMatrix</a:t>
            </a:r>
            <a:r>
              <a:rPr lang="en-US" b="1" dirty="0" smtClean="0"/>
              <a:t> to ASP.NET MVC Web Camp </a:t>
            </a:r>
          </a:p>
          <a:p>
            <a:pPr rtl="0"/>
            <a:r>
              <a:rPr lang="en-US" b="1" dirty="0" smtClean="0"/>
              <a:t>Event ID: 1032473179 </a:t>
            </a:r>
          </a:p>
          <a:p>
            <a:pPr rtl="0"/>
            <a:r>
              <a:rPr lang="en-US" dirty="0" smtClean="0"/>
              <a:t>Microsoft Dallas Office MPR</a:t>
            </a:r>
            <a:br>
              <a:rPr lang="en-US" dirty="0" smtClean="0"/>
            </a:br>
            <a:r>
              <a:rPr lang="en-US" dirty="0" smtClean="0"/>
              <a:t>7000 State Highway 161</a:t>
            </a:r>
            <a:br>
              <a:rPr lang="en-US" dirty="0" smtClean="0"/>
            </a:br>
            <a:r>
              <a:rPr lang="en-US" dirty="0" smtClean="0"/>
              <a:t>Irving Texas 75039</a:t>
            </a:r>
            <a:br>
              <a:rPr lang="en-US" dirty="0" smtClean="0"/>
            </a:br>
            <a:r>
              <a:rPr lang="en-US" dirty="0" smtClean="0"/>
              <a:t>United States </a:t>
            </a:r>
          </a:p>
          <a:p>
            <a:pPr rtl="0"/>
            <a:r>
              <a:rPr lang="en-US" dirty="0" smtClean="0"/>
              <a:t>Register by Phone: 1-877-MSEVENT (9AM-7PM EST. M-F) </a:t>
            </a:r>
          </a:p>
          <a:p>
            <a:pPr rtl="0"/>
            <a:r>
              <a:rPr lang="en-US" dirty="0" smtClean="0"/>
              <a:t>Meal: Yes </a:t>
            </a:r>
          </a:p>
          <a:p>
            <a:pPr rtl="0"/>
            <a:r>
              <a:rPr lang="en-US" b="1" dirty="0" smtClean="0"/>
              <a:t>Presenter(s):</a:t>
            </a:r>
            <a:r>
              <a:rPr lang="en-US" dirty="0" smtClean="0"/>
              <a:t> Brandon </a:t>
            </a:r>
            <a:r>
              <a:rPr lang="en-US" dirty="0" err="1" smtClean="0"/>
              <a:t>Satrom</a:t>
            </a:r>
            <a:r>
              <a:rPr lang="en-US" dirty="0" smtClean="0"/>
              <a:t>,  Clark Sell </a:t>
            </a:r>
            <a:r>
              <a:rPr lang="en-US" b="1" dirty="0" smtClean="0"/>
              <a:t>Language(s): </a:t>
            </a:r>
            <a:r>
              <a:rPr lang="en-US" dirty="0" smtClean="0"/>
              <a:t>English. </a:t>
            </a:r>
            <a:r>
              <a:rPr lang="en-US" b="1" dirty="0" smtClean="0"/>
              <a:t>Product(s): </a:t>
            </a:r>
            <a:r>
              <a:rPr lang="en-US" dirty="0" smtClean="0"/>
              <a:t>Microsoft ASP.NET Web Matrix. </a:t>
            </a:r>
            <a:r>
              <a:rPr lang="en-US" b="1" dirty="0" smtClean="0"/>
              <a:t>Audience(s):</a:t>
            </a:r>
            <a:r>
              <a:rPr lang="en-US" dirty="0" smtClean="0"/>
              <a:t> Pro </a:t>
            </a:r>
            <a:r>
              <a:rPr lang="en-US" dirty="0" err="1" smtClean="0"/>
              <a:t>Dev</a:t>
            </a:r>
            <a:r>
              <a:rPr lang="en-US" dirty="0" smtClean="0"/>
              <a:t>/Programmer. </a:t>
            </a:r>
          </a:p>
          <a:p>
            <a:pPr rtl="0"/>
            <a:r>
              <a:rPr lang="en-US" b="1" dirty="0" smtClean="0"/>
              <a:t>Event Overview</a:t>
            </a:r>
          </a:p>
          <a:p>
            <a:pPr rtl="0"/>
            <a:r>
              <a:rPr lang="en-US" sz="1200" kern="1200" dirty="0" smtClean="0">
                <a:solidFill>
                  <a:schemeClr val="tx1"/>
                </a:solidFill>
                <a:effectLst/>
                <a:latin typeface="Times New Roman" pitchFamily="18" charset="0"/>
                <a:ea typeface="+mn-ea"/>
                <a:cs typeface="+mn-cs"/>
              </a:rPr>
              <a:t>Join us for a special </a:t>
            </a:r>
            <a:r>
              <a:rPr lang="en-US" sz="1200" kern="1200" dirty="0" err="1" smtClean="0">
                <a:solidFill>
                  <a:schemeClr val="tx1"/>
                </a:solidFill>
                <a:effectLst/>
                <a:latin typeface="Times New Roman" pitchFamily="18" charset="0"/>
                <a:ea typeface="+mn-ea"/>
                <a:cs typeface="+mn-cs"/>
              </a:rPr>
              <a:t>WebMatrix</a:t>
            </a:r>
            <a:r>
              <a:rPr lang="en-US" sz="1200" kern="1200" dirty="0" smtClean="0">
                <a:solidFill>
                  <a:schemeClr val="tx1"/>
                </a:solidFill>
                <a:effectLst/>
                <a:latin typeface="Times New Roman" pitchFamily="18" charset="0"/>
                <a:ea typeface="+mn-ea"/>
                <a:cs typeface="+mn-cs"/>
              </a:rPr>
              <a:t> and ASP.NET MVC Web Camp you don’t want to miss.  No matter your expertise in web development, these Web Camps are the perfect opportunity to get hands-on experience and 'unleash your coding genius'.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Our interactive sessions will:</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Introduce ASP.NET Web Pages and </a:t>
            </a:r>
            <a:r>
              <a:rPr lang="en-US" sz="1200" kern="1200" dirty="0" err="1" smtClean="0">
                <a:solidFill>
                  <a:schemeClr val="tx1"/>
                </a:solidFill>
                <a:effectLst/>
                <a:latin typeface="Times New Roman" pitchFamily="18" charset="0"/>
                <a:ea typeface="+mn-ea"/>
                <a:cs typeface="+mn-cs"/>
              </a:rPr>
              <a:t>WebMatrix</a:t>
            </a:r>
            <a:r>
              <a:rPr lang="en-US" sz="1200" kern="1200" dirty="0" smtClean="0">
                <a:solidFill>
                  <a:schemeClr val="tx1"/>
                </a:solidFill>
                <a:effectLst/>
                <a:latin typeface="Times New Roman" pitchFamily="18" charset="0"/>
                <a:ea typeface="+mn-ea"/>
                <a:cs typeface="+mn-cs"/>
              </a:rPr>
              <a:t>; discuss possible uses of these</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Facilitate an in-depth discussion on when to migrate ASP.NET </a:t>
            </a:r>
            <a:r>
              <a:rPr lang="en-US" sz="1200" kern="1200" dirty="0" err="1" smtClean="0">
                <a:solidFill>
                  <a:schemeClr val="tx1"/>
                </a:solidFill>
                <a:effectLst/>
                <a:latin typeface="Times New Roman" pitchFamily="18" charset="0"/>
                <a:ea typeface="+mn-ea"/>
                <a:cs typeface="+mn-cs"/>
              </a:rPr>
              <a:t>WebPages</a:t>
            </a:r>
            <a:r>
              <a:rPr lang="en-US" sz="1200" kern="1200" dirty="0" smtClean="0">
                <a:solidFill>
                  <a:schemeClr val="tx1"/>
                </a:solidFill>
                <a:effectLst/>
                <a:latin typeface="Times New Roman" pitchFamily="18" charset="0"/>
                <a:ea typeface="+mn-ea"/>
                <a:cs typeface="+mn-cs"/>
              </a:rPr>
              <a:t> applications to ASP.NET MVC</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Explore new features of ASP.NET MVC 3</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Take a dive deep into </a:t>
            </a:r>
            <a:r>
              <a:rPr lang="en-US" sz="1200" kern="1200" dirty="0" err="1" smtClean="0">
                <a:solidFill>
                  <a:schemeClr val="tx1"/>
                </a:solidFill>
                <a:effectLst/>
                <a:latin typeface="Times New Roman" pitchFamily="18" charset="0"/>
                <a:ea typeface="+mn-ea"/>
                <a:cs typeface="+mn-cs"/>
              </a:rPr>
              <a:t>jQuery</a:t>
            </a:r>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Discuss configuration and deployment of web applications.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This event is a unique opportunity, partnering classroom learning with hands-on-labs and leveraging experts to help you build new and exciting websites.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Things to bring:</a:t>
            </a:r>
            <a:endParaRPr lang="en-US" dirty="0" smtClean="0">
              <a:effectLst/>
            </a:endParaRPr>
          </a:p>
          <a:p>
            <a:pPr rtl="0"/>
            <a:r>
              <a:rPr lang="en-US" sz="1200" kern="1200" dirty="0" smtClean="0">
                <a:solidFill>
                  <a:schemeClr val="tx1"/>
                </a:solidFill>
                <a:effectLst/>
                <a:latin typeface="Times New Roman" pitchFamily="18" charset="0"/>
                <a:ea typeface="+mn-ea"/>
                <a:cs typeface="+mn-cs"/>
              </a:rPr>
              <a:t>Here are some personal items you might want to bring to the Web Camp.</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Notebook computer (highly recommended)</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Sketchbook</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Identification</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Snacks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Bottled Water</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Agenda:</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Start Time</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Duration</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Topic</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9:00am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Welcome and agenda for the day</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9:10am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50’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Web Stack Introduction</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10:00am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50’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Building a Site in </a:t>
            </a:r>
            <a:r>
              <a:rPr lang="en-US" sz="1200" kern="1200" dirty="0" err="1" smtClean="0">
                <a:solidFill>
                  <a:schemeClr val="tx1"/>
                </a:solidFill>
                <a:effectLst/>
                <a:latin typeface="Times New Roman" pitchFamily="18" charset="0"/>
                <a:ea typeface="+mn-ea"/>
                <a:cs typeface="+mn-cs"/>
              </a:rPr>
              <a:t>WebMatrix</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10:50am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Break</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11:00am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60’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ASP.NET MVC Introduction</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12:00pm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60’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Lunch</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1:00pm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60’</a:t>
            </a:r>
            <a:endParaRPr lang="en-US" dirty="0" smtClean="0">
              <a:effectLst/>
            </a:endParaRPr>
          </a:p>
          <a:p>
            <a:pPr rtl="0"/>
            <a:r>
              <a:rPr lang="en-US" sz="1200" kern="1200" dirty="0" smtClean="0">
                <a:solidFill>
                  <a:schemeClr val="tx1"/>
                </a:solidFill>
                <a:effectLst/>
                <a:latin typeface="Times New Roman" pitchFamily="18" charset="0"/>
                <a:ea typeface="+mn-ea"/>
                <a:cs typeface="+mn-cs"/>
              </a:rPr>
              <a:t>Migrating from </a:t>
            </a:r>
            <a:r>
              <a:rPr lang="en-US" sz="1200" kern="1200" dirty="0" err="1" smtClean="0">
                <a:solidFill>
                  <a:schemeClr val="tx1"/>
                </a:solidFill>
                <a:effectLst/>
                <a:latin typeface="Times New Roman" pitchFamily="18" charset="0"/>
                <a:ea typeface="+mn-ea"/>
                <a:cs typeface="+mn-cs"/>
              </a:rPr>
              <a:t>WebMatrix</a:t>
            </a:r>
            <a:r>
              <a:rPr lang="en-US" sz="1200" kern="1200" dirty="0" smtClean="0">
                <a:solidFill>
                  <a:schemeClr val="tx1"/>
                </a:solidFill>
                <a:effectLst/>
                <a:latin typeface="Times New Roman" pitchFamily="18" charset="0"/>
                <a:ea typeface="+mn-ea"/>
                <a:cs typeface="+mn-cs"/>
              </a:rPr>
              <a:t> to ASP.NET MVC</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2:00pm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60’</a:t>
            </a:r>
            <a:endParaRPr lang="en-US" dirty="0" smtClean="0">
              <a:effectLst/>
            </a:endParaRPr>
          </a:p>
          <a:p>
            <a:pPr rtl="0"/>
            <a:r>
              <a:rPr lang="en-US" sz="1200" kern="1200" dirty="0" err="1" smtClean="0">
                <a:solidFill>
                  <a:schemeClr val="tx1"/>
                </a:solidFill>
                <a:effectLst/>
                <a:latin typeface="Times New Roman" pitchFamily="18" charset="0"/>
                <a:ea typeface="+mn-ea"/>
                <a:cs typeface="+mn-cs"/>
              </a:rPr>
              <a:t>jQuery</a:t>
            </a:r>
            <a:r>
              <a:rPr lang="en-US" sz="1200" kern="1200" dirty="0" smtClean="0">
                <a:solidFill>
                  <a:schemeClr val="tx1"/>
                </a:solidFill>
                <a:effectLst/>
                <a:latin typeface="Times New Roman" pitchFamily="18" charset="0"/>
                <a:ea typeface="+mn-ea"/>
                <a:cs typeface="+mn-cs"/>
              </a:rPr>
              <a:t> Introduction</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3:00pm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1.5 </a:t>
            </a:r>
            <a:r>
              <a:rPr lang="en-US" sz="1200" kern="1200" dirty="0" err="1" smtClean="0">
                <a:solidFill>
                  <a:schemeClr val="tx1"/>
                </a:solidFill>
                <a:effectLst/>
                <a:latin typeface="Times New Roman" pitchFamily="18" charset="0"/>
                <a:ea typeface="+mn-ea"/>
                <a:cs typeface="+mn-cs"/>
              </a:rPr>
              <a:t>hrs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Instructor-Led Labs</a:t>
            </a:r>
            <a:endParaRPr lang="en-US" dirty="0" smtClean="0">
              <a:effectLst/>
            </a:endParaRPr>
          </a:p>
          <a:p>
            <a:pPr rtl="0"/>
            <a:r>
              <a:rPr lang="en-US" sz="1200" b="1" kern="1200" dirty="0" smtClean="0">
                <a:solidFill>
                  <a:schemeClr val="tx1"/>
                </a:solidFill>
                <a:effectLst/>
                <a:latin typeface="Times New Roman" pitchFamily="18" charset="0"/>
                <a:ea typeface="+mn-ea"/>
                <a:cs typeface="+mn-cs"/>
              </a:rPr>
              <a:t>4:30pm</a:t>
            </a:r>
            <a:endParaRPr lang="en-US" dirty="0" smtClean="0">
              <a:effectLst/>
            </a:endParaRPr>
          </a:p>
          <a:p>
            <a:pPr rtl="0"/>
            <a:r>
              <a:rPr lang="en-US" sz="1200" kern="1200" dirty="0" smtClean="0">
                <a:solidFill>
                  <a:schemeClr val="tx1"/>
                </a:solidFill>
                <a:effectLst/>
                <a:latin typeface="Times New Roman" pitchFamily="18" charset="0"/>
                <a:ea typeface="+mn-ea"/>
                <a:cs typeface="+mn-cs"/>
              </a:rPr>
              <a:t>10’</a:t>
            </a:r>
            <a:endParaRPr lang="en-US" dirty="0" smtClean="0">
              <a:effectLst/>
            </a:endParaRPr>
          </a:p>
          <a:p>
            <a:pPr rtl="0"/>
            <a:r>
              <a:rPr lang="en-US" sz="1200" kern="1200" dirty="0" err="1" smtClean="0">
                <a:solidFill>
                  <a:schemeClr val="tx1"/>
                </a:solidFill>
                <a:effectLst/>
                <a:latin typeface="Times New Roman" pitchFamily="18" charset="0"/>
                <a:ea typeface="+mn-ea"/>
                <a:cs typeface="+mn-cs"/>
              </a:rPr>
              <a:t>Evals</a:t>
            </a:r>
            <a:endParaRPr lang="en-US" dirty="0" smtClean="0">
              <a:effectLst/>
            </a:endParaRPr>
          </a:p>
          <a:p>
            <a:pPr rtl="0"/>
            <a:r>
              <a:rPr lang="en-US" sz="1200" kern="1200" dirty="0" smtClean="0">
                <a:solidFill>
                  <a:schemeClr val="tx1"/>
                </a:solidFill>
                <a:effectLst/>
                <a:latin typeface="Times New Roman" pitchFamily="18" charset="0"/>
                <a:ea typeface="+mn-ea"/>
                <a:cs typeface="+mn-cs"/>
              </a:rPr>
              <a:t> </a:t>
            </a:r>
            <a:endParaRPr lang="en-US" dirty="0" smtClean="0">
              <a:effectLst/>
            </a:endParaRPr>
          </a:p>
          <a:p>
            <a:pPr rtl="0"/>
            <a:r>
              <a:rPr lang="en-US" sz="1200" kern="1200" dirty="0" smtClean="0">
                <a:solidFill>
                  <a:schemeClr val="tx1"/>
                </a:solidFill>
                <a:effectLst/>
                <a:latin typeface="Times New Roman" pitchFamily="18" charset="0"/>
                <a:ea typeface="+mn-ea"/>
                <a:cs typeface="+mn-cs"/>
              </a:rPr>
              <a:t>This is a unique opportunity and places are limited – please register immediately.  If you have any questions, please contact the Web Camps team at </a:t>
            </a:r>
            <a:r>
              <a:rPr lang="en-US" sz="1200" kern="1200" dirty="0" smtClean="0">
                <a:solidFill>
                  <a:schemeClr val="tx1"/>
                </a:solidFill>
                <a:effectLst/>
                <a:latin typeface="Times New Roman" pitchFamily="18" charset="0"/>
                <a:ea typeface="+mn-ea"/>
                <a:cs typeface="+mn-cs"/>
                <a:hlinkClick r:id="rId3"/>
              </a:rPr>
              <a:t>webcamps@microsoft.com</a:t>
            </a:r>
            <a:r>
              <a:rPr lang="en-US" sz="1200" kern="1200" dirty="0" smtClean="0">
                <a:solidFill>
                  <a:schemeClr val="tx1"/>
                </a:solidFill>
                <a:effectLst/>
                <a:latin typeface="Times New Roman" pitchFamily="18" charset="0"/>
                <a:ea typeface="+mn-ea"/>
                <a:cs typeface="+mn-cs"/>
              </a:rPr>
              <a:t>.</a:t>
            </a:r>
            <a:endParaRPr lang="en-US" dirty="0" smtClean="0">
              <a:effectLst/>
            </a:endParaRPr>
          </a:p>
          <a:p>
            <a:pPr rtl="0"/>
            <a:r>
              <a:rPr lang="en-US" b="1" dirty="0" smtClean="0"/>
              <a:t>Register with a Windows Live™ ID</a:t>
            </a:r>
          </a:p>
          <a:p>
            <a:pPr rtl="0"/>
            <a:r>
              <a:rPr lang="en-US" dirty="0" smtClean="0"/>
              <a:t>Monday, May 16, 2011 8:30 AM</a:t>
            </a:r>
            <a:br>
              <a:rPr lang="en-US" dirty="0" smtClean="0"/>
            </a:br>
            <a:r>
              <a:rPr lang="en-US" dirty="0" smtClean="0"/>
              <a:t>Monday, May 16, 2011 5:00 PM</a:t>
            </a:r>
            <a:br>
              <a:rPr lang="en-US" dirty="0" smtClean="0"/>
            </a:br>
            <a:r>
              <a:rPr lang="en-US" dirty="0" smtClean="0"/>
              <a:t>Central Time (US &amp; Canada)</a:t>
            </a:r>
            <a:br>
              <a:rPr lang="en-US" dirty="0" smtClean="0"/>
            </a:br>
            <a:r>
              <a:rPr lang="en-US" dirty="0" smtClean="0"/>
              <a:t>Welcome Time: 8:00 AM </a:t>
            </a:r>
            <a:r>
              <a:rPr lang="en-US" dirty="0" smtClean="0">
                <a:hlinkClick r:id="rId4" action="ppaction://hlinkfile"/>
              </a:rPr>
              <a:t>Register Online</a:t>
            </a:r>
            <a:r>
              <a:rPr lang="en-US" dirty="0" smtClean="0"/>
              <a:t> </a:t>
            </a:r>
          </a:p>
          <a:p>
            <a:pPr rtl="0"/>
            <a:r>
              <a:rPr lang="en-US" dirty="0" smtClean="0">
                <a:hlinkClick r:id="rId5"/>
              </a:rPr>
              <a:t>Get driving directions</a:t>
            </a:r>
            <a:r>
              <a:rPr lang="en-US" dirty="0" smtClean="0"/>
              <a:t> </a:t>
            </a:r>
          </a:p>
          <a:p>
            <a:endParaRPr lang="en-US" dirty="0" smtClean="0"/>
          </a:p>
        </p:txBody>
      </p:sp>
      <p:sp>
        <p:nvSpPr>
          <p:cNvPr id="32772" name="Slide Number Placeholder 3"/>
          <p:cNvSpPr>
            <a:spLocks noGrp="1"/>
          </p:cNvSpPr>
          <p:nvPr>
            <p:ph type="sldNum" sz="quarter" idx="5"/>
          </p:nvPr>
        </p:nvSpPr>
        <p:spPr/>
        <p:txBody>
          <a:bodyPr/>
          <a:lstStyle/>
          <a:p>
            <a:pPr>
              <a:defRPr/>
            </a:pPr>
            <a:fld id="{D576CB29-5DC4-48EE-9CEB-4E2E14B3F7E7}" type="slidenum">
              <a:rPr lang="en-US" smtClean="0"/>
              <a:pPr>
                <a:defRPr/>
              </a:pPr>
              <a:t>18</a:t>
            </a:fld>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p:txBody>
          <a:bodyPr/>
          <a:lstStyle/>
          <a:p>
            <a:pPr>
              <a:defRPr/>
            </a:pPr>
            <a:fld id="{3D4B4B6E-93F8-41AE-B0D8-D5AAE2084A68}" type="slidenum">
              <a:rPr lang="en-US" smtClean="0"/>
              <a:pPr>
                <a:defRPr/>
              </a:pPr>
              <a:t>4</a:t>
            </a:fld>
            <a:endParaRPr lang="en-US" dirty="0"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r>
              <a:rPr lang="en-US" b="1" smtClean="0"/>
              <a:t>Software.</a:t>
            </a:r>
            <a:r>
              <a:rPr lang="en-US" smtClean="0"/>
              <a:t> Receive fast and easy access to current full-featured Microsoft development tools, platform technologies, and production licenses. </a:t>
            </a:r>
          </a:p>
          <a:p>
            <a:r>
              <a:rPr lang="en-US" b="1" smtClean="0"/>
              <a:t>Support.</a:t>
            </a:r>
            <a:r>
              <a:rPr lang="en-US" smtClean="0"/>
              <a:t> Each of your developers will get access to a MSDN Premium subscription. You'll also get connected a global community of technical and business development experts. </a:t>
            </a:r>
          </a:p>
          <a:p>
            <a:r>
              <a:rPr lang="en-US" b="1" smtClean="0"/>
              <a:t>Visibility.</a:t>
            </a:r>
            <a:r>
              <a:rPr lang="en-US" smtClean="0"/>
              <a:t> Achieve global visibility to an audience of potential investors, clients and partners. </a:t>
            </a:r>
          </a:p>
          <a:p>
            <a:endParaRPr lang="en-US" smtClean="0"/>
          </a:p>
          <a:p>
            <a:r>
              <a:rPr lang="en-US" smtClean="0"/>
              <a:t>There are no upfront fees for BizSpark access, enrollment or registration services, just a $100 Program Fee upon program exit.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ChangeArrowheads="1" noTextEdit="1"/>
          </p:cNvSpPr>
          <p:nvPr>
            <p:ph type="sldImg"/>
          </p:nvPr>
        </p:nvSpPr>
        <p:spPr>
          <a:ln/>
        </p:spPr>
      </p:sp>
      <p:sp>
        <p:nvSpPr>
          <p:cNvPr id="62466" name="Rectangle 3"/>
          <p:cNvSpPr>
            <a:spLocks noGrp="1" noChangeArrowheads="1"/>
          </p:cNvSpPr>
          <p:nvPr>
            <p:ph type="body" idx="1"/>
          </p:nvPr>
        </p:nvSpPr>
        <p:spPr>
          <a:noFill/>
          <a:ln/>
        </p:spPr>
        <p:txBody>
          <a:bodyPr/>
          <a:lstStyle/>
          <a:p>
            <a:r>
              <a:rPr lang="en-US" smtClean="0"/>
              <a:t>To enroll, you must be sponsored by a BizSpark Network Partner. Find a </a:t>
            </a:r>
            <a:r>
              <a:rPr lang="en-US" smtClean="0">
                <a:hlinkClick r:id="rId3" action="ppaction://hlinkfile"/>
              </a:rPr>
              <a:t>BizSpark Network Partner.</a:t>
            </a:r>
            <a:r>
              <a:rPr lang="en-US" smtClean="0"/>
              <a:t> </a:t>
            </a:r>
          </a:p>
          <a:p>
            <a:r>
              <a:rPr lang="en-US" smtClean="0"/>
              <a:t/>
            </a:r>
            <a:br>
              <a:rPr lang="en-US" smtClean="0"/>
            </a:br>
            <a:r>
              <a:rPr lang="en-US" smtClean="0"/>
              <a:t>To be eligible to use the software for production and deployment of hosted solutions Startups must also be developing a new “software as a service” solution (on any platform) to be delivered over the Internet. </a:t>
            </a:r>
            <a:br>
              <a:rPr lang="en-US" smtClean="0"/>
            </a:b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spect="1" noChangeArrowheads="1" noTextEdit="1"/>
          </p:cNvSpPr>
          <p:nvPr>
            <p:ph type="sldImg"/>
          </p:nvPr>
        </p:nvSpPr>
        <p:spPr>
          <a:ln/>
        </p:spPr>
      </p:sp>
      <p:sp>
        <p:nvSpPr>
          <p:cNvPr id="64514" name="Rectangle 3"/>
          <p:cNvSpPr>
            <a:spLocks noGrp="1" noChangeArrowheads="1"/>
          </p:cNvSpPr>
          <p:nvPr>
            <p:ph type="body" idx="1"/>
          </p:nvPr>
        </p:nvSpPr>
        <p:spPr>
          <a:noFill/>
          <a:ln/>
        </p:spPr>
        <p:txBody>
          <a:bodyPr/>
          <a:lstStyle/>
          <a:p>
            <a:r>
              <a:rPr lang="en-US" dirty="0" smtClean="0">
                <a:effectLst/>
              </a:rPr>
              <a:t>Ramp Up is a free, online, community-based learning program, with a number of different tracks that will help you build your portfolio of professional development skills. Ramp Up has a solid foundation of premium technical content from subject-matter gurus, and provides easy-to-access content in a variety of forms that guide you in learning the important skills. Join Ramp Up (it's free!) and help advance your career - click on a track now to start!</a:t>
            </a:r>
            <a:endParaRPr lang="en-US" dirty="0">
              <a:effectLs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ln/>
        </p:spPr>
      </p:sp>
      <p:sp>
        <p:nvSpPr>
          <p:cNvPr id="2969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27</a:t>
            </a:fld>
            <a:endParaRPr lang="en-US" sz="1200" dirty="0">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28</a:t>
            </a:fld>
            <a:endParaRPr lang="en-US" sz="1200" dirty="0">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r>
              <a:rPr lang="en-US" dirty="0" smtClean="0"/>
              <a:t>Context – A collectio</a:t>
            </a:r>
            <a:r>
              <a:rPr lang="en-US" baseline="0" dirty="0" smtClean="0"/>
              <a:t>n of objects</a:t>
            </a:r>
          </a:p>
          <a:p>
            <a:r>
              <a:rPr lang="en-US" baseline="0" dirty="0" smtClean="0"/>
              <a:t>Problem – You need to step through the objects without exposing the collection’s implementation</a:t>
            </a:r>
          </a:p>
          <a:p>
            <a:r>
              <a:rPr lang="en-US" baseline="0" dirty="0" smtClean="0"/>
              <a:t>Solution - Iterator</a:t>
            </a:r>
            <a:endParaRPr lang="en-US" dirty="0"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31</a:t>
            </a:fld>
            <a:endParaRPr lang="en-US" sz="1200" dirty="0">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Repository Pattern</a:t>
            </a:r>
            <a:r>
              <a:rPr lang="en-US" baseline="0" dirty="0" smtClean="0"/>
              <a:t> - </a:t>
            </a:r>
            <a:r>
              <a:rPr lang="en-US" dirty="0" smtClean="0"/>
              <a:t>Mediates between the domain and data mapping layers using a collection-like interface for accessing domain objects.</a:t>
            </a:r>
          </a:p>
          <a:p>
            <a:r>
              <a:rPr lang="en-US" dirty="0" smtClean="0"/>
              <a:t>Unit</a:t>
            </a:r>
            <a:r>
              <a:rPr lang="en-US" baseline="0" dirty="0" smtClean="0"/>
              <a:t> of Work - Maintains a list of objects affected by a business transaction and coordinates the writing out of changes and the resolution of concurrency problems.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32</a:t>
            </a:fld>
            <a:endParaRPr lang="en-US" dirty="0"/>
          </a:p>
        </p:txBody>
      </p:sp>
    </p:spTree>
    <p:extLst>
      <p:ext uri="{BB962C8B-B14F-4D97-AF65-F5344CB8AC3E}">
        <p14:creationId xmlns:p14="http://schemas.microsoft.com/office/powerpoint/2010/main" val="604110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Anti-Patterns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http://c2.com/cgi/wiki?AntiPatternsCatalog</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34</a:t>
            </a:fld>
            <a:endParaRPr lang="en-US" dirty="0"/>
          </a:p>
        </p:txBody>
      </p:sp>
    </p:spTree>
    <p:extLst>
      <p:ext uri="{BB962C8B-B14F-4D97-AF65-F5344CB8AC3E}">
        <p14:creationId xmlns:p14="http://schemas.microsoft.com/office/powerpoint/2010/main" val="356270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Creational Patterns</a:t>
            </a:r>
            <a:r>
              <a:rPr lang="en-US" baseline="0" dirty="0" smtClean="0"/>
              <a:t> - </a:t>
            </a:r>
            <a:r>
              <a:rPr lang="en-US" dirty="0" smtClean="0"/>
              <a:t>Involve object instantiation and provide a way to decouple a client from the objects it needs to instantiate.</a:t>
            </a:r>
          </a:p>
          <a:p>
            <a:r>
              <a:rPr lang="en-US" dirty="0" smtClean="0"/>
              <a:t>Structural</a:t>
            </a:r>
            <a:r>
              <a:rPr lang="en-US" baseline="0" dirty="0" smtClean="0"/>
              <a:t> Patterns – Let you compose classes or objects into larger structures.</a:t>
            </a:r>
          </a:p>
          <a:p>
            <a:r>
              <a:rPr lang="en-US" baseline="0" dirty="0" smtClean="0"/>
              <a:t>Behavioral Patterns – Concerned with how classes and objects interact and distribute responsibility.</a:t>
            </a:r>
          </a:p>
          <a:p>
            <a:endParaRPr lang="en-US" baseline="0" dirty="0" smtClean="0"/>
          </a:p>
          <a:p>
            <a:r>
              <a:rPr lang="en-US" sz="1200" b="1" kern="1200" dirty="0" smtClean="0">
                <a:solidFill>
                  <a:schemeClr val="tx1"/>
                </a:solidFill>
                <a:effectLst/>
                <a:latin typeface="Times New Roman" pitchFamily="18" charset="0"/>
                <a:ea typeface="+mn-ea"/>
                <a:cs typeface="+mn-cs"/>
              </a:rPr>
              <a:t>Creational Patterns</a:t>
            </a:r>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Abstract factory (Frequently used)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Builder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Factory method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Prototype</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Singleton (Frequently used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b="1" kern="1200" dirty="0" smtClean="0">
                <a:solidFill>
                  <a:schemeClr val="tx1"/>
                </a:solidFill>
                <a:effectLst/>
                <a:latin typeface="Times New Roman" pitchFamily="18" charset="0"/>
                <a:ea typeface="+mn-ea"/>
                <a:cs typeface="+mn-cs"/>
              </a:rPr>
              <a:t>•Structural Patterns</a:t>
            </a:r>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Adapter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Bridge</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Composite</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Decorator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Façade (Frequently used)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Flyweight</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Proxy</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b="1" kern="1200" dirty="0" smtClean="0">
                <a:solidFill>
                  <a:schemeClr val="tx1"/>
                </a:solidFill>
                <a:effectLst/>
                <a:latin typeface="Times New Roman" pitchFamily="18" charset="0"/>
                <a:ea typeface="+mn-ea"/>
                <a:cs typeface="+mn-cs"/>
              </a:rPr>
              <a:t>• Behavioral Patterns</a:t>
            </a:r>
            <a:r>
              <a:rPr lang="en-US" sz="1200" kern="1200" dirty="0" smtClean="0">
                <a:solidFill>
                  <a:schemeClr val="tx1"/>
                </a:solidFill>
                <a:effectLst/>
                <a:latin typeface="Times New Roman" pitchFamily="18" charset="0"/>
                <a:ea typeface="+mn-ea"/>
                <a:cs typeface="+mn-cs"/>
              </a:rPr>
              <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Chain of responsibility</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Command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Interpreter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Iterator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Mediator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Memento</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Observer</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State</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Strategy</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Template method</a:t>
            </a:r>
            <a:br>
              <a:rPr lang="en-US" sz="1200" kern="1200" dirty="0" smtClean="0">
                <a:solidFill>
                  <a:schemeClr val="tx1"/>
                </a:solidFill>
                <a:effectLst/>
                <a:latin typeface="Times New Roman" pitchFamily="18" charset="0"/>
                <a:ea typeface="+mn-ea"/>
                <a:cs typeface="+mn-cs"/>
              </a:rPr>
            </a:br>
            <a:r>
              <a:rPr lang="en-US" sz="1200" kern="1200" dirty="0" smtClean="0">
                <a:solidFill>
                  <a:schemeClr val="tx1"/>
                </a:solidFill>
                <a:effectLst/>
                <a:latin typeface="Times New Roman" pitchFamily="18" charset="0"/>
                <a:ea typeface="+mn-ea"/>
                <a:cs typeface="+mn-cs"/>
              </a:rPr>
              <a:t>- Visitor</a:t>
            </a:r>
            <a:br>
              <a:rPr lang="en-US" sz="1200" kern="1200" dirty="0" smtClean="0">
                <a:solidFill>
                  <a:schemeClr val="tx1"/>
                </a:solidFill>
                <a:effectLst/>
                <a:latin typeface="Times New Roman" pitchFamily="18" charset="0"/>
                <a:ea typeface="+mn-ea"/>
                <a:cs typeface="+mn-cs"/>
              </a:rPr>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35</a:t>
            </a:fld>
            <a:endParaRPr lang="en-US" dirty="0"/>
          </a:p>
        </p:txBody>
      </p:sp>
    </p:spTree>
    <p:extLst>
      <p:ext uri="{BB962C8B-B14F-4D97-AF65-F5344CB8AC3E}">
        <p14:creationId xmlns:p14="http://schemas.microsoft.com/office/powerpoint/2010/main" val="3297529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5</a:t>
            </a:fld>
            <a:endParaRPr lang="en-US" dirty="0"/>
          </a:p>
        </p:txBody>
      </p:sp>
    </p:spTree>
    <p:extLst>
      <p:ext uri="{BB962C8B-B14F-4D97-AF65-F5344CB8AC3E}">
        <p14:creationId xmlns:p14="http://schemas.microsoft.com/office/powerpoint/2010/main" val="793476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36</a:t>
            </a:fld>
            <a:endParaRPr lang="en-US" sz="1200" dirty="0">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http://msdn.microsoft.com/en-us/library/ff636699.aspx</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37</a:t>
            </a:fld>
            <a:endParaRPr lang="en-US" dirty="0"/>
          </a:p>
        </p:txBody>
      </p:sp>
    </p:spTree>
    <p:extLst>
      <p:ext uri="{BB962C8B-B14F-4D97-AF65-F5344CB8AC3E}">
        <p14:creationId xmlns:p14="http://schemas.microsoft.com/office/powerpoint/2010/main" val="32303458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r>
              <a:rPr lang="en-US" dirty="0" smtClean="0"/>
              <a:t>C# Delegates - http://msdn.microsoft.com/en-us/library/ms173171.aspx</a:t>
            </a:r>
          </a:p>
          <a:p>
            <a:endParaRPr lang="en-US" dirty="0" smtClean="0"/>
          </a:p>
          <a:p>
            <a:pPr marL="171450" indent="-171450">
              <a:buFont typeface="Arial" pitchFamily="34" charset="0"/>
              <a:buChar char="•"/>
            </a:pPr>
            <a:r>
              <a:rPr lang="en-US" dirty="0" smtClean="0"/>
              <a:t>A </a:t>
            </a:r>
            <a:r>
              <a:rPr lang="en-US" dirty="0" smtClean="0">
                <a:hlinkClick r:id="rId3"/>
              </a:rPr>
              <a:t>delegate</a:t>
            </a:r>
            <a:r>
              <a:rPr lang="en-US" dirty="0" smtClean="0"/>
              <a:t> is a type that defines a method signature. When you instantiate a delegate, you can associate its instance with any method with a compatible signature. You can invoke (or call) the method through the delegate instance. </a:t>
            </a:r>
          </a:p>
          <a:p>
            <a:pPr marL="171450" indent="-171450">
              <a:buFont typeface="Arial" pitchFamily="34" charset="0"/>
              <a:buChar char="•"/>
            </a:pPr>
            <a:r>
              <a:rPr lang="en-US" dirty="0" smtClean="0"/>
              <a:t>Delegates are used to pass methods as arguments to other methods. Event handlers are nothing more than methods that are invoked through delegates. You create a custom method, and a class such as a windows control can call your method when a certain event occurs.</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A useful property of </a:t>
            </a:r>
            <a:r>
              <a:rPr lang="en-US" dirty="0" smtClean="0">
                <a:hlinkClick r:id="rId4"/>
              </a:rPr>
              <a:t>delegate</a:t>
            </a:r>
            <a:r>
              <a:rPr lang="en-US" dirty="0" smtClean="0"/>
              <a:t> objects is that they can be assigned to one delegate instance to be multicast using the </a:t>
            </a:r>
            <a:r>
              <a:rPr lang="en-US" b="1" dirty="0" smtClean="0"/>
              <a:t>+</a:t>
            </a:r>
            <a:r>
              <a:rPr lang="en-US" dirty="0" smtClean="0"/>
              <a:t> operator. A composed delegate calls the two delegates it was composed from. Only delegates of the same type can be composed.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b="1" dirty="0" smtClean="0"/>
              <a:t>Use a delegate in the following circumstances:</a:t>
            </a:r>
          </a:p>
          <a:p>
            <a:pPr marL="171450" indent="-171450">
              <a:buFont typeface="Arial" pitchFamily="34" charset="0"/>
              <a:buChar char="•"/>
            </a:pPr>
            <a:r>
              <a:rPr lang="en-US" dirty="0" smtClean="0"/>
              <a:t>An </a:t>
            </a:r>
            <a:r>
              <a:rPr lang="en-US" dirty="0" err="1" smtClean="0"/>
              <a:t>eventing</a:t>
            </a:r>
            <a:r>
              <a:rPr lang="en-US" dirty="0" smtClean="0"/>
              <a:t> design pattern is used.</a:t>
            </a:r>
          </a:p>
          <a:p>
            <a:pPr marL="171450" indent="-171450">
              <a:buFont typeface="Arial" pitchFamily="34" charset="0"/>
              <a:buChar char="•"/>
            </a:pPr>
            <a:r>
              <a:rPr lang="en-US" dirty="0" smtClean="0"/>
              <a:t>It is desirable to encapsulate a static method.</a:t>
            </a:r>
          </a:p>
          <a:p>
            <a:pPr marL="171450" indent="-171450">
              <a:buFont typeface="Arial" pitchFamily="34" charset="0"/>
              <a:buChar char="•"/>
            </a:pPr>
            <a:r>
              <a:rPr lang="en-US" dirty="0" smtClean="0"/>
              <a:t>The caller has no need to access other properties, methods, or interfaces on the object implementing the method.</a:t>
            </a:r>
          </a:p>
          <a:p>
            <a:pPr marL="171450" indent="-171450">
              <a:buFont typeface="Arial" pitchFamily="34" charset="0"/>
              <a:buChar char="•"/>
            </a:pPr>
            <a:r>
              <a:rPr lang="en-US" dirty="0" smtClean="0"/>
              <a:t>Easy composition is desired.</a:t>
            </a:r>
          </a:p>
          <a:p>
            <a:pPr marL="171450" indent="-171450">
              <a:buFont typeface="Arial" pitchFamily="34" charset="0"/>
              <a:buChar char="•"/>
            </a:pPr>
            <a:r>
              <a:rPr lang="en-US" dirty="0" smtClean="0"/>
              <a:t>A class may need more than one implementation of the method.</a:t>
            </a:r>
          </a:p>
          <a:p>
            <a:pPr marL="171450" indent="-171450">
              <a:buFont typeface="Arial" pitchFamily="34" charset="0"/>
              <a:buChar char="•"/>
            </a:pPr>
            <a:endParaRPr lang="en-US" dirty="0" smtClean="0"/>
          </a:p>
          <a:p>
            <a:r>
              <a:rPr lang="en-US" b="1" dirty="0" smtClean="0"/>
              <a:t>Use an interface in the following circumstances:</a:t>
            </a:r>
          </a:p>
          <a:p>
            <a:pPr marL="171450" indent="-171450">
              <a:buFont typeface="Arial" pitchFamily="34" charset="0"/>
              <a:buChar char="•"/>
            </a:pPr>
            <a:r>
              <a:rPr lang="en-US" dirty="0" smtClean="0"/>
              <a:t>There is a group of related methods that may be called.</a:t>
            </a:r>
          </a:p>
          <a:p>
            <a:pPr marL="171450" indent="-171450">
              <a:buFont typeface="Arial" pitchFamily="34" charset="0"/>
              <a:buChar char="•"/>
            </a:pPr>
            <a:r>
              <a:rPr lang="en-US" dirty="0" smtClean="0"/>
              <a:t>A class only needs one implementation of the method.</a:t>
            </a:r>
          </a:p>
          <a:p>
            <a:pPr marL="171450" indent="-171450">
              <a:buFont typeface="Arial" pitchFamily="34" charset="0"/>
              <a:buChar char="•"/>
            </a:pPr>
            <a:r>
              <a:rPr lang="en-US" dirty="0" smtClean="0"/>
              <a:t>The class using the interface will want to cast that interface to other interface or class types.</a:t>
            </a:r>
          </a:p>
          <a:p>
            <a:pPr marL="171450" indent="-171450">
              <a:buFont typeface="Arial" pitchFamily="34" charset="0"/>
              <a:buChar char="•"/>
            </a:pPr>
            <a:r>
              <a:rPr lang="en-US" dirty="0" smtClean="0"/>
              <a:t>The method being implemented is linked to the type or identity of the class: for example, comparison methods.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39</a:t>
            </a:fld>
            <a:endParaRPr lang="en-US" sz="1200" dirty="0">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77</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40</a:t>
            </a:fld>
            <a:endParaRPr lang="en-US" dirty="0"/>
          </a:p>
        </p:txBody>
      </p:sp>
    </p:spTree>
    <p:extLst>
      <p:ext uri="{BB962C8B-B14F-4D97-AF65-F5344CB8AC3E}">
        <p14:creationId xmlns:p14="http://schemas.microsoft.com/office/powerpoint/2010/main" val="3915752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41</a:t>
            </a:fld>
            <a:endParaRPr lang="en-US" sz="1200" dirty="0">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77</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42</a:t>
            </a:fld>
            <a:endParaRPr lang="en-US" dirty="0"/>
          </a:p>
        </p:txBody>
      </p:sp>
    </p:spTree>
    <p:extLst>
      <p:ext uri="{BB962C8B-B14F-4D97-AF65-F5344CB8AC3E}">
        <p14:creationId xmlns:p14="http://schemas.microsoft.com/office/powerpoint/2010/main" val="3915752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43</a:t>
            </a:fld>
            <a:endParaRPr lang="en-US" sz="1200" dirty="0">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44</a:t>
            </a:fld>
            <a:endParaRPr lang="en-US" sz="1200" dirty="0">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Dependency Inversion Principle</a:t>
            </a:r>
          </a:p>
          <a:p>
            <a:r>
              <a:rPr lang="en-US" dirty="0" smtClean="0"/>
              <a:t>It</a:t>
            </a:r>
            <a:r>
              <a:rPr lang="en-US" baseline="0" dirty="0" smtClean="0"/>
              <a:t> suggests that our high-level components should not depend on our low-level components; rather, they should </a:t>
            </a:r>
            <a:r>
              <a:rPr lang="en-US" b="1" baseline="0" dirty="0" smtClean="0"/>
              <a:t>both</a:t>
            </a:r>
            <a:r>
              <a:rPr lang="en-US" baseline="0" dirty="0" smtClean="0"/>
              <a:t> depend on abstractions.</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45</a:t>
            </a:fld>
            <a:endParaRPr lang="en-US" dirty="0"/>
          </a:p>
        </p:txBody>
      </p:sp>
    </p:spTree>
    <p:extLst>
      <p:ext uri="{BB962C8B-B14F-4D97-AF65-F5344CB8AC3E}">
        <p14:creationId xmlns:p14="http://schemas.microsoft.com/office/powerpoint/2010/main" val="3915752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46</a:t>
            </a:fld>
            <a:endParaRPr lang="en-US" sz="1200" dirty="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47</a:t>
            </a:fld>
            <a:endParaRPr lang="en-US" sz="1200" dirty="0">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48</a:t>
            </a:fld>
            <a:endParaRPr lang="en-US" sz="1200" dirty="0">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49</a:t>
            </a:fld>
            <a:endParaRPr lang="en-US" sz="1200" dirty="0">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Dependency Inversion Principle</a:t>
            </a:r>
          </a:p>
          <a:p>
            <a:r>
              <a:rPr lang="en-US" dirty="0" smtClean="0"/>
              <a:t>It</a:t>
            </a:r>
            <a:r>
              <a:rPr lang="en-US" baseline="0" dirty="0" smtClean="0"/>
              <a:t> suggests that our high-level components should not depend on our low-level components; rather, they should </a:t>
            </a:r>
            <a:r>
              <a:rPr lang="en-US" b="1" baseline="0" dirty="0" smtClean="0"/>
              <a:t>both</a:t>
            </a:r>
            <a:r>
              <a:rPr lang="en-US" baseline="0" dirty="0" smtClean="0"/>
              <a:t> depend on abstractions.</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50</a:t>
            </a:fld>
            <a:endParaRPr lang="en-US" dirty="0"/>
          </a:p>
        </p:txBody>
      </p:sp>
    </p:spTree>
    <p:extLst>
      <p:ext uri="{BB962C8B-B14F-4D97-AF65-F5344CB8AC3E}">
        <p14:creationId xmlns:p14="http://schemas.microsoft.com/office/powerpoint/2010/main" val="39157523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51</a:t>
            </a:fld>
            <a:endParaRPr lang="en-US" sz="1200" dirty="0">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Dependency Inversion Principle</a:t>
            </a:r>
          </a:p>
          <a:p>
            <a:r>
              <a:rPr lang="en-US" dirty="0" smtClean="0"/>
              <a:t>It</a:t>
            </a:r>
            <a:r>
              <a:rPr lang="en-US" baseline="0" dirty="0" smtClean="0"/>
              <a:t> suggests that our high-level components should not depend on our low-level components; rather, they should </a:t>
            </a:r>
            <a:r>
              <a:rPr lang="en-US" b="1" baseline="0" dirty="0" smtClean="0"/>
              <a:t>both</a:t>
            </a:r>
            <a:r>
              <a:rPr lang="en-US" baseline="0" dirty="0" smtClean="0"/>
              <a:t> depend on abstractions.</a:t>
            </a:r>
          </a:p>
          <a:p>
            <a:endParaRPr lang="en-US" baseline="0" dirty="0" smtClean="0"/>
          </a:p>
          <a:p>
            <a:r>
              <a:rPr lang="en-US" b="1" baseline="0" dirty="0" smtClean="0"/>
              <a:t>Hollywood Principle</a:t>
            </a:r>
          </a:p>
          <a:p>
            <a:r>
              <a:rPr lang="en-US" baseline="0" dirty="0" smtClean="0"/>
              <a:t>Dependency rot happens when you have high-level components depending on low-level components depending on high-level components depending on sideways components depending on low-level components, and so on. When rot sets in, nobody can understand the system’s design.</a:t>
            </a:r>
          </a:p>
          <a:p>
            <a:endParaRPr lang="en-US" baseline="0" dirty="0" smtClean="0"/>
          </a:p>
          <a:p>
            <a:r>
              <a:rPr lang="en-US" b="1" baseline="0" dirty="0" smtClean="0"/>
              <a:t>Single Responsibility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A class should have one and only one reason to change.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52</a:t>
            </a:fld>
            <a:endParaRPr lang="en-US" dirty="0"/>
          </a:p>
        </p:txBody>
      </p:sp>
    </p:spTree>
    <p:extLst>
      <p:ext uri="{BB962C8B-B14F-4D97-AF65-F5344CB8AC3E}">
        <p14:creationId xmlns:p14="http://schemas.microsoft.com/office/powerpoint/2010/main" val="39157523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53</a:t>
            </a:fld>
            <a:endParaRPr lang="en-US" sz="1200" dirty="0">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54</a:t>
            </a:fld>
            <a:endParaRPr lang="en-US" sz="1200" dirty="0">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55</a:t>
            </a:fld>
            <a:endParaRPr lang="en-US" sz="1200" dirty="0">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56</a:t>
            </a:fld>
            <a:endParaRPr lang="en-US" sz="1200" dirty="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ln/>
        </p:spPr>
      </p:sp>
      <p:sp>
        <p:nvSpPr>
          <p:cNvPr id="3584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r>
              <a:rPr lang="en-US" dirty="0" smtClean="0"/>
              <a:t>The term was coined in 1995 by Andrew Koenig,[3] inspired by Gang of Four's book Design Patterns, which developed the concept of design patterns in the software field. The term was widely popularized three years later by the book </a:t>
            </a:r>
            <a:r>
              <a:rPr lang="en-US" dirty="0" err="1" smtClean="0"/>
              <a:t>AntiPatterns</a:t>
            </a:r>
            <a:r>
              <a:rPr lang="en-US" dirty="0" smtClean="0"/>
              <a:t>, which extended the use of the term beyond the field of software design and into general social interaction. According to the authors of the latter, there must be at least two key elements present to formally distinguish an actual anti-pattern from a simple bad habit, bad practice, or bad idea:</a:t>
            </a:r>
          </a:p>
          <a:p>
            <a:pPr marL="228600" indent="-228600">
              <a:buFont typeface="+mj-lt"/>
              <a:buAutoNum type="arabicPeriod"/>
            </a:pPr>
            <a:endParaRPr lang="en-US" dirty="0" smtClean="0"/>
          </a:p>
          <a:p>
            <a:pPr marL="228600" indent="-228600">
              <a:buFont typeface="+mj-lt"/>
              <a:buAutoNum type="arabicPeriod"/>
            </a:pPr>
            <a:r>
              <a:rPr lang="en-US" dirty="0" smtClean="0"/>
              <a:t>Some repeated pattern of action, process or structure that initially appears to be beneficial, but ultimately produces more bad consequences than beneficial results, and</a:t>
            </a:r>
          </a:p>
          <a:p>
            <a:pPr marL="228600" indent="-228600">
              <a:buFont typeface="+mj-lt"/>
              <a:buAutoNum type="arabicPeriod"/>
            </a:pPr>
            <a:r>
              <a:rPr lang="en-US" dirty="0" smtClean="0"/>
              <a:t>A refactored solution exists that is clearly documented, proven in actual practice and repeatable.</a:t>
            </a:r>
          </a:p>
          <a:p>
            <a:endParaRPr lang="en-US" dirty="0"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57</a:t>
            </a:fld>
            <a:endParaRPr lang="en-US" sz="1200" dirty="0">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Symptoms </a:t>
            </a:r>
          </a:p>
          <a:p>
            <a:r>
              <a:rPr lang="en-US" b="0" dirty="0" smtClean="0"/>
              <a:t>Quick demonstration code that became operational </a:t>
            </a:r>
          </a:p>
          <a:p>
            <a:r>
              <a:rPr lang="en-US" b="0" dirty="0" smtClean="0"/>
              <a:t>“Lone Ranger” programmer (who was that masked man?) </a:t>
            </a:r>
          </a:p>
          <a:p>
            <a:r>
              <a:rPr lang="en-US" b="0" dirty="0" smtClean="0"/>
              <a:t>Obsolete or scanty documentation </a:t>
            </a:r>
          </a:p>
          <a:p>
            <a:r>
              <a:rPr lang="en-US" b="0" dirty="0" smtClean="0"/>
              <a:t>50% of maintenance spent on system rediscovery </a:t>
            </a:r>
          </a:p>
          <a:p>
            <a:r>
              <a:rPr lang="en-US" b="1" dirty="0" smtClean="0"/>
              <a:t>Hesitant Programmer Syndrome </a:t>
            </a:r>
          </a:p>
          <a:p>
            <a:pPr lvl="1"/>
            <a:r>
              <a:rPr lang="en-US" dirty="0" smtClean="0"/>
              <a:t>More likely to break it than extend it </a:t>
            </a:r>
          </a:p>
          <a:p>
            <a:pPr lvl="1"/>
            <a:r>
              <a:rPr lang="en-US" dirty="0" smtClean="0"/>
              <a:t>Easier to just rewrite it </a:t>
            </a:r>
          </a:p>
          <a:p>
            <a:r>
              <a:rPr lang="en-US" b="1" dirty="0" smtClean="0"/>
              <a:t>Cannot be reused </a:t>
            </a:r>
          </a:p>
          <a:p>
            <a:pPr lvl="1"/>
            <a:r>
              <a:rPr lang="en-US" dirty="0" smtClean="0"/>
              <a:t>System software and COTS packages can’t be upgraded </a:t>
            </a:r>
          </a:p>
          <a:p>
            <a:pPr lvl="1"/>
            <a:r>
              <a:rPr lang="en-US" dirty="0" smtClean="0"/>
              <a:t>Performance cannot be optimized </a:t>
            </a:r>
          </a:p>
          <a:p>
            <a:r>
              <a:rPr lang="en-US" b="1" dirty="0" smtClean="0"/>
              <a:t>User work </a:t>
            </a:r>
            <a:r>
              <a:rPr lang="en-US" b="1" dirty="0" err="1" smtClean="0"/>
              <a:t>arounds</a:t>
            </a:r>
            <a:endParaRPr lang="en-US" b="1" dirty="0" smtClean="0"/>
          </a:p>
          <a:p>
            <a:r>
              <a:rPr lang="en-US" dirty="0" smtClean="0"/>
              <a:t>Development </a:t>
            </a:r>
            <a:r>
              <a:rPr lang="en-US" dirty="0" err="1" smtClean="0"/>
              <a:t>AntiPattern</a:t>
            </a:r>
            <a:r>
              <a:rPr lang="en-US" dirty="0" smtClean="0"/>
              <a:t>: Spaghetti Code </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59</a:t>
            </a:fld>
            <a:endParaRPr lang="en-US" dirty="0"/>
          </a:p>
        </p:txBody>
      </p:sp>
    </p:spTree>
    <p:extLst>
      <p:ext uri="{BB962C8B-B14F-4D97-AF65-F5344CB8AC3E}">
        <p14:creationId xmlns:p14="http://schemas.microsoft.com/office/powerpoint/2010/main" val="2615464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Development </a:t>
            </a:r>
            <a:r>
              <a:rPr lang="en-US" dirty="0" err="1" smtClean="0"/>
              <a:t>AntiPatterns</a:t>
            </a:r>
            <a:r>
              <a:rPr lang="en-US" dirty="0" smtClean="0"/>
              <a:t> utilize various formal and informal refactoring approaches. The following summaries provide an overview of the Development </a:t>
            </a:r>
            <a:r>
              <a:rPr lang="en-US" dirty="0" err="1" smtClean="0"/>
              <a:t>AntiPatterns</a:t>
            </a:r>
            <a:r>
              <a:rPr lang="en-US" dirty="0" smtClean="0"/>
              <a:t> found in this chapter and focus on the development </a:t>
            </a:r>
            <a:r>
              <a:rPr lang="en-US" dirty="0" err="1" smtClean="0"/>
              <a:t>AntiPattern</a:t>
            </a:r>
            <a:r>
              <a:rPr lang="en-US" dirty="0" smtClean="0"/>
              <a:t> problem. Included are descriptions of both development and mini-</a:t>
            </a:r>
            <a:r>
              <a:rPr lang="en-US" dirty="0" err="1" smtClean="0"/>
              <a:t>AntiPatterns</a:t>
            </a:r>
            <a:r>
              <a:rPr lang="en-US" dirty="0" smtClean="0"/>
              <a:t>. The refactored solutions appear in the appropriate </a:t>
            </a:r>
            <a:r>
              <a:rPr lang="en-US" dirty="0" err="1" smtClean="0"/>
              <a:t>AntiPattern</a:t>
            </a:r>
            <a:r>
              <a:rPr lang="en-US" dirty="0" smtClean="0"/>
              <a:t> templates that follow the summaries.</a:t>
            </a:r>
          </a:p>
          <a:p>
            <a:r>
              <a:rPr lang="en-US" dirty="0" smtClean="0">
                <a:hlinkClick r:id="rId3" action="ppaction://hlinkfile"/>
              </a:rPr>
              <a:t>The Blob</a:t>
            </a:r>
            <a:r>
              <a:rPr lang="en-US" dirty="0" smtClean="0"/>
              <a:t/>
            </a:r>
            <a:br>
              <a:rPr lang="en-US" dirty="0" smtClean="0"/>
            </a:br>
            <a:r>
              <a:rPr lang="en-US" dirty="0" smtClean="0"/>
              <a:t>Procedural-style design leads to one object with a lion’s share of the responsibilities, while most other objects only hold data or execute simple processes. The solution includes refactoring the design to distribute responsibilities more uniformly and isolating the effect of changes. </a:t>
            </a:r>
          </a:p>
          <a:p>
            <a:r>
              <a:rPr lang="en-US" dirty="0" smtClean="0">
                <a:hlinkClick r:id="rId4" action="ppaction://hlinkfile"/>
              </a:rPr>
              <a:t>Continuous Obsolescence</a:t>
            </a:r>
            <a:r>
              <a:rPr lang="en-US" dirty="0" smtClean="0"/>
              <a:t/>
            </a:r>
            <a:br>
              <a:rPr lang="en-US" dirty="0" smtClean="0"/>
            </a:br>
            <a:r>
              <a:rPr lang="en-US" dirty="0" smtClean="0"/>
              <a:t>Technology is changing so rapidly that developers often have trouble keeping up with current versions of software and finding combinations of product releases that work together. Given that every commercial product line evolves through new releases, the situation is becoming more difficult for developers to cope with. Finding compatible releases of products that successfully interoperate is even harder. </a:t>
            </a:r>
          </a:p>
          <a:p>
            <a:r>
              <a:rPr lang="en-US" dirty="0" smtClean="0">
                <a:hlinkClick r:id="rId5" action="ppaction://hlinkfile"/>
              </a:rPr>
              <a:t>Lava Flow</a:t>
            </a:r>
            <a:r>
              <a:rPr lang="en-US" dirty="0" smtClean="0"/>
              <a:t/>
            </a:r>
            <a:br>
              <a:rPr lang="en-US" dirty="0" smtClean="0"/>
            </a:br>
            <a:r>
              <a:rPr lang="en-US" dirty="0" smtClean="0"/>
              <a:t>Dead code and forgotten design information is frozen in an ever-changing design. This is analogous to a Lava Flow with hardening globules of rocky material. The refactored solution includes a configuration management process that eliminates dead code and evolves or refactors design toward increasing quality. </a:t>
            </a:r>
          </a:p>
          <a:p>
            <a:r>
              <a:rPr lang="en-US" dirty="0" smtClean="0">
                <a:hlinkClick r:id="rId6" action="ppaction://hlinkfile"/>
              </a:rPr>
              <a:t>Ambiguous Viewpoint</a:t>
            </a:r>
            <a:r>
              <a:rPr lang="en-US" dirty="0" smtClean="0"/>
              <a:t/>
            </a:r>
            <a:br>
              <a:rPr lang="en-US" dirty="0" smtClean="0"/>
            </a:br>
            <a:r>
              <a:rPr lang="en-US" dirty="0" smtClean="0"/>
              <a:t>Object-oriented analysis and design (OOA&amp;D) models are often presented without clarifying the viewpoint represented by the model. By default, OOA&amp;D models denote an implementation viewpoint that is potentially the least useful. Mixed viewpoints don’t allow the fundamental separation of interfaces from implementation details, which is one of the primary benefits of the object-oriented paradigm. </a:t>
            </a:r>
          </a:p>
          <a:p>
            <a:r>
              <a:rPr lang="en-US" dirty="0" smtClean="0">
                <a:hlinkClick r:id="rId7" action="ppaction://hlinkfile"/>
              </a:rPr>
              <a:t>Functional Decomposition</a:t>
            </a:r>
            <a:r>
              <a:rPr lang="en-US" dirty="0" smtClean="0"/>
              <a:t/>
            </a:r>
            <a:br>
              <a:rPr lang="en-US" dirty="0" smtClean="0"/>
            </a:br>
            <a:r>
              <a:rPr lang="en-US" dirty="0" smtClean="0"/>
              <a:t>This </a:t>
            </a:r>
            <a:r>
              <a:rPr lang="en-US" dirty="0" err="1" smtClean="0"/>
              <a:t>AntiPattern</a:t>
            </a:r>
            <a:r>
              <a:rPr lang="en-US" dirty="0" smtClean="0"/>
              <a:t> is the output of experienced, </a:t>
            </a:r>
            <a:r>
              <a:rPr lang="en-US" dirty="0" err="1" smtClean="0"/>
              <a:t>nonobject</a:t>
            </a:r>
            <a:r>
              <a:rPr lang="en-US" dirty="0" smtClean="0"/>
              <a:t>-oriented developers who design and implement an application in an object-oriented language. The resulting code resembles a structural language (Pascal, FORTRAN) in class structure. It can be incredibly complex as smart procedural developers devise very “clever” ways to replicate their time-tested methods in an object-oriented architecture. </a:t>
            </a:r>
          </a:p>
          <a:p>
            <a:r>
              <a:rPr lang="en-US" dirty="0" smtClean="0">
                <a:hlinkClick r:id="rId8" action="ppaction://hlinkfile"/>
              </a:rPr>
              <a:t>Poltergeists</a:t>
            </a:r>
            <a:r>
              <a:rPr lang="en-US" dirty="0" smtClean="0"/>
              <a:t/>
            </a:r>
            <a:br>
              <a:rPr lang="en-US" dirty="0" smtClean="0"/>
            </a:br>
            <a:r>
              <a:rPr lang="en-US" dirty="0" err="1" smtClean="0"/>
              <a:t>Poltergeists</a:t>
            </a:r>
            <a:r>
              <a:rPr lang="en-US" dirty="0" smtClean="0"/>
              <a:t> are classes with very limited roles and effective life cycles. They often start processes for other objects. The refactored solution includes a reallocation of responsibilities to longer-lived objects that eliminate the Poltergeists. </a:t>
            </a:r>
          </a:p>
          <a:p>
            <a:r>
              <a:rPr lang="en-US" dirty="0" smtClean="0">
                <a:hlinkClick r:id="rId9" action="ppaction://hlinkfile"/>
              </a:rPr>
              <a:t>Boat Anchor</a:t>
            </a:r>
            <a:r>
              <a:rPr lang="en-US" dirty="0" smtClean="0"/>
              <a:t/>
            </a:r>
            <a:br>
              <a:rPr lang="en-US" dirty="0" smtClean="0"/>
            </a:br>
            <a:r>
              <a:rPr lang="en-US" dirty="0" smtClean="0"/>
              <a:t>A Boat Anchor is a piece of software or hardware that serves no useful purpose on the current project. Often, the Boat Anchor is a costly acquisition, which makes the purchase even more ironic. </a:t>
            </a:r>
          </a:p>
          <a:p>
            <a:r>
              <a:rPr lang="en-US" dirty="0" smtClean="0">
                <a:hlinkClick r:id="rId10" action="ppaction://hlinkfile"/>
              </a:rPr>
              <a:t>Golden Hammer</a:t>
            </a:r>
            <a:r>
              <a:rPr lang="en-US" dirty="0" smtClean="0"/>
              <a:t/>
            </a:r>
            <a:br>
              <a:rPr lang="en-US" dirty="0" smtClean="0"/>
            </a:br>
            <a:r>
              <a:rPr lang="en-US" dirty="0" smtClean="0"/>
              <a:t>A Golden Hammer is a familiar technology or concept applied obsessively to many software problems. The solution involves expanding the knowledge of developers through education, training, and book study groups to expose developers to alternative technologies and approaches. </a:t>
            </a:r>
          </a:p>
          <a:p>
            <a:r>
              <a:rPr lang="en-US" dirty="0" smtClean="0">
                <a:hlinkClick r:id="rId11" action="ppaction://hlinkfile"/>
              </a:rPr>
              <a:t>Dead End</a:t>
            </a:r>
            <a:r>
              <a:rPr lang="en-US" dirty="0" smtClean="0"/>
              <a:t/>
            </a:r>
            <a:br>
              <a:rPr lang="en-US" dirty="0" smtClean="0"/>
            </a:br>
            <a:r>
              <a:rPr lang="en-US" dirty="0" smtClean="0"/>
              <a:t>A Dead End is reached by modifying a reusable component if the modified component is no longer maintained and supported by the supplier. When these modifications are made, the support burden transfers to the application system developers and maintainers. Improvements in the reusable component are not easily integrated, and support problems can be blamed upon the modification. </a:t>
            </a:r>
          </a:p>
          <a:p>
            <a:r>
              <a:rPr lang="en-US" dirty="0" smtClean="0">
                <a:hlinkClick r:id="rId12" action="ppaction://hlinkfile"/>
              </a:rPr>
              <a:t>Spaghetti Code</a:t>
            </a:r>
            <a:r>
              <a:rPr lang="en-US" dirty="0" smtClean="0"/>
              <a:t/>
            </a:r>
            <a:br>
              <a:rPr lang="en-US" dirty="0" smtClean="0"/>
            </a:br>
            <a:r>
              <a:rPr lang="en-US" dirty="0" smtClean="0"/>
              <a:t>Ad hoc software structure makes it difficult to extend and optimize code. Frequent code refactoring can improve software structure, support software maintenance, and enable iterative development. </a:t>
            </a:r>
          </a:p>
          <a:p>
            <a:r>
              <a:rPr lang="en-US" dirty="0" smtClean="0">
                <a:hlinkClick r:id="rId13" action="ppaction://hlinkfile"/>
              </a:rPr>
              <a:t>Input Kludge</a:t>
            </a:r>
            <a:r>
              <a:rPr lang="en-US" dirty="0" smtClean="0"/>
              <a:t/>
            </a:r>
            <a:br>
              <a:rPr lang="en-US" dirty="0" smtClean="0"/>
            </a:br>
            <a:r>
              <a:rPr lang="en-US" dirty="0" smtClean="0"/>
              <a:t>Software that fails straightforward behavioral tests may be an example of an input kludge, which occurs when ad hoc algorithms are employed for handling program input. </a:t>
            </a:r>
          </a:p>
          <a:p>
            <a:r>
              <a:rPr lang="en-US" dirty="0" smtClean="0">
                <a:hlinkClick r:id="rId14" action="ppaction://hlinkfile"/>
              </a:rPr>
              <a:t>Walking through a Minefield</a:t>
            </a:r>
            <a:r>
              <a:rPr lang="en-US" dirty="0" smtClean="0"/>
              <a:t/>
            </a:r>
            <a:br>
              <a:rPr lang="en-US" dirty="0" smtClean="0"/>
            </a:br>
            <a:r>
              <a:rPr lang="en-US" dirty="0" smtClean="0"/>
              <a:t>Using today’s software technology is analogous to walking through a high-tech mine field. Numerous bugs are found in released software products; in fact, experts estimate that original source code contains two to five bugs per line of code. </a:t>
            </a:r>
          </a:p>
          <a:p>
            <a:r>
              <a:rPr lang="en-US" dirty="0" smtClean="0">
                <a:hlinkClick r:id="rId15" action="ppaction://hlinkfile"/>
              </a:rPr>
              <a:t>Cut-and-Paste Programming</a:t>
            </a:r>
            <a:r>
              <a:rPr lang="en-US" dirty="0" smtClean="0"/>
              <a:t/>
            </a:r>
            <a:br>
              <a:rPr lang="en-US" dirty="0" smtClean="0"/>
            </a:br>
            <a:r>
              <a:rPr lang="en-US" dirty="0" smtClean="0"/>
              <a:t>Code reused by copying source statements leads to significant maintenance problems. Alternative forms of reuse, including black-box reuse, reduce maintenance issues by having common source code, testing, and documentation. </a:t>
            </a:r>
          </a:p>
          <a:p>
            <a:r>
              <a:rPr lang="en-US" dirty="0" smtClean="0">
                <a:hlinkClick r:id="rId16" action="ppaction://hlinkfile"/>
              </a:rPr>
              <a:t>Mushroom Management</a:t>
            </a:r>
            <a:r>
              <a:rPr lang="en-US" dirty="0" smtClean="0"/>
              <a:t/>
            </a:r>
            <a:br>
              <a:rPr lang="en-US" dirty="0" smtClean="0"/>
            </a:br>
            <a:r>
              <a:rPr lang="en-US" dirty="0" smtClean="0"/>
              <a:t>In some architecture and management circles, there is an explicit policy to keep system developers isolated from the system’s end users. Requirements are passed second-hand through intermediaries, including architects, managers, or requirements analysts.</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60</a:t>
            </a:fld>
            <a:endParaRPr lang="en-US" dirty="0"/>
          </a:p>
        </p:txBody>
      </p:sp>
    </p:spTree>
    <p:extLst>
      <p:ext uri="{BB962C8B-B14F-4D97-AF65-F5344CB8AC3E}">
        <p14:creationId xmlns:p14="http://schemas.microsoft.com/office/powerpoint/2010/main" val="29958584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62</a:t>
            </a:fld>
            <a:endParaRPr lang="en-US" sz="1200" dirty="0">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63</a:t>
            </a:fld>
            <a:endParaRPr lang="en-US" sz="1200" dirty="0">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64</a:t>
            </a:fld>
            <a:endParaRPr lang="en-US" sz="1200" dirty="0">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65</a:t>
            </a:fld>
            <a:endParaRPr lang="en-US" sz="1200" dirty="0">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66</a:t>
            </a:fld>
            <a:endParaRPr lang="en-US" sz="1200" dirty="0">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67</a:t>
            </a:fld>
            <a:endParaRPr lang="en-US" sz="1200" dirty="0">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68</a:t>
            </a:fld>
            <a:endParaRPr lang="en-US" sz="1200" dirty="0">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ln/>
        </p:spPr>
      </p:sp>
      <p:sp>
        <p:nvSpPr>
          <p:cNvPr id="378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69</a:t>
            </a:fld>
            <a:endParaRPr lang="en-US" sz="1200" dirty="0">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70</a:t>
            </a:fld>
            <a:endParaRPr lang="en-US" sz="1200" dirty="0">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71</a:t>
            </a:fld>
            <a:endParaRPr lang="en-US" sz="1200" dirty="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046423EE-7004-427D-98AD-75E4209183FE}" type="slidenum">
              <a:rPr lang="en-US" smtClean="0"/>
              <a:pPr>
                <a:defRPr/>
              </a:pPr>
              <a:t>9</a:t>
            </a:fld>
            <a:endParaRPr lang="en-US" dirty="0" smtClean="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p>
            <a:pPr>
              <a:defRPr/>
            </a:pPr>
            <a:fld id="{44DA544D-4FEE-4417-8AE8-836730ACEC61}" type="slidenum">
              <a:rPr lang="en-US" smtClean="0"/>
              <a:pPr>
                <a:defRPr/>
              </a:pPr>
              <a:t>10</a:t>
            </a:fld>
            <a:endParaRPr lang="en-US" dirty="0"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r>
              <a:rPr lang="en-US" smtClean="0"/>
              <a:t>LinkedIn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5" y="8505780"/>
            <a:ext cx="3066733" cy="447754"/>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12</a:t>
            </a:fld>
            <a:endParaRPr lang="en-US" sz="1200" dirty="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3796F2-C76E-444A-920B-23CA4E8782D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91AEBB-7DB6-4D8B-988E-663D7C87798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E4BBDF-137C-4F18-A804-F41F4B8D1C08}"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pic>
        <p:nvPicPr>
          <p:cNvPr id="3" name="Picture 5" descr="dallas_c"/>
          <p:cNvPicPr>
            <a:picLocks noChangeAspect="1" noChangeArrowheads="1"/>
          </p:cNvPicPr>
          <p:nvPr/>
        </p:nvPicPr>
        <p:blipFill>
          <a:blip r:embed="rId2"/>
          <a:srcRect/>
          <a:stretch>
            <a:fillRect/>
          </a:stretch>
        </p:blipFill>
        <p:spPr bwMode="auto">
          <a:xfrm>
            <a:off x="152400" y="863600"/>
            <a:ext cx="8839200" cy="3860800"/>
          </a:xfrm>
          <a:prstGeom prst="rect">
            <a:avLst/>
          </a:prstGeom>
          <a:noFill/>
          <a:ln w="12700">
            <a:noFill/>
            <a:prstDash val="lgDash"/>
            <a:miter lim="800000"/>
            <a:headEnd/>
            <a:tailEnd/>
          </a:ln>
        </p:spPr>
      </p:pic>
      <p:sp>
        <p:nvSpPr>
          <p:cNvPr id="4" name="Rectangle 2"/>
          <p:cNvSpPr>
            <a:spLocks noChangeArrowheads="1"/>
          </p:cNvSpPr>
          <p:nvPr/>
        </p:nvSpPr>
        <p:spPr bwMode="auto">
          <a:xfrm>
            <a:off x="635000" y="4800600"/>
            <a:ext cx="31750" cy="1052513"/>
          </a:xfrm>
          <a:prstGeom prst="rect">
            <a:avLst/>
          </a:prstGeom>
          <a:solidFill>
            <a:schemeClr val="tx2"/>
          </a:solidFill>
          <a:ln w="9525">
            <a:noFill/>
            <a:miter lim="800000"/>
            <a:headEnd/>
            <a:tailEnd/>
          </a:ln>
          <a:effectLst/>
        </p:spPr>
        <p:txBody>
          <a:bodyPr wrap="none" anchor="ctr"/>
          <a:lstStyle/>
          <a:p>
            <a:pPr>
              <a:defRPr/>
            </a:pPr>
            <a:endParaRPr lang="en-US" dirty="0"/>
          </a:p>
        </p:txBody>
      </p:sp>
      <p:sp>
        <p:nvSpPr>
          <p:cNvPr id="5" name="Rectangle 3"/>
          <p:cNvSpPr>
            <a:spLocks noChangeArrowheads="1"/>
          </p:cNvSpPr>
          <p:nvPr/>
        </p:nvSpPr>
        <p:spPr bwMode="auto">
          <a:xfrm flipV="1">
            <a:off x="315913" y="5049838"/>
            <a:ext cx="8693150"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anchor="ctr"/>
          <a:lstStyle/>
          <a:p>
            <a:pPr>
              <a:defRPr/>
            </a:pPr>
            <a:endParaRPr lang="en-US" dirty="0"/>
          </a:p>
        </p:txBody>
      </p:sp>
      <p:sp>
        <p:nvSpPr>
          <p:cNvPr id="86020" name="Rectangle 4"/>
          <p:cNvSpPr>
            <a:spLocks noGrp="1" noChangeArrowheads="1"/>
          </p:cNvSpPr>
          <p:nvPr>
            <p:ph type="ctrTitle"/>
          </p:nvPr>
        </p:nvSpPr>
        <p:spPr>
          <a:xfrm>
            <a:off x="990600" y="5243513"/>
            <a:ext cx="7772400" cy="700087"/>
          </a:xfrm>
        </p:spPr>
        <p:txBody>
          <a:bodyPr/>
          <a:lstStyle>
            <a:lvl1pPr>
              <a:defRPr sz="3600">
                <a:effectLst/>
                <a:latin typeface="Verdana" pitchFamily="34" charset="0"/>
              </a:defRPr>
            </a:lvl1pPr>
          </a:lstStyle>
          <a:p>
            <a:r>
              <a:rPr lang="en-US"/>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828800"/>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828800"/>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A65E0E-9CC3-4660-817A-30CCE6B9CA0F}"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381000"/>
            <a:ext cx="2095500" cy="5751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381000"/>
            <a:ext cx="6134100"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905741" y="773365"/>
            <a:ext cx="7285327" cy="1523495"/>
          </a:xfrm>
        </p:spPr>
        <p:txBody>
          <a:bodyPr>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905741" y="2562731"/>
            <a:ext cx="4746914" cy="1012103"/>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lumMod val="60000"/>
                  <a:lumOff val="40000"/>
                </a:schemeClr>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endParaRPr>
          </a:p>
        </p:txBody>
      </p:sp>
      <p:sp>
        <p:nvSpPr>
          <p:cNvPr id="5" name="Rounded Rectangle 4"/>
          <p:cNvSpPr/>
          <p:nvPr userDrawn="1"/>
        </p:nvSpPr>
        <p:spPr bwMode="auto">
          <a:xfrm>
            <a:off x="152400" y="6553200"/>
            <a:ext cx="7391400" cy="152400"/>
          </a:xfrm>
          <a:prstGeom prst="roundRect">
            <a:avLst/>
          </a:prstGeom>
          <a:gradFill flip="none" rotWithShape="1">
            <a:gsLst>
              <a:gs pos="0">
                <a:schemeClr val="accent1">
                  <a:lumMod val="75000"/>
                </a:schemeClr>
              </a:gs>
              <a:gs pos="39999">
                <a:schemeClr val="accent1">
                  <a:lumMod val="75000"/>
                </a:schemeClr>
              </a:gs>
              <a:gs pos="70000">
                <a:schemeClr val="accent1">
                  <a:lumMod val="20000"/>
                  <a:lumOff val="8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endParaRPr>
          </a:p>
        </p:txBody>
      </p:sp>
      <p:pic>
        <p:nvPicPr>
          <p:cNvPr id="6" name="Picture 5" descr="MS_logo_white.png"/>
          <p:cNvPicPr>
            <a:picLocks noChangeAspect="1"/>
          </p:cNvPicPr>
          <p:nvPr userDrawn="1"/>
        </p:nvPicPr>
        <p:blipFill>
          <a:blip r:embed="rId3"/>
          <a:stretch>
            <a:fillRect/>
          </a:stretch>
        </p:blipFill>
        <p:spPr>
          <a:xfrm>
            <a:off x="7620000" y="6508028"/>
            <a:ext cx="1489320" cy="273772"/>
          </a:xfrm>
          <a:prstGeom prst="rect">
            <a:avLst/>
          </a:prstGeom>
        </p:spPr>
      </p:pic>
    </p:spTree>
    <p:extLst>
      <p:ext uri="{BB962C8B-B14F-4D97-AF65-F5344CB8AC3E}">
        <p14:creationId xmlns:p14="http://schemas.microsoft.com/office/powerpoint/2010/main" val="421209211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087" y="906402"/>
            <a:ext cx="7585075" cy="1523494"/>
          </a:xfrm>
        </p:spPr>
        <p:txBody>
          <a:bodyPr anchor="ctr"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0287" y="2595562"/>
            <a:ext cx="7581876" cy="461665"/>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817563" y="4072542"/>
            <a:ext cx="7690114" cy="1182949"/>
          </a:xfrm>
        </p:spPr>
        <p:txBody>
          <a:bodyPr anchor="t" anchorCtr="0">
            <a:noAutofit/>
            <a:scene3d>
              <a:camera prst="orthographicFront"/>
              <a:lightRig rig="flat" dir="t"/>
            </a:scene3d>
            <a:sp3d extrusionH="88900" contourW="254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gradFill>
                  <a:gsLst>
                    <a:gs pos="0">
                      <a:schemeClr val="tx1"/>
                    </a:gs>
                    <a:gs pos="62000">
                      <a:srgbClr val="FEE5B4"/>
                    </a:gs>
                    <a:gs pos="88000">
                      <a:srgbClr val="FEDB94"/>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56463608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375074" cy="664797"/>
          </a:xfrm>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buFontTx/>
              <a:buBlip>
                <a:blip r:embed="rId3"/>
              </a:buBlip>
              <a:defRPr/>
            </a:lvl1pPr>
            <a:lvl2pPr>
              <a:lnSpc>
                <a:spcPct val="90000"/>
              </a:lnSpc>
              <a:buFontTx/>
              <a:buBlip>
                <a:blip r:embed="rId4"/>
              </a:buBlip>
              <a:defRPr/>
            </a:lvl2pPr>
            <a:lvl3pPr>
              <a:lnSpc>
                <a:spcPct val="90000"/>
              </a:lnSpc>
              <a:buFontTx/>
              <a:buBlip>
                <a:blip r:embed="rId4"/>
              </a:buBlip>
              <a:defRPr/>
            </a:lvl3pPr>
            <a:lvl4pPr>
              <a:lnSpc>
                <a:spcPct val="90000"/>
              </a:lnSpc>
              <a:buFontTx/>
              <a:buBlip>
                <a:blip r:embed="rId4"/>
              </a:buBlip>
              <a:defRPr/>
            </a:lvl4pPr>
            <a:lvl5pPr>
              <a:lnSpc>
                <a:spcPct val="90000"/>
              </a:lnSpc>
              <a:buFontTx/>
              <a:buBlip>
                <a:blip r:embed="rId4"/>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181358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859162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283822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981405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7A6FF5-74C0-4250-9BFD-1F867866F83F}"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7468757"/>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4143611"/>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11019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50212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182038-754D-40D0-9D00-BFADBC5E67F9}"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51A563E-B1C4-48E7-ACA2-6E94682780E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7FACE5-3011-4A50-9C05-2DDE9E5B49C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6502F32-1C71-4B1B-A312-7881C84C9B25}"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3C23B8-353F-4E5D-BF1D-8E4D3AE5621A}"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C3D082-DE0B-4B2E-9170-9FF0EF6D44FE}"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2.jpe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3.xml"/><Relationship Id="rId5" Type="http://schemas.openxmlformats.org/officeDocument/2006/relationships/slideLayout" Target="../slideLayouts/slideLayout28.xml"/><Relationship Id="rId15" Type="http://schemas.openxmlformats.org/officeDocument/2006/relationships/image" Target="../media/image5.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r>
              <a:rPr lang="en-US"/>
              <a:t>2/24/2009</a:t>
            </a:r>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n-US"/>
          </a:p>
        </p:txBody>
      </p:sp>
      <p:sp>
        <p:nvSpPr>
          <p:cNvPr id="273414" name="Rectangle 6"/>
          <p:cNvSpPr>
            <a:spLocks noGrp="1" noChangeArrowheads="1"/>
          </p:cNvSpPr>
          <p:nvPr>
            <p:ph type="sldNum" sz="quarter" idx="4"/>
          </p:nvPr>
        </p:nvSpPr>
        <p:spPr bwMode="auto">
          <a:xfrm>
            <a:off x="64008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7DDDE737-CF81-4B5A-AC1F-B252A7E8714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2" r:id="rId1"/>
    <p:sldLayoutId id="2147483761" r:id="rId2"/>
    <p:sldLayoutId id="2147483760" r:id="rId3"/>
    <p:sldLayoutId id="2147483759" r:id="rId4"/>
    <p:sldLayoutId id="2147483758" r:id="rId5"/>
    <p:sldLayoutId id="2147483757" r:id="rId6"/>
    <p:sldLayoutId id="2147483756" r:id="rId7"/>
    <p:sldLayoutId id="2147483755" r:id="rId8"/>
    <p:sldLayoutId id="2147483754" r:id="rId9"/>
    <p:sldLayoutId id="2147483753" r:id="rId10"/>
    <p:sldLayoutId id="2147483752"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bwMode="auto">
          <a:xfrm>
            <a:off x="533400" y="1828800"/>
            <a:ext cx="8382000" cy="43037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4995" name="Rectangle 3"/>
          <p:cNvSpPr>
            <a:spLocks noGrp="1" noChangeArrowheads="1"/>
          </p:cNvSpPr>
          <p:nvPr>
            <p:ph type="title"/>
          </p:nvPr>
        </p:nvSpPr>
        <p:spPr bwMode="auto">
          <a:xfrm>
            <a:off x="3505200" y="381000"/>
            <a:ext cx="5105400" cy="1066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a:t>
            </a:r>
          </a:p>
        </p:txBody>
      </p:sp>
      <p:pic>
        <p:nvPicPr>
          <p:cNvPr id="13316" name="Picture 7" descr="dallas_c"/>
          <p:cNvPicPr>
            <a:picLocks noChangeAspect="1" noChangeArrowheads="1"/>
          </p:cNvPicPr>
          <p:nvPr/>
        </p:nvPicPr>
        <p:blipFill>
          <a:blip r:embed="rId14"/>
          <a:srcRect/>
          <a:stretch>
            <a:fillRect/>
          </a:stretch>
        </p:blipFill>
        <p:spPr bwMode="auto">
          <a:xfrm>
            <a:off x="152400" y="228600"/>
            <a:ext cx="3048000" cy="1330325"/>
          </a:xfrm>
          <a:prstGeom prst="rect">
            <a:avLst/>
          </a:prstGeom>
          <a:noFill/>
          <a:ln w="9525">
            <a:noFill/>
            <a:miter lim="800000"/>
            <a:headEnd/>
            <a:tailEnd/>
          </a:ln>
        </p:spPr>
      </p:pic>
      <p:sp>
        <p:nvSpPr>
          <p:cNvPr id="85000" name="Rectangle 8"/>
          <p:cNvSpPr>
            <a:spLocks noChangeArrowheads="1"/>
          </p:cNvSpPr>
          <p:nvPr/>
        </p:nvSpPr>
        <p:spPr bwMode="gray">
          <a:xfrm>
            <a:off x="457200" y="1525588"/>
            <a:ext cx="8472488"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anchor="ctr"/>
          <a:lstStyle/>
          <a:p>
            <a:pPr algn="ctr">
              <a:defRPr/>
            </a:pPr>
            <a:endParaRPr kumimoji="1" lang="en-US" dirty="0">
              <a:latin typeface="Tahoma" pitchFamily="34" charset="0"/>
            </a:endParaRPr>
          </a:p>
        </p:txBody>
      </p:sp>
      <p:sp>
        <p:nvSpPr>
          <p:cNvPr id="85001" name="Date Placeholder 3"/>
          <p:cNvSpPr txBox="1">
            <a:spLocks noGrp="1"/>
          </p:cNvSpPr>
          <p:nvPr userDrawn="1"/>
        </p:nvSpPr>
        <p:spPr bwMode="auto">
          <a:xfrm>
            <a:off x="457200" y="6245225"/>
            <a:ext cx="2133600" cy="476250"/>
          </a:xfrm>
          <a:prstGeom prst="rect">
            <a:avLst/>
          </a:prstGeom>
          <a:noFill/>
          <a:ln w="9525">
            <a:noFill/>
            <a:miter lim="800000"/>
            <a:headEnd/>
            <a:tailEnd/>
          </a:ln>
        </p:spPr>
        <p:txBody>
          <a:bodyPr/>
          <a:lstStyle/>
          <a:p>
            <a:pPr eaLnBrk="0" hangingPunct="0">
              <a:defRPr/>
            </a:pPr>
            <a:r>
              <a:rPr lang="en-US" sz="1400" dirty="0"/>
              <a:t>10/28/2008</a:t>
            </a:r>
          </a:p>
        </p:txBody>
      </p:sp>
    </p:spTree>
  </p:cSld>
  <p:clrMap bg1="lt1" tx1="dk1" bg2="lt2" tx2="dk2" accent1="accent1" accent2="accent2" accent3="accent3" accent4="accent4" accent5="accent5" accent6="accent6" hlink="hlink" folHlink="folHlink"/>
  <p:sldLayoutIdLst>
    <p:sldLayoutId id="2147483774" r:id="rId1"/>
    <p:sldLayoutId id="2147483773" r:id="rId2"/>
    <p:sldLayoutId id="2147483772" r:id="rId3"/>
    <p:sldLayoutId id="2147483771" r:id="rId4"/>
    <p:sldLayoutId id="2147483770" r:id="rId5"/>
    <p:sldLayoutId id="2147483769" r:id="rId6"/>
    <p:sldLayoutId id="2147483768" r:id="rId7"/>
    <p:sldLayoutId id="2147483767" r:id="rId8"/>
    <p:sldLayoutId id="2147483766" r:id="rId9"/>
    <p:sldLayoutId id="2147483765" r:id="rId10"/>
    <p:sldLayoutId id="2147483764" r:id="rId11"/>
    <p:sldLayoutId id="2147483763" r:id="rId12"/>
  </p:sldLayoutIdLst>
  <p:timing>
    <p:tnLst>
      <p:par>
        <p:cTn id="1" dur="indefinite" restart="never" nodeType="tmRoot"/>
      </p:par>
    </p:tnLst>
  </p:timing>
  <p:hf sldNum="0" hdr="0" ftr="0"/>
  <p:txStyles>
    <p:titleStyle>
      <a:lvl1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72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44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716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88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tx2"/>
        </a:buClr>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0999" y="230188"/>
            <a:ext cx="8384309"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bwMode="invGray">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endParaRPr>
          </a:p>
        </p:txBody>
      </p:sp>
      <p:sp>
        <p:nvSpPr>
          <p:cNvPr id="6" name="Rounded Rectangle 5"/>
          <p:cNvSpPr/>
          <p:nvPr userDrawn="1"/>
        </p:nvSpPr>
        <p:spPr bwMode="auto">
          <a:xfrm>
            <a:off x="152400" y="6553200"/>
            <a:ext cx="7391400" cy="152400"/>
          </a:xfrm>
          <a:prstGeom prst="roundRect">
            <a:avLst/>
          </a:prstGeom>
          <a:gradFill flip="none" rotWithShape="1">
            <a:gsLst>
              <a:gs pos="0">
                <a:schemeClr val="accent1">
                  <a:lumMod val="50000"/>
                </a:schemeClr>
              </a:gs>
              <a:gs pos="39999">
                <a:schemeClr val="accent1">
                  <a:lumMod val="75000"/>
                </a:schemeClr>
              </a:gs>
              <a:gs pos="70000">
                <a:schemeClr val="accent1">
                  <a:lumMod val="40000"/>
                  <a:lumOff val="6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endParaRPr>
          </a:p>
        </p:txBody>
      </p:sp>
      <p:pic>
        <p:nvPicPr>
          <p:cNvPr id="8" name="Picture 7" descr="MS_logo_white.png"/>
          <p:cNvPicPr>
            <a:picLocks noChangeAspect="1"/>
          </p:cNvPicPr>
          <p:nvPr userDrawn="1"/>
        </p:nvPicPr>
        <p:blipFill>
          <a:blip r:embed="rId13"/>
          <a:stretch>
            <a:fillRect/>
          </a:stretch>
        </p:blipFill>
        <p:spPr>
          <a:xfrm>
            <a:off x="7654680" y="6508028"/>
            <a:ext cx="1489320" cy="273772"/>
          </a:xfrm>
          <a:prstGeom prst="rect">
            <a:avLst/>
          </a:prstGeom>
        </p:spPr>
      </p:pic>
    </p:spTree>
    <p:extLst>
      <p:ext uri="{BB962C8B-B14F-4D97-AF65-F5344CB8AC3E}">
        <p14:creationId xmlns:p14="http://schemas.microsoft.com/office/powerpoint/2010/main" val="1521916201"/>
      </p:ext>
    </p:extLst>
  </p:cSld>
  <p:clrMap bg1="dk1" tx1="lt1" bg2="dk2" tx2="lt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396875" indent="-396875" algn="l" defTabSz="914363" rtl="0" eaLnBrk="1" latinLnBrk="0" hangingPunct="1">
        <a:lnSpc>
          <a:spcPct val="90000"/>
        </a:lnSpc>
        <a:spcBef>
          <a:spcPct val="20000"/>
        </a:spcBef>
        <a:buSzPct val="70000"/>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SzPct val="70000"/>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8888" indent="-344488"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604963" indent="-346075"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41513" indent="-336550"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hyperlink" Target="https://msevents.microsoft.com/" TargetMode="External"/><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http://www.microsoft.com/wec/"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microsoft.com/wec/" TargetMode="External"/><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wec/"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rosoft.com/wec/" TargetMode="External"/><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dallasasp.net/"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7163"/>
            <a:ext cx="8380413" cy="654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4350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8226" name="Rectangle 2"/>
          <p:cNvSpPr>
            <a:spLocks noGrp="1" noChangeArrowheads="1"/>
          </p:cNvSpPr>
          <p:nvPr>
            <p:ph type="title" idx="4294967295"/>
          </p:nvPr>
        </p:nvSpPr>
        <p:spPr/>
        <p:txBody>
          <a:bodyPr anchor="ctr"/>
          <a:lstStyle/>
          <a:p>
            <a:pPr eaLnBrk="1" hangingPunct="1">
              <a:defRPr/>
            </a:pPr>
            <a:r>
              <a:rPr lang="en-US" dirty="0" smtClean="0"/>
              <a:t>Paperwork</a:t>
            </a:r>
          </a:p>
        </p:txBody>
      </p:sp>
      <p:sp>
        <p:nvSpPr>
          <p:cNvPr id="308227" name="Rectangle 3"/>
          <p:cNvSpPr>
            <a:spLocks noGrp="1" noChangeArrowheads="1"/>
          </p:cNvSpPr>
          <p:nvPr>
            <p:ph type="body" idx="4294967295"/>
          </p:nvPr>
        </p:nvSpPr>
        <p:spPr/>
        <p:txBody>
          <a:bodyPr/>
          <a:lstStyle/>
          <a:p>
            <a:pPr eaLnBrk="1" hangingPunct="1"/>
            <a:r>
              <a:rPr lang="en-US" b="1" dirty="0" smtClean="0"/>
              <a:t> Door Prizes</a:t>
            </a:r>
          </a:p>
          <a:p>
            <a:pPr eaLnBrk="1" hangingPunct="1"/>
            <a:r>
              <a:rPr lang="en-US" b="1" dirty="0" smtClean="0"/>
              <a:t> Dues</a:t>
            </a:r>
          </a:p>
          <a:p>
            <a:pPr eaLnBrk="1" hangingPunct="1"/>
            <a:r>
              <a:rPr lang="en-US" b="1" dirty="0" smtClean="0"/>
              <a:t> Renewal / Joiner Gift</a:t>
            </a:r>
          </a:p>
          <a:p>
            <a:pPr eaLnBrk="1" hangingPunct="1"/>
            <a:r>
              <a:rPr lang="en-US" b="1" dirty="0" smtClean="0"/>
              <a:t> RSVP by Noon</a:t>
            </a:r>
          </a:p>
          <a:p>
            <a:pPr eaLnBrk="1" hangingPunct="1"/>
            <a:r>
              <a:rPr lang="en-US" b="1" dirty="0" smtClean="0">
                <a:solidFill>
                  <a:srgbClr val="000000"/>
                </a:solidFill>
              </a:rPr>
              <a:t> LinkedIn</a:t>
            </a:r>
            <a:endParaRPr lang="en-US" dirty="0" smtClean="0">
              <a:solidFill>
                <a:srgbClr val="000000"/>
              </a:solidFill>
            </a:endParaRPr>
          </a:p>
          <a:p>
            <a:pPr eaLnBrk="1" hangingPunct="1"/>
            <a:endParaRPr lang="en-US" dirty="0" smtClean="0">
              <a:solidFill>
                <a:schemeClr val="hlink"/>
              </a:solidFill>
            </a:endParaRPr>
          </a:p>
        </p:txBody>
      </p:sp>
      <p:sp>
        <p:nvSpPr>
          <p:cNvPr id="40963"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fade">
                                      <p:cBhvr>
                                        <p:cTn id="7" dur="2000"/>
                                        <p:tgtEl>
                                          <p:spTgt spid="308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8227">
                                            <p:txEl>
                                              <p:pRg st="0" end="0"/>
                                            </p:txEl>
                                          </p:spTgt>
                                        </p:tgtEl>
                                        <p:attrNameLst>
                                          <p:attrName>style.visibility</p:attrName>
                                        </p:attrNameLst>
                                      </p:cBhvr>
                                      <p:to>
                                        <p:strVal val="visible"/>
                                      </p:to>
                                    </p:set>
                                    <p:animEffect transition="in" filter="fade">
                                      <p:cBhvr>
                                        <p:cTn id="12" dur="2000"/>
                                        <p:tgtEl>
                                          <p:spTgt spid="3082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8227">
                                            <p:txEl>
                                              <p:pRg st="1" end="1"/>
                                            </p:txEl>
                                          </p:spTgt>
                                        </p:tgtEl>
                                        <p:attrNameLst>
                                          <p:attrName>style.visibility</p:attrName>
                                        </p:attrNameLst>
                                      </p:cBhvr>
                                      <p:to>
                                        <p:strVal val="visible"/>
                                      </p:to>
                                    </p:set>
                                    <p:animEffect transition="in" filter="fade">
                                      <p:cBhvr>
                                        <p:cTn id="17" dur="2000"/>
                                        <p:tgtEl>
                                          <p:spTgt spid="3082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8227">
                                            <p:txEl>
                                              <p:pRg st="2" end="2"/>
                                            </p:txEl>
                                          </p:spTgt>
                                        </p:tgtEl>
                                        <p:attrNameLst>
                                          <p:attrName>style.visibility</p:attrName>
                                        </p:attrNameLst>
                                      </p:cBhvr>
                                      <p:to>
                                        <p:strVal val="visible"/>
                                      </p:to>
                                    </p:set>
                                    <p:animEffect transition="in" filter="fade">
                                      <p:cBhvr>
                                        <p:cTn id="22" dur="2000"/>
                                        <p:tgtEl>
                                          <p:spTgt spid="30822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8227">
                                            <p:txEl>
                                              <p:pRg st="3" end="3"/>
                                            </p:txEl>
                                          </p:spTgt>
                                        </p:tgtEl>
                                        <p:attrNameLst>
                                          <p:attrName>style.visibility</p:attrName>
                                        </p:attrNameLst>
                                      </p:cBhvr>
                                      <p:to>
                                        <p:strVal val="visible"/>
                                      </p:to>
                                    </p:set>
                                    <p:animEffect transition="in" filter="fade">
                                      <p:cBhvr>
                                        <p:cTn id="27" dur="2000"/>
                                        <p:tgtEl>
                                          <p:spTgt spid="30822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8227">
                                            <p:txEl>
                                              <p:pRg st="4" end="4"/>
                                            </p:txEl>
                                          </p:spTgt>
                                        </p:tgtEl>
                                        <p:attrNameLst>
                                          <p:attrName>style.visibility</p:attrName>
                                        </p:attrNameLst>
                                      </p:cBhvr>
                                      <p:to>
                                        <p:strVal val="visible"/>
                                      </p:to>
                                    </p:set>
                                    <p:animEffect transition="in" filter="fade">
                                      <p:cBhvr>
                                        <p:cTn id="32" dur="2000"/>
                                        <p:tgtEl>
                                          <p:spTgt spid="3082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3" name="Title 2"/>
          <p:cNvSpPr>
            <a:spLocks noGrp="1"/>
          </p:cNvSpPr>
          <p:nvPr>
            <p:ph type="title"/>
          </p:nvPr>
        </p:nvSpPr>
        <p:spPr>
          <a:xfrm>
            <a:off x="3276600" y="381000"/>
            <a:ext cx="5334000" cy="1066800"/>
          </a:xfrm>
        </p:spPr>
        <p:txBody>
          <a:bodyPr/>
          <a:lstStyle/>
          <a:p>
            <a:r>
              <a:rPr lang="en-US" dirty="0" smtClean="0"/>
              <a:t>Upcoming Meetings</a:t>
            </a:r>
            <a:endParaRPr lang="en-US" dirty="0"/>
          </a:p>
        </p:txBody>
      </p:sp>
      <p:sp>
        <p:nvSpPr>
          <p:cNvPr id="4" name="Content Placeholder 3"/>
          <p:cNvSpPr>
            <a:spLocks noGrp="1"/>
          </p:cNvSpPr>
          <p:nvPr>
            <p:ph idx="1"/>
          </p:nvPr>
        </p:nvSpPr>
        <p:spPr/>
        <p:txBody>
          <a:bodyPr/>
          <a:lstStyle/>
          <a:p>
            <a:r>
              <a:rPr lang="en-US" dirty="0" smtClean="0"/>
              <a:t>February 22 – Windows Phone 7 Development</a:t>
            </a:r>
          </a:p>
          <a:p>
            <a:r>
              <a:rPr lang="en-US" dirty="0"/>
              <a:t> </a:t>
            </a:r>
            <a:r>
              <a:rPr lang="en-US" dirty="0" smtClean="0"/>
              <a:t>March 22 – TBD</a:t>
            </a:r>
          </a:p>
          <a:p>
            <a:r>
              <a:rPr lang="en-US" dirty="0" smtClean="0"/>
              <a:t> April 26 – Expression Studio (tentative)</a:t>
            </a:r>
          </a:p>
          <a:p>
            <a:r>
              <a:rPr lang="en-US" dirty="0" smtClean="0"/>
              <a:t> May 24 - TBD</a:t>
            </a:r>
          </a:p>
          <a:p>
            <a:r>
              <a:rPr lang="en-US" dirty="0" smtClean="0"/>
              <a:t> June 28 – HTML 5</a:t>
            </a:r>
            <a:endParaRPr lang="en-US" dirty="0"/>
          </a:p>
        </p:txBody>
      </p:sp>
    </p:spTree>
    <p:extLst>
      <p:ext uri="{BB962C8B-B14F-4D97-AF65-F5344CB8AC3E}">
        <p14:creationId xmlns:p14="http://schemas.microsoft.com/office/powerpoint/2010/main" val="145641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05200" y="381000"/>
            <a:ext cx="5334000" cy="1066800"/>
          </a:xfrm>
        </p:spPr>
        <p:txBody>
          <a:bodyPr/>
          <a:lstStyle/>
          <a:p>
            <a:pPr>
              <a:defRPr/>
            </a:pPr>
            <a:r>
              <a:rPr lang="en-US" dirty="0" smtClean="0"/>
              <a:t>Later Tonight</a:t>
            </a:r>
            <a:endParaRPr lang="en-US" dirty="0"/>
          </a:p>
        </p:txBody>
      </p:sp>
      <p:sp>
        <p:nvSpPr>
          <p:cNvPr id="3" name="Content Placeholder 2"/>
          <p:cNvSpPr>
            <a:spLocks noGrp="1"/>
          </p:cNvSpPr>
          <p:nvPr>
            <p:ph idx="4294967295"/>
          </p:nvPr>
        </p:nvSpPr>
        <p:spPr>
          <a:xfrm>
            <a:off x="762000" y="1676400"/>
            <a:ext cx="7924800" cy="4751388"/>
          </a:xfrm>
        </p:spPr>
        <p:txBody>
          <a:bodyPr/>
          <a:lstStyle/>
          <a:p>
            <a:pPr>
              <a:defRPr/>
            </a:pPr>
            <a:r>
              <a:rPr lang="en-US" sz="2800" b="1" dirty="0" smtClean="0"/>
              <a:t>          </a:t>
            </a:r>
            <a:r>
              <a:rPr lang="en-US" sz="4000" b="1" dirty="0" smtClean="0"/>
              <a:t>Chili’s Grill &amp; Bar</a:t>
            </a:r>
            <a:r>
              <a:rPr lang="en-US" sz="4000" dirty="0" smtClean="0"/>
              <a:t>	</a:t>
            </a:r>
          </a:p>
          <a:p>
            <a:pPr>
              <a:buFont typeface="Wingdings" pitchFamily="2" charset="2"/>
              <a:buNone/>
              <a:defRPr/>
            </a:pPr>
            <a:r>
              <a:rPr lang="en-US" dirty="0" smtClean="0"/>
              <a:t>	1300 Market Place Blvd</a:t>
            </a:r>
            <a:br>
              <a:rPr lang="en-US" dirty="0" smtClean="0"/>
            </a:br>
            <a:r>
              <a:rPr lang="en-US" dirty="0" smtClean="0"/>
              <a:t>Irving, TX  75063-7229</a:t>
            </a:r>
            <a:br>
              <a:rPr lang="en-US" dirty="0" smtClean="0"/>
            </a:br>
            <a:r>
              <a:rPr lang="en-US" dirty="0" smtClean="0"/>
              <a:t>214-574-4574</a:t>
            </a:r>
          </a:p>
          <a:p>
            <a:pPr>
              <a:buFont typeface="Wingdings" pitchFamily="2" charset="2"/>
              <a:buNone/>
              <a:defRPr/>
            </a:pPr>
            <a:endParaRPr lang="en-US" sz="900" dirty="0" smtClean="0"/>
          </a:p>
          <a:p>
            <a:pPr marL="914400" lvl="1" indent="-457200">
              <a:buFont typeface="+mj-lt"/>
              <a:buAutoNum type="arabicPeriod"/>
              <a:defRPr/>
            </a:pPr>
            <a:r>
              <a:rPr lang="en-US" sz="2400" dirty="0" smtClean="0"/>
              <a:t>Turn RIGHT onto access road 0.96 mo</a:t>
            </a:r>
          </a:p>
          <a:p>
            <a:pPr marL="914400" lvl="1" indent="-457200">
              <a:buFont typeface="+mj-lt"/>
              <a:buAutoNum type="arabicPeriod"/>
              <a:defRPr/>
            </a:pPr>
            <a:r>
              <a:rPr lang="en-US" sz="2400" dirty="0" smtClean="0"/>
              <a:t>Turn LEFT onto N MACARTHUR BLVD. 0.86 mi    </a:t>
            </a:r>
          </a:p>
          <a:p>
            <a:pPr marL="914400" lvl="1" indent="-457200">
              <a:buFont typeface="+mj-lt"/>
              <a:buAutoNum type="arabicPeriod"/>
              <a:defRPr/>
            </a:pPr>
            <a:r>
              <a:rPr lang="en-US" sz="2400" dirty="0" smtClean="0"/>
              <a:t>Turn LEFT onto access road I-635 W/W LBJ FWY. 0.62 mi    </a:t>
            </a:r>
          </a:p>
          <a:p>
            <a:pPr marL="914400" lvl="1" indent="-457200">
              <a:buFont typeface="+mj-lt"/>
              <a:buAutoNum type="arabicPeriod"/>
              <a:defRPr/>
            </a:pPr>
            <a:r>
              <a:rPr lang="en-US" sz="2400" dirty="0" smtClean="0"/>
              <a:t>Restaurant is on RIGHT </a:t>
            </a:r>
          </a:p>
          <a:p>
            <a:pPr lvl="1">
              <a:defRPr/>
            </a:pPr>
            <a:endParaRPr lang="en-US" sz="2400" i="1"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pic>
        <p:nvPicPr>
          <p:cNvPr id="47108" name="Picture 3"/>
          <p:cNvPicPr>
            <a:picLocks noChangeAspect="1" noChangeArrowheads="1"/>
          </p:cNvPicPr>
          <p:nvPr/>
        </p:nvPicPr>
        <p:blipFill>
          <a:blip r:embed="rId3"/>
          <a:srcRect/>
          <a:stretch>
            <a:fillRect/>
          </a:stretch>
        </p:blipFill>
        <p:spPr bwMode="auto">
          <a:xfrm>
            <a:off x="609600" y="1676400"/>
            <a:ext cx="1390650" cy="723900"/>
          </a:xfrm>
          <a:prstGeom prst="rect">
            <a:avLst/>
          </a:prstGeom>
          <a:noFill/>
          <a:ln w="9525">
            <a:noFill/>
            <a:miter lim="800000"/>
            <a:headEnd/>
            <a:tailEnd/>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828800"/>
            <a:ext cx="1419225" cy="2564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1902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sp>
        <p:nvSpPr>
          <p:cNvPr id="49154" name="Rectangle 4"/>
          <p:cNvSpPr>
            <a:spLocks noGrp="1" noChangeArrowheads="1"/>
          </p:cNvSpPr>
          <p:nvPr>
            <p:ph type="ctrTitle"/>
          </p:nvPr>
        </p:nvSpPr>
        <p:spPr/>
        <p:txBody>
          <a:bodyPr/>
          <a:lstStyle/>
          <a:p>
            <a:pPr eaLnBrk="1" hangingPunct="1"/>
            <a:r>
              <a:rPr lang="en-US" smtClean="0"/>
              <a:t>Announcements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chor="ctr"/>
          <a:lstStyle/>
          <a:p>
            <a:pPr eaLnBrk="1" hangingPunct="1">
              <a:defRPr/>
            </a:pPr>
            <a:r>
              <a:rPr lang="en-US" dirty="0" smtClean="0"/>
              <a:t>New Releases</a:t>
            </a:r>
          </a:p>
        </p:txBody>
      </p:sp>
      <p:sp>
        <p:nvSpPr>
          <p:cNvPr id="53250" name="Content Placeholder 2"/>
          <p:cNvSpPr>
            <a:spLocks noGrp="1"/>
          </p:cNvSpPr>
          <p:nvPr>
            <p:ph idx="4294967295"/>
          </p:nvPr>
        </p:nvSpPr>
        <p:spPr>
          <a:xfrm>
            <a:off x="457200" y="1600200"/>
            <a:ext cx="8382000" cy="4551363"/>
          </a:xfrm>
        </p:spPr>
        <p:txBody>
          <a:bodyPr/>
          <a:lstStyle/>
          <a:p>
            <a:pPr eaLnBrk="1" hangingPunct="1">
              <a:spcBef>
                <a:spcPts val="600"/>
              </a:spcBef>
              <a:buFont typeface="Wingdings" pitchFamily="2" charset="2"/>
              <a:buNone/>
            </a:pPr>
            <a:endParaRPr lang="en-US" sz="800" dirty="0"/>
          </a:p>
          <a:p>
            <a:pPr eaLnBrk="1" hangingPunct="1">
              <a:spcBef>
                <a:spcPts val="600"/>
              </a:spcBef>
              <a:buFont typeface="Wingdings" pitchFamily="2" charset="2"/>
              <a:buNone/>
            </a:pPr>
            <a:endParaRPr lang="en-US" sz="1600" dirty="0"/>
          </a:p>
          <a:p>
            <a:pPr eaLnBrk="1" hangingPunct="1">
              <a:spcBef>
                <a:spcPts val="600"/>
              </a:spcBef>
              <a:buFont typeface="Wingdings" pitchFamily="2" charset="2"/>
              <a:buNone/>
            </a:pPr>
            <a:endParaRPr lang="en-US" sz="1600" dirty="0" smtClean="0"/>
          </a:p>
          <a:p>
            <a:pPr eaLnBrk="1" hangingPunct="1">
              <a:spcBef>
                <a:spcPts val="600"/>
              </a:spcBef>
              <a:buFont typeface="Wingdings" pitchFamily="2" charset="2"/>
              <a:buNone/>
            </a:pPr>
            <a:endParaRPr lang="en-US" sz="1600" dirty="0" smtClean="0"/>
          </a:p>
        </p:txBody>
      </p:sp>
      <p:sp>
        <p:nvSpPr>
          <p:cNvPr id="53251"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pPr eaLnBrk="0" hangingPunct="0"/>
            <a:r>
              <a:rPr lang="en-US" sz="1400"/>
              <a:t>2/24/2009</a:t>
            </a:r>
          </a:p>
        </p:txBody>
      </p:sp>
      <p:sp>
        <p:nvSpPr>
          <p:cNvPr id="53252" name="TextBox 4"/>
          <p:cNvSpPr txBox="1">
            <a:spLocks noChangeArrowheads="1"/>
          </p:cNvSpPr>
          <p:nvPr/>
        </p:nvSpPr>
        <p:spPr bwMode="auto">
          <a:xfrm>
            <a:off x="457200" y="63246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Content Placeholder 2"/>
          <p:cNvSpPr txBox="1">
            <a:spLocks/>
          </p:cNvSpPr>
          <p:nvPr/>
        </p:nvSpPr>
        <p:spPr bwMode="auto">
          <a:xfrm>
            <a:off x="609600" y="1752600"/>
            <a:ext cx="8382000" cy="4551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tx2"/>
              </a:buClr>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tx2"/>
              </a:buClr>
              <a:buFont typeface="Wingdings" pitchFamily="2" charset="2"/>
              <a:buChar char="n"/>
              <a:defRPr sz="2000">
                <a:solidFill>
                  <a:schemeClr val="tx1"/>
                </a:solidFill>
                <a:latin typeface="+mn-lt"/>
              </a:defRPr>
            </a:lvl9pPr>
          </a:lstStyle>
          <a:p>
            <a:r>
              <a:rPr lang="en-US" dirty="0" smtClean="0"/>
              <a:t> ASP.NET </a:t>
            </a:r>
            <a:r>
              <a:rPr lang="en-US" dirty="0"/>
              <a:t>MVC 3 </a:t>
            </a:r>
          </a:p>
          <a:p>
            <a:r>
              <a:rPr lang="en-US" dirty="0" smtClean="0"/>
              <a:t> </a:t>
            </a:r>
            <a:r>
              <a:rPr lang="en-US" dirty="0" err="1" smtClean="0"/>
              <a:t>NuGet</a:t>
            </a:r>
            <a:r>
              <a:rPr lang="en-US" dirty="0" smtClean="0"/>
              <a:t> </a:t>
            </a:r>
            <a:endParaRPr lang="en-US" dirty="0"/>
          </a:p>
          <a:p>
            <a:r>
              <a:rPr lang="en-US" dirty="0" smtClean="0"/>
              <a:t> IIS </a:t>
            </a:r>
            <a:r>
              <a:rPr lang="en-US" dirty="0"/>
              <a:t>Express 7.5 </a:t>
            </a:r>
          </a:p>
          <a:p>
            <a:r>
              <a:rPr lang="en-US" dirty="0" smtClean="0"/>
              <a:t> SQL </a:t>
            </a:r>
            <a:r>
              <a:rPr lang="en-US" dirty="0"/>
              <a:t>Server Compact Edition 4 </a:t>
            </a:r>
          </a:p>
          <a:p>
            <a:r>
              <a:rPr lang="en-US" dirty="0" smtClean="0"/>
              <a:t> Web </a:t>
            </a:r>
            <a:r>
              <a:rPr lang="en-US" dirty="0"/>
              <a:t>Deploy and Web Farm Framework 2.0 </a:t>
            </a:r>
          </a:p>
          <a:p>
            <a:r>
              <a:rPr lang="en-US" dirty="0" smtClean="0"/>
              <a:t> Orchard </a:t>
            </a:r>
            <a:r>
              <a:rPr lang="en-US" dirty="0"/>
              <a:t>1.0 </a:t>
            </a:r>
          </a:p>
          <a:p>
            <a:r>
              <a:rPr lang="en-US" dirty="0" smtClean="0"/>
              <a:t> </a:t>
            </a:r>
            <a:r>
              <a:rPr lang="en-US" dirty="0" err="1" smtClean="0"/>
              <a:t>WebMatrix</a:t>
            </a:r>
            <a:r>
              <a:rPr lang="en-US" dirty="0" smtClean="0"/>
              <a:t> </a:t>
            </a:r>
            <a:r>
              <a:rPr lang="en-US" dirty="0"/>
              <a:t>1.0 </a:t>
            </a:r>
          </a:p>
          <a:p>
            <a:pPr algn="ctr" eaLnBrk="1" hangingPunct="1">
              <a:spcBef>
                <a:spcPts val="600"/>
              </a:spcBef>
              <a:buNone/>
            </a:pPr>
            <a:endParaRPr lang="en-US" sz="800" u="sng" dirty="0" smtClean="0">
              <a:solidFill>
                <a:srgbClr val="FF0000"/>
              </a:solidFill>
            </a:endParaRPr>
          </a:p>
          <a:p>
            <a:pPr algn="ctr" eaLnBrk="1" hangingPunct="1">
              <a:spcBef>
                <a:spcPts val="600"/>
              </a:spcBef>
              <a:buNone/>
            </a:pPr>
            <a:r>
              <a:rPr lang="en-US" u="sng" dirty="0" smtClean="0">
                <a:solidFill>
                  <a:srgbClr val="FF0000"/>
                </a:solidFill>
              </a:rPr>
              <a:t>http</a:t>
            </a:r>
            <a:r>
              <a:rPr lang="en-US" u="sng" dirty="0">
                <a:solidFill>
                  <a:srgbClr val="FF0000"/>
                </a:solidFill>
              </a:rPr>
              <a:t>://weblogs.asp.net/scottgu</a:t>
            </a:r>
            <a:endParaRPr lang="en-US" u="sng" dirty="0" smtClean="0">
              <a:solidFill>
                <a:srgbClr val="FF0000"/>
              </a:solidFill>
            </a:endParaRPr>
          </a:p>
        </p:txBody>
      </p:sp>
    </p:spTree>
    <p:extLst>
      <p:ext uri="{BB962C8B-B14F-4D97-AF65-F5344CB8AC3E}">
        <p14:creationId xmlns:p14="http://schemas.microsoft.com/office/powerpoint/2010/main" val="346329085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chor="ctr"/>
          <a:lstStyle/>
          <a:p>
            <a:pPr eaLnBrk="1" hangingPunct="1">
              <a:defRPr/>
            </a:pPr>
            <a:r>
              <a:rPr lang="en-US" dirty="0" smtClean="0"/>
              <a:t>Learn </a:t>
            </a:r>
            <a:br>
              <a:rPr lang="en-US" dirty="0" smtClean="0"/>
            </a:br>
            <a:r>
              <a:rPr lang="en-US" dirty="0" smtClean="0"/>
              <a:t>Visual C# 2010</a:t>
            </a:r>
          </a:p>
        </p:txBody>
      </p:sp>
      <p:sp>
        <p:nvSpPr>
          <p:cNvPr id="53250" name="Content Placeholder 2"/>
          <p:cNvSpPr>
            <a:spLocks noGrp="1"/>
          </p:cNvSpPr>
          <p:nvPr>
            <p:ph idx="4294967295"/>
          </p:nvPr>
        </p:nvSpPr>
        <p:spPr>
          <a:xfrm>
            <a:off x="457200" y="1600200"/>
            <a:ext cx="8382000" cy="4551363"/>
          </a:xfrm>
        </p:spPr>
        <p:txBody>
          <a:bodyPr/>
          <a:lstStyle/>
          <a:p>
            <a:pPr eaLnBrk="1" hangingPunct="1">
              <a:spcBef>
                <a:spcPts val="600"/>
              </a:spcBef>
              <a:buNone/>
            </a:pPr>
            <a:r>
              <a:rPr lang="en-US" sz="3600" b="1" dirty="0" smtClean="0"/>
              <a:t>North Texas PC Users Group</a:t>
            </a:r>
          </a:p>
          <a:p>
            <a:pPr eaLnBrk="1" hangingPunct="1">
              <a:spcBef>
                <a:spcPts val="600"/>
              </a:spcBef>
            </a:pPr>
            <a:r>
              <a:rPr lang="en-US" sz="3600" dirty="0" smtClean="0"/>
              <a:t>Microsoft</a:t>
            </a:r>
          </a:p>
          <a:p>
            <a:pPr eaLnBrk="1" hangingPunct="1">
              <a:spcBef>
                <a:spcPts val="600"/>
              </a:spcBef>
            </a:pPr>
            <a:r>
              <a:rPr lang="en-US" sz="3600" dirty="0" smtClean="0"/>
              <a:t>Saturday Mornings (2</a:t>
            </a:r>
            <a:r>
              <a:rPr lang="en-US" sz="3600" baseline="30000" dirty="0" smtClean="0"/>
              <a:t>nd</a:t>
            </a:r>
            <a:r>
              <a:rPr lang="en-US" sz="3600" dirty="0" smtClean="0"/>
              <a:t> Saturday)</a:t>
            </a:r>
          </a:p>
          <a:p>
            <a:pPr eaLnBrk="1" hangingPunct="1">
              <a:spcBef>
                <a:spcPts val="600"/>
              </a:spcBef>
            </a:pPr>
            <a:r>
              <a:rPr lang="en-US" sz="3600" dirty="0" smtClean="0"/>
              <a:t>Course Book: </a:t>
            </a:r>
            <a:r>
              <a:rPr lang="en-US" sz="3600" i="1" dirty="0" err="1" smtClean="0"/>
              <a:t>Sams</a:t>
            </a:r>
            <a:r>
              <a:rPr lang="en-US" sz="3600" i="1" dirty="0" smtClean="0"/>
              <a:t> Learn Visual C# 2010 in 24 Hours (chapter 7)</a:t>
            </a:r>
          </a:p>
          <a:p>
            <a:pPr eaLnBrk="1" hangingPunct="1">
              <a:spcBef>
                <a:spcPts val="600"/>
              </a:spcBef>
              <a:buFont typeface="Wingdings" pitchFamily="2" charset="2"/>
              <a:buNone/>
            </a:pPr>
            <a:r>
              <a:rPr lang="en-US" sz="2800" b="1" dirty="0" smtClean="0"/>
              <a:t> </a:t>
            </a:r>
            <a:endParaRPr lang="en-US" sz="800" dirty="0" smtClean="0"/>
          </a:p>
          <a:p>
            <a:pPr algn="ctr" eaLnBrk="1" hangingPunct="1">
              <a:spcBef>
                <a:spcPts val="1200"/>
              </a:spcBef>
              <a:buFont typeface="Wingdings" pitchFamily="2" charset="2"/>
              <a:buNone/>
            </a:pPr>
            <a:r>
              <a:rPr lang="en-US" u="sng" dirty="0" smtClean="0">
                <a:solidFill>
                  <a:srgbClr val="FF0000"/>
                </a:solidFill>
              </a:rPr>
              <a:t>http://www.ntpcug.org/</a:t>
            </a:r>
          </a:p>
        </p:txBody>
      </p:sp>
      <p:sp>
        <p:nvSpPr>
          <p:cNvPr id="53251"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pPr eaLnBrk="0" hangingPunct="0"/>
            <a:r>
              <a:rPr lang="en-US" sz="1400"/>
              <a:t>2/24/2009</a:t>
            </a:r>
          </a:p>
        </p:txBody>
      </p:sp>
      <p:sp>
        <p:nvSpPr>
          <p:cNvPr id="53252" name="TextBox 4"/>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0" y="381000"/>
            <a:ext cx="5791200" cy="1066800"/>
          </a:xfrm>
        </p:spPr>
        <p:txBody>
          <a:bodyPr anchor="ctr"/>
          <a:lstStyle/>
          <a:p>
            <a:pPr eaLnBrk="1" hangingPunct="1">
              <a:defRPr/>
            </a:pPr>
            <a:r>
              <a:rPr lang="en-US" sz="3600" dirty="0" smtClean="0"/>
              <a:t>MSDN Events Presents</a:t>
            </a:r>
          </a:p>
        </p:txBody>
      </p:sp>
      <p:sp>
        <p:nvSpPr>
          <p:cNvPr id="53250" name="Content Placeholder 2"/>
          <p:cNvSpPr>
            <a:spLocks noGrp="1"/>
          </p:cNvSpPr>
          <p:nvPr>
            <p:ph idx="4294967295"/>
          </p:nvPr>
        </p:nvSpPr>
        <p:spPr>
          <a:xfrm>
            <a:off x="457200" y="1600200"/>
            <a:ext cx="8382000" cy="4551363"/>
          </a:xfrm>
        </p:spPr>
        <p:txBody>
          <a:bodyPr/>
          <a:lstStyle/>
          <a:p>
            <a:pPr eaLnBrk="1" hangingPunct="1">
              <a:spcBef>
                <a:spcPts val="600"/>
              </a:spcBef>
              <a:buNone/>
            </a:pPr>
            <a:r>
              <a:rPr lang="en-US" sz="2800" b="1" dirty="0"/>
              <a:t>Windows Azure 2-Day Boot Camp </a:t>
            </a:r>
          </a:p>
          <a:p>
            <a:pPr eaLnBrk="1" hangingPunct="1">
              <a:spcBef>
                <a:spcPts val="600"/>
              </a:spcBef>
            </a:pPr>
            <a:r>
              <a:rPr lang="en-US" sz="2800" dirty="0"/>
              <a:t>Wednesday, February 16, </a:t>
            </a:r>
            <a:r>
              <a:rPr lang="en-US" sz="2800" dirty="0" smtClean="0"/>
              <a:t>8:30 AM - </a:t>
            </a:r>
            <a:r>
              <a:rPr lang="en-US" sz="2800" dirty="0"/>
              <a:t>5:00 </a:t>
            </a:r>
            <a:r>
              <a:rPr lang="en-US" sz="2800" dirty="0" smtClean="0"/>
              <a:t>PM</a:t>
            </a:r>
          </a:p>
          <a:p>
            <a:pPr eaLnBrk="1" hangingPunct="1">
              <a:spcBef>
                <a:spcPts val="600"/>
              </a:spcBef>
            </a:pPr>
            <a:r>
              <a:rPr lang="en-US" sz="2800" dirty="0" smtClean="0"/>
              <a:t>Thursday</a:t>
            </a:r>
            <a:r>
              <a:rPr lang="en-US" sz="2800" dirty="0"/>
              <a:t>, February </a:t>
            </a:r>
            <a:r>
              <a:rPr lang="en-US" sz="2800" dirty="0" smtClean="0"/>
              <a:t>17</a:t>
            </a:r>
            <a:r>
              <a:rPr lang="en-US" sz="2800" dirty="0"/>
              <a:t>, 8:30 AM - 5:00 PM</a:t>
            </a:r>
          </a:p>
          <a:p>
            <a:pPr marL="0" indent="0">
              <a:buNone/>
            </a:pPr>
            <a:r>
              <a:rPr lang="en-US" sz="2800" dirty="0" smtClean="0"/>
              <a:t>Best </a:t>
            </a:r>
            <a:r>
              <a:rPr lang="en-US" sz="2800" dirty="0"/>
              <a:t>Western Dallas Hotel and Conference </a:t>
            </a:r>
            <a:r>
              <a:rPr lang="en-US" sz="2800" dirty="0" smtClean="0"/>
              <a:t>Center, </a:t>
            </a:r>
            <a:r>
              <a:rPr lang="en-US" sz="2800" dirty="0"/>
              <a:t>Ballroom </a:t>
            </a:r>
            <a:r>
              <a:rPr lang="en-US" sz="2800" dirty="0" smtClean="0"/>
              <a:t>A</a:t>
            </a:r>
          </a:p>
          <a:p>
            <a:pPr marL="0" indent="0">
              <a:buNone/>
            </a:pPr>
            <a:r>
              <a:rPr lang="en-US" sz="2800" dirty="0" smtClean="0"/>
              <a:t>8051 </a:t>
            </a:r>
            <a:r>
              <a:rPr lang="en-US" sz="2800" dirty="0"/>
              <a:t>Lyndon B Johnson </a:t>
            </a:r>
            <a:r>
              <a:rPr lang="en-US" sz="2800" dirty="0" smtClean="0"/>
              <a:t>Freeway</a:t>
            </a:r>
          </a:p>
          <a:p>
            <a:pPr marL="0" indent="0">
              <a:buNone/>
            </a:pPr>
            <a:r>
              <a:rPr lang="en-US" sz="2800" dirty="0" smtClean="0"/>
              <a:t>Dallas </a:t>
            </a:r>
            <a:r>
              <a:rPr lang="en-US" sz="2800" dirty="0"/>
              <a:t>Texas 75251</a:t>
            </a:r>
            <a:r>
              <a:rPr lang="en-US" dirty="0"/>
              <a:t/>
            </a:r>
            <a:br>
              <a:rPr lang="en-US" dirty="0"/>
            </a:br>
            <a:endParaRPr lang="en-US" dirty="0"/>
          </a:p>
          <a:p>
            <a:pPr marL="0" indent="0" algn="ctr">
              <a:buNone/>
            </a:pPr>
            <a:r>
              <a:rPr lang="en-US" u="sng" dirty="0" smtClean="0">
                <a:solidFill>
                  <a:srgbClr val="FF0000"/>
                </a:solidFill>
              </a:rPr>
              <a:t>www.msdnevents.com</a:t>
            </a:r>
          </a:p>
        </p:txBody>
      </p:sp>
      <p:sp>
        <p:nvSpPr>
          <p:cNvPr id="53251"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pPr eaLnBrk="0" hangingPunct="0"/>
            <a:r>
              <a:rPr lang="en-US" sz="1400"/>
              <a:t>2/24/2009</a:t>
            </a:r>
          </a:p>
        </p:txBody>
      </p:sp>
      <p:sp>
        <p:nvSpPr>
          <p:cNvPr id="53252" name="TextBox 4"/>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11569353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0" y="381000"/>
            <a:ext cx="5791200" cy="1066800"/>
          </a:xfrm>
        </p:spPr>
        <p:txBody>
          <a:bodyPr anchor="ctr"/>
          <a:lstStyle/>
          <a:p>
            <a:pPr eaLnBrk="1" hangingPunct="1">
              <a:defRPr/>
            </a:pPr>
            <a:r>
              <a:rPr lang="en-US" sz="3600" dirty="0" smtClean="0"/>
              <a:t>Dallas Day of Dot Net</a:t>
            </a:r>
          </a:p>
        </p:txBody>
      </p:sp>
      <p:sp>
        <p:nvSpPr>
          <p:cNvPr id="53250" name="Content Placeholder 2"/>
          <p:cNvSpPr>
            <a:spLocks noGrp="1"/>
          </p:cNvSpPr>
          <p:nvPr>
            <p:ph idx="4294967295"/>
          </p:nvPr>
        </p:nvSpPr>
        <p:spPr>
          <a:xfrm>
            <a:off x="457200" y="1600200"/>
            <a:ext cx="8382000" cy="4551363"/>
          </a:xfrm>
        </p:spPr>
        <p:txBody>
          <a:bodyPr/>
          <a:lstStyle/>
          <a:p>
            <a:pPr eaLnBrk="1" hangingPunct="1">
              <a:spcBef>
                <a:spcPts val="600"/>
              </a:spcBef>
            </a:pPr>
            <a:r>
              <a:rPr lang="en-US" sz="2800" b="1" dirty="0" smtClean="0"/>
              <a:t> </a:t>
            </a:r>
            <a:r>
              <a:rPr lang="en-US" dirty="0" smtClean="0"/>
              <a:t>Friday, March 4 – Saturday, March 5</a:t>
            </a:r>
            <a:endParaRPr lang="en-US" dirty="0"/>
          </a:p>
          <a:p>
            <a:pPr eaLnBrk="1" hangingPunct="1">
              <a:spcBef>
                <a:spcPts val="600"/>
              </a:spcBef>
            </a:pPr>
            <a:r>
              <a:rPr lang="en-US" dirty="0" smtClean="0"/>
              <a:t> Sheraton Suites Market Center, Dallas</a:t>
            </a:r>
          </a:p>
          <a:p>
            <a:pPr eaLnBrk="1" hangingPunct="1">
              <a:spcBef>
                <a:spcPts val="600"/>
              </a:spcBef>
            </a:pPr>
            <a:r>
              <a:rPr lang="en-US" dirty="0"/>
              <a:t> </a:t>
            </a:r>
            <a:r>
              <a:rPr lang="en-US" dirty="0" smtClean="0"/>
              <a:t>3 Tracks</a:t>
            </a:r>
          </a:p>
          <a:p>
            <a:pPr lvl="1" eaLnBrk="1" hangingPunct="1">
              <a:spcBef>
                <a:spcPts val="600"/>
              </a:spcBef>
            </a:pPr>
            <a:r>
              <a:rPr lang="en-US" dirty="0" smtClean="0"/>
              <a:t> Hands </a:t>
            </a:r>
            <a:r>
              <a:rPr lang="en-US" dirty="0"/>
              <a:t>on (Beginners') track.</a:t>
            </a:r>
          </a:p>
          <a:p>
            <a:pPr lvl="1" eaLnBrk="1" hangingPunct="1">
              <a:spcBef>
                <a:spcPts val="600"/>
              </a:spcBef>
            </a:pPr>
            <a:r>
              <a:rPr lang="en-US" dirty="0" smtClean="0"/>
              <a:t> Intermediate-Expert </a:t>
            </a:r>
            <a:r>
              <a:rPr lang="en-US" dirty="0"/>
              <a:t>track.</a:t>
            </a:r>
          </a:p>
          <a:p>
            <a:pPr lvl="1" eaLnBrk="1" hangingPunct="1">
              <a:spcBef>
                <a:spcPts val="600"/>
              </a:spcBef>
            </a:pPr>
            <a:r>
              <a:rPr lang="en-US" dirty="0"/>
              <a:t> </a:t>
            </a:r>
            <a:r>
              <a:rPr lang="en-US" dirty="0" err="1" smtClean="0"/>
              <a:t>Ayendes</a:t>
            </a:r>
            <a:r>
              <a:rPr lang="en-US" dirty="0"/>
              <a:t>' (Expert) track.</a:t>
            </a:r>
          </a:p>
          <a:p>
            <a:pPr eaLnBrk="1" hangingPunct="1">
              <a:spcBef>
                <a:spcPts val="600"/>
              </a:spcBef>
            </a:pPr>
            <a:r>
              <a:rPr lang="en-US" dirty="0" smtClean="0"/>
              <a:t> $200 (</a:t>
            </a:r>
            <a:r>
              <a:rPr lang="en-US" b="1" dirty="0" err="1" smtClean="0"/>
              <a:t>SouthCentral</a:t>
            </a:r>
            <a:r>
              <a:rPr lang="en-US" dirty="0" smtClean="0"/>
              <a:t> $150 Coupon)</a:t>
            </a:r>
            <a:endParaRPr lang="en-US" dirty="0"/>
          </a:p>
          <a:p>
            <a:pPr marL="0" indent="0" algn="ctr">
              <a:spcBef>
                <a:spcPts val="2400"/>
              </a:spcBef>
              <a:buNone/>
            </a:pPr>
            <a:r>
              <a:rPr lang="en-US" u="sng" dirty="0" smtClean="0">
                <a:solidFill>
                  <a:srgbClr val="FF0000"/>
                </a:solidFill>
              </a:rPr>
              <a:t>http</a:t>
            </a:r>
            <a:r>
              <a:rPr lang="en-US" u="sng" dirty="0">
                <a:solidFill>
                  <a:srgbClr val="FF0000"/>
                </a:solidFill>
              </a:rPr>
              <a:t>://www.dallasdayofdotnet.com</a:t>
            </a:r>
            <a:endParaRPr lang="en-US" u="sng" dirty="0" smtClean="0">
              <a:solidFill>
                <a:srgbClr val="FF0000"/>
              </a:solidFill>
            </a:endParaRPr>
          </a:p>
        </p:txBody>
      </p:sp>
      <p:sp>
        <p:nvSpPr>
          <p:cNvPr id="53251"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pPr eaLnBrk="0" hangingPunct="0"/>
            <a:r>
              <a:rPr lang="en-US" sz="1400"/>
              <a:t>2/24/2009</a:t>
            </a:r>
          </a:p>
        </p:txBody>
      </p:sp>
      <p:sp>
        <p:nvSpPr>
          <p:cNvPr id="53252" name="TextBox 4"/>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94570154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0" y="381000"/>
            <a:ext cx="5791200" cy="1066800"/>
          </a:xfrm>
        </p:spPr>
        <p:txBody>
          <a:bodyPr anchor="ctr"/>
          <a:lstStyle/>
          <a:p>
            <a:pPr eaLnBrk="1" hangingPunct="1">
              <a:defRPr/>
            </a:pPr>
            <a:r>
              <a:rPr lang="en-US" sz="3600" dirty="0" err="1"/>
              <a:t>WebMatrix</a:t>
            </a:r>
            <a:r>
              <a:rPr lang="en-US" sz="3600" dirty="0"/>
              <a:t> to ASP.NET MVC Web Camp</a:t>
            </a:r>
            <a:endParaRPr lang="en-US" sz="3600" dirty="0" smtClean="0"/>
          </a:p>
        </p:txBody>
      </p:sp>
      <p:sp>
        <p:nvSpPr>
          <p:cNvPr id="53250" name="Content Placeholder 2"/>
          <p:cNvSpPr>
            <a:spLocks noGrp="1"/>
          </p:cNvSpPr>
          <p:nvPr>
            <p:ph idx="4294967295"/>
          </p:nvPr>
        </p:nvSpPr>
        <p:spPr>
          <a:xfrm>
            <a:off x="457200" y="1600200"/>
            <a:ext cx="8382000" cy="4551363"/>
          </a:xfrm>
        </p:spPr>
        <p:txBody>
          <a:bodyPr/>
          <a:lstStyle/>
          <a:p>
            <a:pPr eaLnBrk="1" hangingPunct="1">
              <a:spcBef>
                <a:spcPts val="600"/>
              </a:spcBef>
              <a:buNone/>
            </a:pPr>
            <a:r>
              <a:rPr lang="en-US" sz="2800" dirty="0" smtClean="0"/>
              <a:t>Monday</a:t>
            </a:r>
            <a:r>
              <a:rPr lang="en-US" sz="2800" dirty="0"/>
              <a:t>, May 16, 2011 8:30 </a:t>
            </a:r>
            <a:r>
              <a:rPr lang="en-US" sz="2800" dirty="0" smtClean="0"/>
              <a:t>AM - </a:t>
            </a:r>
            <a:r>
              <a:rPr lang="en-US" sz="2800" dirty="0"/>
              <a:t>5:00 </a:t>
            </a:r>
            <a:r>
              <a:rPr lang="en-US" sz="2800" dirty="0" smtClean="0"/>
              <a:t>PM</a:t>
            </a:r>
          </a:p>
          <a:p>
            <a:pPr eaLnBrk="1" hangingPunct="1">
              <a:spcBef>
                <a:spcPts val="600"/>
              </a:spcBef>
              <a:buNone/>
            </a:pPr>
            <a:r>
              <a:rPr lang="en-US" sz="2800" dirty="0"/>
              <a:t>Microsoft Dallas Office </a:t>
            </a:r>
          </a:p>
          <a:p>
            <a:r>
              <a:rPr lang="en-US" sz="2000" dirty="0" smtClean="0"/>
              <a:t>Introduce </a:t>
            </a:r>
            <a:r>
              <a:rPr lang="en-US" sz="2000" dirty="0"/>
              <a:t>ASP.NET Web Pages and </a:t>
            </a:r>
            <a:r>
              <a:rPr lang="en-US" sz="2000" dirty="0" err="1"/>
              <a:t>WebMatrix</a:t>
            </a:r>
            <a:r>
              <a:rPr lang="en-US" sz="2000" dirty="0"/>
              <a:t>; discuss possible uses of these</a:t>
            </a:r>
          </a:p>
          <a:p>
            <a:r>
              <a:rPr lang="en-US" sz="2000" dirty="0" smtClean="0"/>
              <a:t>Facilitate </a:t>
            </a:r>
            <a:r>
              <a:rPr lang="en-US" sz="2000" dirty="0"/>
              <a:t>an in-depth discussion on when to migrate ASP.NET </a:t>
            </a:r>
            <a:r>
              <a:rPr lang="en-US" sz="2000" dirty="0" err="1"/>
              <a:t>WebPages</a:t>
            </a:r>
            <a:r>
              <a:rPr lang="en-US" sz="2000" dirty="0"/>
              <a:t> applications to ASP.NET MVC</a:t>
            </a:r>
          </a:p>
          <a:p>
            <a:r>
              <a:rPr lang="en-US" sz="2000" dirty="0" smtClean="0"/>
              <a:t>Explore </a:t>
            </a:r>
            <a:r>
              <a:rPr lang="en-US" sz="2000" dirty="0"/>
              <a:t>new features of ASP.NET MVC 3</a:t>
            </a:r>
          </a:p>
          <a:p>
            <a:r>
              <a:rPr lang="en-US" sz="2000" dirty="0" smtClean="0"/>
              <a:t>Take </a:t>
            </a:r>
            <a:r>
              <a:rPr lang="en-US" sz="2000" dirty="0"/>
              <a:t>a dive deep into </a:t>
            </a:r>
            <a:r>
              <a:rPr lang="en-US" sz="2000" dirty="0" err="1"/>
              <a:t>jQuery</a:t>
            </a:r>
            <a:r>
              <a:rPr lang="en-US" sz="2000" dirty="0"/>
              <a:t> </a:t>
            </a:r>
          </a:p>
          <a:p>
            <a:r>
              <a:rPr lang="en-US" sz="2000" dirty="0" smtClean="0"/>
              <a:t>Discuss </a:t>
            </a:r>
            <a:r>
              <a:rPr lang="en-US" sz="2000" dirty="0"/>
              <a:t>configuration and deployment of web applications.</a:t>
            </a:r>
          </a:p>
          <a:p>
            <a:pPr marL="0" indent="0">
              <a:buNone/>
            </a:pPr>
            <a:endParaRPr lang="en-US" sz="900" dirty="0" smtClean="0"/>
          </a:p>
          <a:p>
            <a:pPr marL="0" indent="0" algn="ctr">
              <a:buNone/>
            </a:pPr>
            <a:r>
              <a:rPr lang="en-US" sz="2800" u="sng" dirty="0" smtClean="0">
                <a:solidFill>
                  <a:srgbClr val="FF0000"/>
                </a:solidFill>
                <a:hlinkClick r:id="rId3"/>
              </a:rPr>
              <a:t>https</a:t>
            </a:r>
            <a:r>
              <a:rPr lang="en-US" sz="2800" u="sng" dirty="0">
                <a:solidFill>
                  <a:srgbClr val="FF0000"/>
                </a:solidFill>
                <a:hlinkClick r:id="rId3"/>
              </a:rPr>
              <a:t>://</a:t>
            </a:r>
            <a:r>
              <a:rPr lang="en-US" sz="2800" u="sng" dirty="0" smtClean="0">
                <a:solidFill>
                  <a:srgbClr val="FF0000"/>
                </a:solidFill>
                <a:hlinkClick r:id="rId3"/>
              </a:rPr>
              <a:t>msevents.microsoft.com</a:t>
            </a:r>
            <a:endParaRPr lang="en-US" sz="2800" u="sng" dirty="0" smtClean="0">
              <a:solidFill>
                <a:srgbClr val="FF0000"/>
              </a:solidFill>
            </a:endParaRPr>
          </a:p>
          <a:p>
            <a:pPr marL="0" indent="0" algn="ctr">
              <a:buNone/>
            </a:pPr>
            <a:r>
              <a:rPr lang="en-US" sz="2800" dirty="0" err="1" smtClean="0">
                <a:solidFill>
                  <a:srgbClr val="FF0000"/>
                </a:solidFill>
              </a:rPr>
              <a:t>EventID</a:t>
            </a:r>
            <a:r>
              <a:rPr lang="en-US" sz="2800" dirty="0">
                <a:solidFill>
                  <a:srgbClr val="FF0000"/>
                </a:solidFill>
              </a:rPr>
              <a:t> = 1032473179 </a:t>
            </a:r>
          </a:p>
          <a:p>
            <a:pPr marL="0" indent="0" algn="ctr">
              <a:buNone/>
            </a:pPr>
            <a:endParaRPr lang="en-US" u="sng" dirty="0" smtClean="0">
              <a:solidFill>
                <a:srgbClr val="FF0000"/>
              </a:solidFill>
            </a:endParaRPr>
          </a:p>
        </p:txBody>
      </p:sp>
      <p:sp>
        <p:nvSpPr>
          <p:cNvPr id="53251"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pPr eaLnBrk="0" hangingPunct="0"/>
            <a:r>
              <a:rPr lang="en-US" sz="1400"/>
              <a:t>2/24/2009</a:t>
            </a:r>
          </a:p>
        </p:txBody>
      </p:sp>
      <p:sp>
        <p:nvSpPr>
          <p:cNvPr id="53252" name="TextBox 4"/>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88328703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r>
              <a:rPr lang="en-US" dirty="0" smtClean="0"/>
              <a:t> For </a:t>
            </a:r>
            <a:r>
              <a:rPr lang="en-US" b="1" dirty="0" smtClean="0"/>
              <a:t>design, development, testing and demonstration of new websites</a:t>
            </a:r>
            <a:r>
              <a:rPr lang="en-US" dirty="0" smtClean="0"/>
              <a:t> – for a total of up to three users per Web design and development company: </a:t>
            </a:r>
          </a:p>
          <a:p>
            <a:pPr lvl="1"/>
            <a:r>
              <a:rPr lang="en-US" dirty="0" smtClean="0"/>
              <a:t>Visual Studio Professional Expression Studio 3 (1 user) and Expression Web 3 (up to 2 users) </a:t>
            </a:r>
          </a:p>
          <a:p>
            <a:pPr lvl="1"/>
            <a:r>
              <a:rPr lang="en-US" dirty="0" smtClean="0"/>
              <a:t>Windows Web Server 2008 R2 </a:t>
            </a:r>
          </a:p>
          <a:p>
            <a:pPr lvl="1"/>
            <a:r>
              <a:rPr lang="en-US" dirty="0" smtClean="0"/>
              <a:t>SQL Server 2008 Web Edition </a:t>
            </a:r>
          </a:p>
          <a:p>
            <a:endParaRPr lang="en-US" dirty="0" smtClean="0"/>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r>
              <a:rPr lang="en-US" sz="3600" dirty="0" smtClean="0">
                <a:solidFill>
                  <a:srgbClr val="FF0000"/>
                </a:solidFill>
                <a:hlinkClick r:id="rId3"/>
              </a:rPr>
              <a:t>http://www.microsoft.com/wec/</a:t>
            </a:r>
            <a:endParaRPr lang="en-US" sz="3600" dirty="0" smtClean="0">
              <a:solidFill>
                <a:srgbClr val="FF0000"/>
              </a:solidFill>
            </a:endParaRPr>
          </a:p>
          <a:p>
            <a:pPr algn="ctr">
              <a:buFont typeface="Wingdings" pitchFamily="2" charset="2"/>
              <a:buNone/>
            </a:pPr>
            <a:r>
              <a:rPr lang="en-US" sz="3600" dirty="0" err="1" smtClean="0">
                <a:solidFill>
                  <a:srgbClr val="FF0000"/>
                </a:solidFill>
              </a:rPr>
              <a:t>websitespark</a:t>
            </a:r>
            <a:endParaRPr lang="en-US" sz="3600" dirty="0" smtClean="0">
              <a:solidFill>
                <a:srgbClr val="FF0000"/>
              </a:solidFill>
            </a:endParaRPr>
          </a:p>
        </p:txBody>
      </p:sp>
      <p:sp>
        <p:nvSpPr>
          <p:cNvPr id="5939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76200"/>
            <a:ext cx="6570663" cy="659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53551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r>
              <a:rPr lang="en-US" b="1" dirty="0" smtClean="0"/>
              <a:t>For production use</a:t>
            </a:r>
            <a:r>
              <a:rPr lang="en-US" dirty="0" smtClean="0"/>
              <a:t> – that is, to deploy and host new websites developed using Program software – using a total of up to four processors per Web design and development company, of the following (physical or virtual) dedicated servers: </a:t>
            </a:r>
          </a:p>
          <a:p>
            <a:pPr lvl="1"/>
            <a:r>
              <a:rPr lang="en-US" dirty="0" smtClean="0"/>
              <a:t>Windows Web Server 2008 R2 </a:t>
            </a:r>
          </a:p>
          <a:p>
            <a:pPr lvl="1"/>
            <a:r>
              <a:rPr lang="en-US" dirty="0" smtClean="0"/>
              <a:t>SQL Server 2008 Web Edition </a:t>
            </a:r>
          </a:p>
          <a:p>
            <a:endParaRPr lang="en-US" dirty="0" smtClean="0"/>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r>
              <a:rPr lang="en-US" sz="3600" dirty="0" smtClean="0">
                <a:solidFill>
                  <a:srgbClr val="FF0000"/>
                </a:solidFill>
                <a:hlinkClick r:id="rId3"/>
              </a:rPr>
              <a:t>http://www.microsoft.com/wec/</a:t>
            </a:r>
            <a:endParaRPr lang="en-US" sz="3600" dirty="0" smtClean="0">
              <a:solidFill>
                <a:srgbClr val="FF0000"/>
              </a:solidFill>
            </a:endParaRPr>
          </a:p>
          <a:p>
            <a:pPr algn="ctr">
              <a:buFont typeface="Wingdings" pitchFamily="2" charset="2"/>
              <a:buNone/>
            </a:pPr>
            <a:r>
              <a:rPr lang="en-US" sz="3600" dirty="0" err="1" smtClean="0">
                <a:solidFill>
                  <a:srgbClr val="FF0000"/>
                </a:solidFill>
              </a:rPr>
              <a:t>websitespark</a:t>
            </a:r>
            <a:endParaRPr lang="en-US" sz="3600" dirty="0" smtClean="0">
              <a:solidFill>
                <a:srgbClr val="FF0000"/>
              </a:solidFill>
            </a:endParaRPr>
          </a:p>
        </p:txBody>
      </p:sp>
      <p:sp>
        <p:nvSpPr>
          <p:cNvPr id="5939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r>
              <a:rPr lang="en-US" i="1" dirty="0" smtClean="0"/>
              <a:t>Eligibility Requirements</a:t>
            </a:r>
            <a:endParaRPr lang="en-US" dirty="0" smtClean="0"/>
          </a:p>
          <a:p>
            <a:pPr lvl="1"/>
            <a:r>
              <a:rPr lang="en-US" sz="2400" dirty="0" smtClean="0"/>
              <a:t>A professional service firm whose primary business is providing Web development and design services for its clients, with </a:t>
            </a:r>
          </a:p>
          <a:p>
            <a:pPr lvl="1"/>
            <a:r>
              <a:rPr lang="en-US" sz="2400" dirty="0" smtClean="0"/>
              <a:t>no more than 10 members (including owners and employees). </a:t>
            </a:r>
          </a:p>
          <a:p>
            <a:pPr lvl="1"/>
            <a:r>
              <a:rPr lang="en-US" sz="2400" dirty="0" smtClean="0"/>
              <a:t>To continue to participate in the Program, the company must deploy a new public and Internet-accessible website developed using Program software within 6 months from Program enrollment</a:t>
            </a:r>
          </a:p>
          <a:p>
            <a:pPr lvl="1"/>
            <a:endParaRPr lang="en-US" dirty="0" smtClean="0"/>
          </a:p>
          <a:p>
            <a:endParaRPr lang="en-US" dirty="0" smtClean="0"/>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r>
              <a:rPr lang="en-US" sz="3600" dirty="0" smtClean="0">
                <a:solidFill>
                  <a:srgbClr val="FF0000"/>
                </a:solidFill>
                <a:hlinkClick r:id="rId3"/>
              </a:rPr>
              <a:t>http://www.microsoft.com/wec/</a:t>
            </a:r>
            <a:endParaRPr lang="en-US" sz="3600" dirty="0" smtClean="0">
              <a:solidFill>
                <a:srgbClr val="FF0000"/>
              </a:solidFill>
            </a:endParaRPr>
          </a:p>
          <a:p>
            <a:pPr algn="ctr">
              <a:buFont typeface="Wingdings" pitchFamily="2" charset="2"/>
              <a:buNone/>
            </a:pPr>
            <a:r>
              <a:rPr lang="en-US" sz="3600" dirty="0" err="1" smtClean="0">
                <a:solidFill>
                  <a:srgbClr val="FF0000"/>
                </a:solidFill>
              </a:rPr>
              <a:t>websitespark</a:t>
            </a:r>
            <a:endParaRPr lang="en-US" sz="3600" dirty="0" smtClean="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r>
              <a:rPr lang="en-US" i="1" dirty="0" smtClean="0"/>
              <a:t>Term</a:t>
            </a:r>
          </a:p>
          <a:p>
            <a:pPr lvl="1">
              <a:buNone/>
            </a:pPr>
            <a:r>
              <a:rPr lang="en-US" sz="2400" dirty="0" smtClean="0"/>
              <a:t>   Eligible Web development and design companies can participate in </a:t>
            </a:r>
            <a:r>
              <a:rPr lang="en-US" sz="2400" dirty="0" err="1" smtClean="0"/>
              <a:t>WebsiteSpark</a:t>
            </a:r>
            <a:r>
              <a:rPr lang="en-US" sz="2400" dirty="0" smtClean="0"/>
              <a:t> for up to 3 years. </a:t>
            </a:r>
          </a:p>
          <a:p>
            <a:r>
              <a:rPr lang="en-US" i="1" dirty="0" smtClean="0"/>
              <a:t>Fee</a:t>
            </a:r>
            <a:endParaRPr lang="en-US" dirty="0" smtClean="0"/>
          </a:p>
          <a:p>
            <a:pPr lvl="1">
              <a:buNone/>
            </a:pPr>
            <a:r>
              <a:rPr lang="en-US" sz="2400" dirty="0" smtClean="0"/>
              <a:t>   A USD $100 Program Offering Fee is due when the Web development and design company exits the Program. </a:t>
            </a:r>
          </a:p>
          <a:p>
            <a:endParaRPr lang="en-US" sz="1600" dirty="0" smtClean="0"/>
          </a:p>
          <a:p>
            <a:pPr algn="ctr">
              <a:buNone/>
            </a:pPr>
            <a:r>
              <a:rPr lang="en-US" sz="3600" dirty="0" smtClean="0">
                <a:solidFill>
                  <a:srgbClr val="FF0000"/>
                </a:solidFill>
                <a:hlinkClick r:id="rId3"/>
              </a:rPr>
              <a:t>www.microsoft.com/web/websitespark</a:t>
            </a: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endParaRPr lang="en-US" sz="3600" dirty="0" smtClean="0">
              <a:solidFill>
                <a:srgbClr val="FF0000"/>
              </a:solidFill>
              <a:hlinkClick r:id="rId3"/>
            </a:endParaRPr>
          </a:p>
          <a:p>
            <a:pPr algn="ctr">
              <a:buFont typeface="Wingdings" pitchFamily="2" charset="2"/>
              <a:buNone/>
            </a:pPr>
            <a:r>
              <a:rPr lang="en-US" sz="3600" dirty="0" smtClean="0">
                <a:solidFill>
                  <a:srgbClr val="FF0000"/>
                </a:solidFill>
                <a:hlinkClick r:id="rId3"/>
              </a:rPr>
              <a:t>http://www.microsoft.com/wec/</a:t>
            </a:r>
            <a:endParaRPr lang="en-US" sz="3600" dirty="0" smtClean="0">
              <a:solidFill>
                <a:srgbClr val="FF0000"/>
              </a:solidFill>
            </a:endParaRPr>
          </a:p>
          <a:p>
            <a:pPr algn="ctr">
              <a:buFont typeface="Wingdings" pitchFamily="2" charset="2"/>
              <a:buNone/>
            </a:pPr>
            <a:r>
              <a:rPr lang="en-US" sz="3600" dirty="0" err="1" smtClean="0">
                <a:solidFill>
                  <a:srgbClr val="FF0000"/>
                </a:solidFill>
              </a:rPr>
              <a:t>websitespark</a:t>
            </a:r>
            <a:endParaRPr lang="en-US" sz="3600" dirty="0" smtClean="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smtClean="0">
                <a:effectLst/>
              </a:rPr>
              <a:t>Microsoft BizSpark</a:t>
            </a:r>
          </a:p>
        </p:txBody>
      </p:sp>
      <p:sp>
        <p:nvSpPr>
          <p:cNvPr id="59394" name="Rectangle 3"/>
          <p:cNvSpPr>
            <a:spLocks noGrp="1" noChangeArrowheads="1"/>
          </p:cNvSpPr>
          <p:nvPr>
            <p:ph type="body" idx="4294967295"/>
          </p:nvPr>
        </p:nvSpPr>
        <p:spPr/>
        <p:txBody>
          <a:bodyPr/>
          <a:lstStyle/>
          <a:p>
            <a:r>
              <a:rPr lang="en-US" smtClean="0"/>
              <a:t> BizSpark is designed to give startups access to the tools, support and visibility they need, when they need it the most. </a:t>
            </a:r>
          </a:p>
          <a:p>
            <a:pPr lvl="1">
              <a:spcBef>
                <a:spcPts val="1200"/>
              </a:spcBef>
            </a:pPr>
            <a:r>
              <a:rPr lang="en-US" smtClean="0"/>
              <a:t> Support</a:t>
            </a:r>
          </a:p>
          <a:p>
            <a:pPr lvl="1"/>
            <a:r>
              <a:rPr lang="en-US" smtClean="0"/>
              <a:t> Software</a:t>
            </a:r>
          </a:p>
          <a:p>
            <a:pPr lvl="1"/>
            <a:r>
              <a:rPr lang="en-US" smtClean="0"/>
              <a:t> Visibility</a:t>
            </a:r>
          </a:p>
          <a:p>
            <a:endParaRPr lang="en-US" smtClean="0"/>
          </a:p>
          <a:p>
            <a:pPr algn="ctr">
              <a:buFont typeface="Wingdings" pitchFamily="2" charset="2"/>
              <a:buNone/>
            </a:pPr>
            <a:r>
              <a:rPr lang="en-US" sz="3600" smtClean="0">
                <a:solidFill>
                  <a:srgbClr val="FF0000"/>
                </a:solidFill>
              </a:rPr>
              <a:t>http://www.microsoft.com/BizSpark</a:t>
            </a:r>
          </a:p>
        </p:txBody>
      </p:sp>
      <p:sp>
        <p:nvSpPr>
          <p:cNvPr id="5939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noFill/>
        </p:spPr>
        <p:txBody>
          <a:bodyPr/>
          <a:lstStyle/>
          <a:p>
            <a:r>
              <a:rPr lang="en-US" smtClean="0">
                <a:effectLst/>
              </a:rPr>
              <a:t>Microsoft BizSpark Requirements</a:t>
            </a:r>
          </a:p>
        </p:txBody>
      </p:sp>
      <p:sp>
        <p:nvSpPr>
          <p:cNvPr id="74755" name="Rectangle 3"/>
          <p:cNvSpPr>
            <a:spLocks noGrp="1" noChangeArrowheads="1"/>
          </p:cNvSpPr>
          <p:nvPr>
            <p:ph type="body" idx="4294967295"/>
          </p:nvPr>
        </p:nvSpPr>
        <p:spPr/>
        <p:txBody>
          <a:bodyPr/>
          <a:lstStyle/>
          <a:p>
            <a:pPr>
              <a:defRPr/>
            </a:pPr>
            <a:r>
              <a:rPr lang="en-US" dirty="0" smtClean="0"/>
              <a:t>Your Business </a:t>
            </a:r>
            <a:r>
              <a:rPr lang="en-US" dirty="0" smtClean="0">
                <a:sym typeface="Wingdings" pitchFamily="2" charset="2"/>
              </a:rPr>
              <a:t></a:t>
            </a:r>
            <a:endParaRPr lang="en-US" dirty="0" smtClean="0"/>
          </a:p>
          <a:p>
            <a:pPr marL="971550" lvl="1" indent="-514350">
              <a:buFont typeface="+mj-lt"/>
              <a:buAutoNum type="arabicPeriod"/>
              <a:defRPr/>
            </a:pPr>
            <a:r>
              <a:rPr lang="en-US" dirty="0" smtClean="0"/>
              <a:t>Is in the business of software development</a:t>
            </a:r>
          </a:p>
          <a:p>
            <a:pPr marL="971550" lvl="1" indent="-514350">
              <a:buFont typeface="+mj-lt"/>
              <a:buAutoNum type="arabicPeriod"/>
              <a:defRPr/>
            </a:pPr>
            <a:r>
              <a:rPr lang="en-US" dirty="0" smtClean="0"/>
              <a:t>Is privately held</a:t>
            </a:r>
          </a:p>
          <a:p>
            <a:pPr marL="971550" lvl="1" indent="-514350">
              <a:buFont typeface="+mj-lt"/>
              <a:buAutoNum type="arabicPeriod"/>
              <a:defRPr/>
            </a:pPr>
            <a:r>
              <a:rPr lang="en-US" dirty="0" smtClean="0"/>
              <a:t>Has been in business for less than 3 years</a:t>
            </a:r>
          </a:p>
          <a:p>
            <a:pPr marL="971550" lvl="1" indent="-514350">
              <a:buFont typeface="+mj-lt"/>
              <a:buAutoNum type="arabicPeriod"/>
              <a:defRPr/>
            </a:pPr>
            <a:r>
              <a:rPr lang="en-US" dirty="0" smtClean="0"/>
              <a:t>Has less than US $1 million in annual revenue</a:t>
            </a:r>
          </a:p>
          <a:p>
            <a:pPr marL="971550" lvl="1" indent="-514350">
              <a:buFont typeface="+mj-lt"/>
              <a:buAutoNum type="arabicPeriod"/>
              <a:defRPr/>
            </a:pPr>
            <a:r>
              <a:rPr lang="en-US" dirty="0" smtClean="0"/>
              <a:t>Is sponsored by a </a:t>
            </a:r>
            <a:r>
              <a:rPr lang="en-US" dirty="0" err="1" smtClean="0"/>
              <a:t>BizSpark</a:t>
            </a:r>
            <a:r>
              <a:rPr lang="en-US" dirty="0" smtClean="0"/>
              <a:t> Network Partner</a:t>
            </a:r>
          </a:p>
          <a:p>
            <a:pPr lvl="1">
              <a:defRPr/>
            </a:pPr>
            <a:endParaRPr lang="en-US" dirty="0" smtClean="0"/>
          </a:p>
          <a:p>
            <a:pPr lvl="1" algn="ctr">
              <a:buFont typeface="Wingdings" pitchFamily="2" charset="2"/>
              <a:buNone/>
              <a:defRPr/>
            </a:pPr>
            <a:r>
              <a:rPr lang="en-US" sz="3600" dirty="0" smtClean="0">
                <a:solidFill>
                  <a:srgbClr val="FF0000"/>
                </a:solidFill>
              </a:rPr>
              <a:t>http://www.microsoft.com/BizSpark</a:t>
            </a:r>
          </a:p>
          <a:p>
            <a:pPr lvl="1">
              <a:defRPr/>
            </a:pPr>
            <a:endParaRPr lang="en-US" dirty="0" smtClean="0"/>
          </a:p>
        </p:txBody>
      </p:sp>
      <p:sp>
        <p:nvSpPr>
          <p:cNvPr id="61443"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4755">
                                            <p:txEl>
                                              <p:pRg st="1" end="1"/>
                                            </p:txEl>
                                          </p:spTgt>
                                        </p:tgtEl>
                                        <p:attrNameLst>
                                          <p:attrName>style.visibility</p:attrName>
                                        </p:attrNameLst>
                                      </p:cBhvr>
                                      <p:to>
                                        <p:strVal val="visible"/>
                                      </p:to>
                                    </p:set>
                                    <p:animEffect transition="in" filter="dissolve">
                                      <p:cBhvr>
                                        <p:cTn id="7" dur="500"/>
                                        <p:tgtEl>
                                          <p:spTgt spid="747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755">
                                            <p:txEl>
                                              <p:pRg st="2" end="2"/>
                                            </p:txEl>
                                          </p:spTgt>
                                        </p:tgtEl>
                                        <p:attrNameLst>
                                          <p:attrName>style.visibility</p:attrName>
                                        </p:attrNameLst>
                                      </p:cBhvr>
                                      <p:to>
                                        <p:strVal val="visible"/>
                                      </p:to>
                                    </p:set>
                                    <p:animEffect transition="in" filter="dissolve">
                                      <p:cBhvr>
                                        <p:cTn id="12" dur="500"/>
                                        <p:tgtEl>
                                          <p:spTgt spid="747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4755">
                                            <p:txEl>
                                              <p:pRg st="3" end="3"/>
                                            </p:txEl>
                                          </p:spTgt>
                                        </p:tgtEl>
                                        <p:attrNameLst>
                                          <p:attrName>style.visibility</p:attrName>
                                        </p:attrNameLst>
                                      </p:cBhvr>
                                      <p:to>
                                        <p:strVal val="visible"/>
                                      </p:to>
                                    </p:set>
                                    <p:animEffect transition="in" filter="dissolve">
                                      <p:cBhvr>
                                        <p:cTn id="17" dur="500"/>
                                        <p:tgtEl>
                                          <p:spTgt spid="747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4755">
                                            <p:txEl>
                                              <p:pRg st="4" end="4"/>
                                            </p:txEl>
                                          </p:spTgt>
                                        </p:tgtEl>
                                        <p:attrNameLst>
                                          <p:attrName>style.visibility</p:attrName>
                                        </p:attrNameLst>
                                      </p:cBhvr>
                                      <p:to>
                                        <p:strVal val="visible"/>
                                      </p:to>
                                    </p:set>
                                    <p:animEffect transition="in" filter="dissolve">
                                      <p:cBhvr>
                                        <p:cTn id="22" dur="500"/>
                                        <p:tgtEl>
                                          <p:spTgt spid="747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4755">
                                            <p:txEl>
                                              <p:pRg st="5" end="5"/>
                                            </p:txEl>
                                          </p:spTgt>
                                        </p:tgtEl>
                                        <p:attrNameLst>
                                          <p:attrName>style.visibility</p:attrName>
                                        </p:attrNameLst>
                                      </p:cBhvr>
                                      <p:to>
                                        <p:strVal val="visible"/>
                                      </p:to>
                                    </p:set>
                                    <p:animEffect transition="in" filter="dissolve">
                                      <p:cBhvr>
                                        <p:cTn id="27" dur="500"/>
                                        <p:tgtEl>
                                          <p:spTgt spid="747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Ramp Up</a:t>
            </a:r>
            <a:endParaRPr lang="en-US" dirty="0"/>
          </a:p>
        </p:txBody>
      </p:sp>
      <p:sp>
        <p:nvSpPr>
          <p:cNvPr id="63490" name="Content Placeholder 2"/>
          <p:cNvSpPr>
            <a:spLocks noGrp="1"/>
          </p:cNvSpPr>
          <p:nvPr>
            <p:ph idx="1"/>
          </p:nvPr>
        </p:nvSpPr>
        <p:spPr/>
        <p:txBody>
          <a:bodyPr/>
          <a:lstStyle/>
          <a:p>
            <a:pPr>
              <a:buFont typeface="Wingdings" pitchFamily="2" charset="2"/>
              <a:buNone/>
            </a:pPr>
            <a:r>
              <a:rPr lang="en-US" dirty="0" smtClean="0"/>
              <a:t>Ramp Up is a free, online, community-based learning program, with a number of different tracks that will help you build your portfolio of professional development skills.</a:t>
            </a:r>
          </a:p>
          <a:p>
            <a:pPr>
              <a:buFont typeface="Wingdings" pitchFamily="2" charset="2"/>
              <a:buNone/>
            </a:pPr>
            <a:endParaRPr lang="en-US" dirty="0" smtClean="0">
              <a:solidFill>
                <a:srgbClr val="FF0000"/>
              </a:solidFill>
            </a:endParaRPr>
          </a:p>
          <a:p>
            <a:pPr algn="ctr">
              <a:buFont typeface="Wingdings" pitchFamily="2" charset="2"/>
              <a:buNone/>
            </a:pPr>
            <a:r>
              <a:rPr lang="en-US" dirty="0" smtClean="0">
                <a:solidFill>
                  <a:srgbClr val="FF0000"/>
                </a:solidFill>
              </a:rPr>
              <a:t>http://msdn.microsoft.com/rampup</a:t>
            </a:r>
          </a:p>
        </p:txBody>
      </p:sp>
      <p:sp>
        <p:nvSpPr>
          <p:cNvPr id="63491"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ctrTitle"/>
          </p:nvPr>
        </p:nvSpPr>
        <p:spPr>
          <a:xfrm>
            <a:off x="762000" y="5181600"/>
            <a:ext cx="8077200" cy="381000"/>
          </a:xfrm>
        </p:spPr>
        <p:txBody>
          <a:bodyPr/>
          <a:lstStyle/>
          <a:p>
            <a:pPr algn="ctr" eaLnBrk="1" hangingPunct="1"/>
            <a:r>
              <a:rPr lang="en-US" sz="2800" dirty="0" smtClean="0"/>
              <a:t>Design Patterns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193806" y="381000"/>
            <a:ext cx="5645394" cy="1066800"/>
          </a:xfrm>
        </p:spPr>
        <p:txBody>
          <a:bodyPr/>
          <a:lstStyle/>
          <a:p>
            <a:pPr>
              <a:defRPr/>
            </a:pPr>
            <a:r>
              <a:rPr lang="en-US" dirty="0" smtClean="0"/>
              <a:t>Who Read the Book?</a:t>
            </a:r>
            <a:endParaRPr lang="en-US" dirty="0"/>
          </a:p>
        </p:txBody>
      </p:sp>
      <p:sp>
        <p:nvSpPr>
          <p:cNvPr id="3" name="Content Placeholder 2"/>
          <p:cNvSpPr>
            <a:spLocks noGrp="1"/>
          </p:cNvSpPr>
          <p:nvPr>
            <p:ph idx="4294967295"/>
          </p:nvPr>
        </p:nvSpPr>
        <p:spPr>
          <a:xfrm>
            <a:off x="609600" y="1676400"/>
            <a:ext cx="8458200" cy="4751388"/>
          </a:xfrm>
        </p:spPr>
        <p:txBody>
          <a:bodyPr/>
          <a:lstStyle/>
          <a:p>
            <a:pPr marL="0" indent="0">
              <a:buNone/>
              <a:defRPr/>
            </a:pPr>
            <a:r>
              <a:rPr lang="en-US" sz="3600" dirty="0" smtClean="0"/>
              <a:t>Head First Design Patterns</a:t>
            </a:r>
            <a:r>
              <a:rPr lang="en-US" sz="3960" dirty="0" smtClean="0"/>
              <a:t>	</a:t>
            </a:r>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362200"/>
            <a:ext cx="3616569" cy="361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30417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193806" y="381000"/>
            <a:ext cx="5645394" cy="1066800"/>
          </a:xfrm>
        </p:spPr>
        <p:txBody>
          <a:bodyPr/>
          <a:lstStyle/>
          <a:p>
            <a:pPr>
              <a:defRPr/>
            </a:pPr>
            <a:r>
              <a:rPr lang="en-US" dirty="0" smtClean="0"/>
              <a:t>Agenda?</a:t>
            </a:r>
            <a:endParaRPr lang="en-US" dirty="0"/>
          </a:p>
        </p:txBody>
      </p:sp>
      <p:sp>
        <p:nvSpPr>
          <p:cNvPr id="3" name="Content Placeholder 2"/>
          <p:cNvSpPr>
            <a:spLocks noGrp="1"/>
          </p:cNvSpPr>
          <p:nvPr>
            <p:ph idx="4294967295"/>
          </p:nvPr>
        </p:nvSpPr>
        <p:spPr>
          <a:xfrm>
            <a:off x="609600" y="1676400"/>
            <a:ext cx="8458200" cy="4751388"/>
          </a:xfrm>
        </p:spPr>
        <p:txBody>
          <a:bodyPr/>
          <a:lstStyle/>
          <a:p>
            <a:pPr>
              <a:defRPr/>
            </a:pPr>
            <a:r>
              <a:rPr lang="en-US" sz="3600" dirty="0" smtClean="0"/>
              <a:t> Pop Quiz</a:t>
            </a:r>
          </a:p>
          <a:p>
            <a:pPr>
              <a:defRPr/>
            </a:pPr>
            <a:r>
              <a:rPr lang="en-US" sz="3600" dirty="0"/>
              <a:t> </a:t>
            </a:r>
            <a:r>
              <a:rPr lang="en-US" sz="3600" dirty="0" smtClean="0"/>
              <a:t>Definition</a:t>
            </a:r>
            <a:endParaRPr lang="en-US" sz="3600" dirty="0"/>
          </a:p>
          <a:p>
            <a:pPr>
              <a:defRPr/>
            </a:pPr>
            <a:r>
              <a:rPr lang="en-US" sz="3600" dirty="0" smtClean="0"/>
              <a:t> Resources</a:t>
            </a:r>
          </a:p>
          <a:p>
            <a:pPr>
              <a:defRPr/>
            </a:pPr>
            <a:r>
              <a:rPr lang="en-US" sz="3600" dirty="0" smtClean="0"/>
              <a:t> Patterns</a:t>
            </a:r>
          </a:p>
          <a:p>
            <a:pPr>
              <a:defRPr/>
            </a:pPr>
            <a:r>
              <a:rPr lang="en-US" sz="3600" dirty="0"/>
              <a:t> </a:t>
            </a:r>
            <a:r>
              <a:rPr lang="en-US" sz="3600" dirty="0" smtClean="0"/>
              <a:t>Anti-Patterns</a:t>
            </a:r>
          </a:p>
          <a:p>
            <a:pPr marL="0" indent="0">
              <a:buNone/>
              <a:defRPr/>
            </a:pPr>
            <a:r>
              <a:rPr lang="en-US" sz="3960" dirty="0" smtClean="0"/>
              <a:t>	</a:t>
            </a:r>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13725409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4" name="Title 3"/>
          <p:cNvSpPr>
            <a:spLocks noGrp="1"/>
          </p:cNvSpPr>
          <p:nvPr>
            <p:ph type="title"/>
          </p:nvPr>
        </p:nvSpPr>
        <p:spPr/>
        <p:txBody>
          <a:bodyPr/>
          <a:lstStyle/>
          <a:p>
            <a:r>
              <a:rPr lang="en-US" dirty="0"/>
              <a:t>Pop Quiz</a:t>
            </a:r>
          </a:p>
        </p:txBody>
      </p:sp>
      <p:sp>
        <p:nvSpPr>
          <p:cNvPr id="5" name="Content Placeholder 4"/>
          <p:cNvSpPr>
            <a:spLocks noGrp="1"/>
          </p:cNvSpPr>
          <p:nvPr>
            <p:ph sz="half" idx="1"/>
          </p:nvPr>
        </p:nvSpPr>
        <p:spPr>
          <a:xfrm>
            <a:off x="533400" y="1676400"/>
            <a:ext cx="6172200" cy="4303713"/>
          </a:xfrm>
        </p:spPr>
        <p:txBody>
          <a:bodyPr/>
          <a:lstStyle/>
          <a:p>
            <a:pPr marL="0" indent="0">
              <a:spcBef>
                <a:spcPts val="1200"/>
              </a:spcBef>
              <a:buNone/>
            </a:pPr>
            <a:r>
              <a:rPr lang="en-US" sz="1800" dirty="0"/>
              <a:t>Wraps an object and </a:t>
            </a:r>
            <a:r>
              <a:rPr lang="en-US" sz="1800" dirty="0" smtClean="0"/>
              <a:t>provides </a:t>
            </a:r>
            <a:r>
              <a:rPr lang="en-US" sz="1800" dirty="0"/>
              <a:t>a different interface to it</a:t>
            </a:r>
            <a:r>
              <a:rPr lang="en-US" sz="1800" dirty="0" smtClean="0"/>
              <a:t>.</a:t>
            </a:r>
          </a:p>
          <a:p>
            <a:pPr marL="0" indent="0">
              <a:spcBef>
                <a:spcPts val="1200"/>
              </a:spcBef>
              <a:buNone/>
            </a:pPr>
            <a:r>
              <a:rPr lang="en-US" sz="1800" dirty="0"/>
              <a:t>Subclasses decide how to implement steps in an algorithm.</a:t>
            </a:r>
          </a:p>
          <a:p>
            <a:pPr marL="0" indent="0">
              <a:spcBef>
                <a:spcPts val="1200"/>
              </a:spcBef>
              <a:buNone/>
            </a:pPr>
            <a:r>
              <a:rPr lang="en-US" sz="1800" dirty="0"/>
              <a:t>Subclasses decide which concrete classes to create</a:t>
            </a:r>
            <a:r>
              <a:rPr lang="en-US" sz="1800" dirty="0" smtClean="0"/>
              <a:t>.</a:t>
            </a:r>
          </a:p>
          <a:p>
            <a:pPr marL="0" indent="0">
              <a:spcBef>
                <a:spcPts val="1200"/>
              </a:spcBef>
              <a:buNone/>
            </a:pPr>
            <a:r>
              <a:rPr lang="en-US" sz="1800" dirty="0" smtClean="0"/>
              <a:t>Ensures one and only one object is created.</a:t>
            </a:r>
          </a:p>
          <a:p>
            <a:pPr marL="0" indent="0">
              <a:spcBef>
                <a:spcPts val="1200"/>
              </a:spcBef>
              <a:buNone/>
            </a:pPr>
            <a:r>
              <a:rPr lang="en-US" sz="1800" dirty="0" smtClean="0"/>
              <a:t>Encapsulates interchangeable behaviors and uses delegation to decide which one to use.</a:t>
            </a:r>
          </a:p>
          <a:p>
            <a:pPr marL="0" indent="0">
              <a:spcBef>
                <a:spcPts val="1200"/>
              </a:spcBef>
              <a:buNone/>
            </a:pPr>
            <a:r>
              <a:rPr lang="en-US" sz="1800" dirty="0" smtClean="0"/>
              <a:t>Clients treat collections of objects and individual objects uniformly.</a:t>
            </a:r>
          </a:p>
          <a:p>
            <a:pPr marL="0" indent="0">
              <a:spcBef>
                <a:spcPts val="1200"/>
              </a:spcBef>
              <a:buNone/>
            </a:pPr>
            <a:r>
              <a:rPr lang="en-US" sz="1800" dirty="0" smtClean="0"/>
              <a:t>Wraps an object to provide new behavior.</a:t>
            </a:r>
          </a:p>
          <a:p>
            <a:pPr marL="0" indent="0">
              <a:spcBef>
                <a:spcPts val="1200"/>
              </a:spcBef>
              <a:buNone/>
            </a:pPr>
            <a:r>
              <a:rPr lang="en-US" sz="1800" dirty="0" smtClean="0"/>
              <a:t>Allows objects to be notified when state changes.</a:t>
            </a:r>
          </a:p>
          <a:p>
            <a:pPr marL="0" indent="0">
              <a:spcBef>
                <a:spcPts val="1200"/>
              </a:spcBef>
              <a:buNone/>
            </a:pPr>
            <a:r>
              <a:rPr lang="en-US" sz="1800" dirty="0" smtClean="0"/>
              <a:t>Provides a way to traverse a collection of objects without exposing its implementation.</a:t>
            </a:r>
            <a:endParaRPr lang="en-US" sz="1800" dirty="0"/>
          </a:p>
          <a:p>
            <a:pPr marL="0" indent="0">
              <a:buNone/>
            </a:pPr>
            <a:endParaRPr lang="en-US" sz="1800" dirty="0"/>
          </a:p>
          <a:p>
            <a:pPr marL="0" indent="0">
              <a:buNone/>
            </a:pPr>
            <a:endParaRPr lang="en-US" dirty="0"/>
          </a:p>
        </p:txBody>
      </p:sp>
      <p:sp>
        <p:nvSpPr>
          <p:cNvPr id="6" name="Content Placeholder 5"/>
          <p:cNvSpPr>
            <a:spLocks noGrp="1"/>
          </p:cNvSpPr>
          <p:nvPr>
            <p:ph sz="half" idx="2"/>
          </p:nvPr>
        </p:nvSpPr>
        <p:spPr>
          <a:xfrm>
            <a:off x="6934200" y="1676400"/>
            <a:ext cx="1981200" cy="4303713"/>
          </a:xfrm>
        </p:spPr>
        <p:txBody>
          <a:bodyPr/>
          <a:lstStyle/>
          <a:p>
            <a:pPr marL="0" indent="0">
              <a:buNone/>
            </a:pPr>
            <a:r>
              <a:rPr lang="en-US" sz="1800" dirty="0" smtClean="0"/>
              <a:t>Decorator</a:t>
            </a:r>
          </a:p>
          <a:p>
            <a:pPr marL="0" indent="0">
              <a:buNone/>
            </a:pPr>
            <a:r>
              <a:rPr lang="en-US" sz="1800" dirty="0" smtClean="0"/>
              <a:t>State</a:t>
            </a:r>
          </a:p>
          <a:p>
            <a:pPr marL="0" indent="0">
              <a:buNone/>
            </a:pPr>
            <a:r>
              <a:rPr lang="en-US" sz="1800" dirty="0" smtClean="0"/>
              <a:t>Iterator</a:t>
            </a:r>
          </a:p>
          <a:p>
            <a:pPr marL="0" indent="0">
              <a:buNone/>
            </a:pPr>
            <a:r>
              <a:rPr lang="en-US" sz="1800" dirty="0" smtClean="0"/>
              <a:t>Facade</a:t>
            </a:r>
          </a:p>
          <a:p>
            <a:pPr marL="0" indent="0">
              <a:buNone/>
            </a:pPr>
            <a:r>
              <a:rPr lang="en-US" sz="1800" dirty="0" smtClean="0"/>
              <a:t>Strategy</a:t>
            </a:r>
          </a:p>
          <a:p>
            <a:pPr marL="0" indent="0">
              <a:buNone/>
            </a:pPr>
            <a:r>
              <a:rPr lang="en-US" sz="1800" dirty="0" smtClean="0"/>
              <a:t>Proxy</a:t>
            </a:r>
          </a:p>
          <a:p>
            <a:pPr marL="0" indent="0">
              <a:buNone/>
            </a:pPr>
            <a:r>
              <a:rPr lang="en-US" sz="1800" dirty="0" smtClean="0"/>
              <a:t>Factory Method</a:t>
            </a:r>
          </a:p>
          <a:p>
            <a:pPr marL="0" indent="0">
              <a:buNone/>
            </a:pPr>
            <a:r>
              <a:rPr lang="en-US" sz="1800" dirty="0" smtClean="0"/>
              <a:t>Adapter</a:t>
            </a:r>
          </a:p>
          <a:p>
            <a:pPr marL="0" indent="0">
              <a:buNone/>
            </a:pPr>
            <a:r>
              <a:rPr lang="en-US" sz="1800" dirty="0" smtClean="0"/>
              <a:t>Observer</a:t>
            </a:r>
          </a:p>
          <a:p>
            <a:pPr marL="0" indent="0">
              <a:buNone/>
            </a:pPr>
            <a:r>
              <a:rPr lang="en-US" sz="1800" dirty="0" smtClean="0"/>
              <a:t>Template Method</a:t>
            </a:r>
          </a:p>
          <a:p>
            <a:pPr marL="0" indent="0">
              <a:buNone/>
            </a:pPr>
            <a:r>
              <a:rPr lang="en-US" sz="1800" dirty="0" smtClean="0"/>
              <a:t>Composite</a:t>
            </a:r>
          </a:p>
          <a:p>
            <a:pPr marL="0" indent="0">
              <a:buNone/>
            </a:pPr>
            <a:r>
              <a:rPr lang="en-US" sz="1800" dirty="0" smtClean="0"/>
              <a:t>Singleton</a:t>
            </a:r>
          </a:p>
          <a:p>
            <a:pPr marL="0" indent="0">
              <a:buNone/>
            </a:pPr>
            <a:r>
              <a:rPr lang="en-US" sz="1800" dirty="0" smtClean="0"/>
              <a:t>Abstract Factory</a:t>
            </a:r>
          </a:p>
          <a:p>
            <a:pPr marL="0" indent="0">
              <a:buNone/>
            </a:pPr>
            <a:r>
              <a:rPr lang="en-US" sz="1800" dirty="0" smtClean="0"/>
              <a:t>Command</a:t>
            </a:r>
            <a:endParaRPr lang="en-US" sz="1800" dirty="0"/>
          </a:p>
        </p:txBody>
      </p:sp>
    </p:spTree>
    <p:extLst>
      <p:ext uri="{BB962C8B-B14F-4D97-AF65-F5344CB8AC3E}">
        <p14:creationId xmlns:p14="http://schemas.microsoft.com/office/powerpoint/2010/main" val="280240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nodeType="clickEffect">
                                  <p:stCondLst>
                                    <p:cond delay="0"/>
                                  </p:stCondLst>
                                  <p:childTnLst>
                                    <p:animClr clrSpc="rgb" dir="cw">
                                      <p:cBhvr override="childStyle">
                                        <p:cTn id="24" dur="2000" fill="hold"/>
                                        <p:tgtEl>
                                          <p:spTgt spid="6">
                                            <p:txEl>
                                              <p:pRg st="7" end="7"/>
                                            </p:txEl>
                                          </p:spTgt>
                                        </p:tgtEl>
                                        <p:attrNameLst>
                                          <p:attrName>style.color</p:attrName>
                                        </p:attrNameLst>
                                      </p:cBhvr>
                                      <p:to>
                                        <a:schemeClr val="hlink"/>
                                      </p:to>
                                    </p:animClr>
                                    <p:animClr clrSpc="rgb" dir="cw">
                                      <p:cBhvr>
                                        <p:cTn id="25" dur="2000" fill="hold"/>
                                        <p:tgtEl>
                                          <p:spTgt spid="6">
                                            <p:txEl>
                                              <p:pRg st="7" end="7"/>
                                            </p:txEl>
                                          </p:spTgt>
                                        </p:tgtEl>
                                        <p:attrNameLst>
                                          <p:attrName>fillcolor</p:attrName>
                                        </p:attrNameLst>
                                      </p:cBhvr>
                                      <p:to>
                                        <a:schemeClr val="hlink"/>
                                      </p:to>
                                    </p:animClr>
                                    <p:set>
                                      <p:cBhvr>
                                        <p:cTn id="26" dur="2000" fill="hold"/>
                                        <p:tgtEl>
                                          <p:spTgt spid="6">
                                            <p:txEl>
                                              <p:pRg st="7" end="7"/>
                                            </p:txEl>
                                          </p:spTgt>
                                        </p:tgtEl>
                                        <p:attrNameLst>
                                          <p:attrName>fill.type</p:attrName>
                                        </p:attrNameLst>
                                      </p:cBhvr>
                                      <p:to>
                                        <p:strVal val="solid"/>
                                      </p:to>
                                    </p:set>
                                    <p:set>
                                      <p:cBhvr>
                                        <p:cTn id="27" dur="2000" fill="hold"/>
                                        <p:tgtEl>
                                          <p:spTgt spid="6">
                                            <p:txEl>
                                              <p:pRg st="7" end="7"/>
                                            </p:txEl>
                                          </p:spTgt>
                                        </p:tgtEl>
                                        <p:attrNameLst>
                                          <p:attrName>fill.on</p:attrName>
                                        </p:attrNameLst>
                                      </p:cBhvr>
                                      <p:to>
                                        <p:strVal val="true"/>
                                      </p:to>
                                    </p:set>
                                  </p:childTnLst>
                                  <p:subTnLst>
                                    <p:set>
                                      <p:cBhvr override="childStyle">
                                        <p:cTn dur="1" fill="hold" display="0" masterRel="nextClick" afterEffect="1"/>
                                        <p:tgtEl>
                                          <p:spTgt spid="6">
                                            <p:txEl>
                                              <p:pRg st="7" end="7"/>
                                            </p:txEl>
                                          </p:spTgt>
                                        </p:tgtEl>
                                        <p:attrNameLst>
                                          <p:attrName>style.visibility</p:attrName>
                                        </p:attrNameLst>
                                      </p:cBhvr>
                                      <p:to>
                                        <p:strVal val="hidden"/>
                                      </p:to>
                                    </p:se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wipe(down)">
                                      <p:cBhvr>
                                        <p:cTn id="32" dur="580">
                                          <p:stCondLst>
                                            <p:cond delay="0"/>
                                          </p:stCondLst>
                                        </p:cTn>
                                        <p:tgtEl>
                                          <p:spTgt spid="5">
                                            <p:txEl>
                                              <p:pRg st="1" end="1"/>
                                            </p:txEl>
                                          </p:spTgt>
                                        </p:tgtEl>
                                      </p:cBhvr>
                                    </p:animEffect>
                                    <p:anim calcmode="lin" valueType="num">
                                      <p:cBhvr>
                                        <p:cTn id="33"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5">
                                            <p:txEl>
                                              <p:pRg st="1" end="1"/>
                                            </p:txEl>
                                          </p:spTgt>
                                        </p:tgtEl>
                                      </p:cBhvr>
                                      <p:to x="100000" y="60000"/>
                                    </p:animScale>
                                    <p:animScale>
                                      <p:cBhvr>
                                        <p:cTn id="39" dur="166" decel="50000">
                                          <p:stCondLst>
                                            <p:cond delay="676"/>
                                          </p:stCondLst>
                                        </p:cTn>
                                        <p:tgtEl>
                                          <p:spTgt spid="5">
                                            <p:txEl>
                                              <p:pRg st="1" end="1"/>
                                            </p:txEl>
                                          </p:spTgt>
                                        </p:tgtEl>
                                      </p:cBhvr>
                                      <p:to x="100000" y="100000"/>
                                    </p:animScale>
                                    <p:animScale>
                                      <p:cBhvr>
                                        <p:cTn id="40" dur="26">
                                          <p:stCondLst>
                                            <p:cond delay="1312"/>
                                          </p:stCondLst>
                                        </p:cTn>
                                        <p:tgtEl>
                                          <p:spTgt spid="5">
                                            <p:txEl>
                                              <p:pRg st="1" end="1"/>
                                            </p:txEl>
                                          </p:spTgt>
                                        </p:tgtEl>
                                      </p:cBhvr>
                                      <p:to x="100000" y="80000"/>
                                    </p:animScale>
                                    <p:animScale>
                                      <p:cBhvr>
                                        <p:cTn id="41" dur="166" decel="50000">
                                          <p:stCondLst>
                                            <p:cond delay="1338"/>
                                          </p:stCondLst>
                                        </p:cTn>
                                        <p:tgtEl>
                                          <p:spTgt spid="5">
                                            <p:txEl>
                                              <p:pRg st="1" end="1"/>
                                            </p:txEl>
                                          </p:spTgt>
                                        </p:tgtEl>
                                      </p:cBhvr>
                                      <p:to x="100000" y="100000"/>
                                    </p:animScale>
                                    <p:animScale>
                                      <p:cBhvr>
                                        <p:cTn id="42" dur="26">
                                          <p:stCondLst>
                                            <p:cond delay="1642"/>
                                          </p:stCondLst>
                                        </p:cTn>
                                        <p:tgtEl>
                                          <p:spTgt spid="5">
                                            <p:txEl>
                                              <p:pRg st="1" end="1"/>
                                            </p:txEl>
                                          </p:spTgt>
                                        </p:tgtEl>
                                      </p:cBhvr>
                                      <p:to x="100000" y="90000"/>
                                    </p:animScale>
                                    <p:animScale>
                                      <p:cBhvr>
                                        <p:cTn id="43" dur="166" decel="50000">
                                          <p:stCondLst>
                                            <p:cond delay="1668"/>
                                          </p:stCondLst>
                                        </p:cTn>
                                        <p:tgtEl>
                                          <p:spTgt spid="5">
                                            <p:txEl>
                                              <p:pRg st="1" end="1"/>
                                            </p:txEl>
                                          </p:spTgt>
                                        </p:tgtEl>
                                      </p:cBhvr>
                                      <p:to x="100000" y="100000"/>
                                    </p:animScale>
                                    <p:animScale>
                                      <p:cBhvr>
                                        <p:cTn id="44" dur="26">
                                          <p:stCondLst>
                                            <p:cond delay="1808"/>
                                          </p:stCondLst>
                                        </p:cTn>
                                        <p:tgtEl>
                                          <p:spTgt spid="5">
                                            <p:txEl>
                                              <p:pRg st="1" end="1"/>
                                            </p:txEl>
                                          </p:spTgt>
                                        </p:tgtEl>
                                      </p:cBhvr>
                                      <p:to x="100000" y="95000"/>
                                    </p:animScale>
                                    <p:animScale>
                                      <p:cBhvr>
                                        <p:cTn id="45" dur="166" decel="50000">
                                          <p:stCondLst>
                                            <p:cond delay="1834"/>
                                          </p:stCondLst>
                                        </p:cTn>
                                        <p:tgtEl>
                                          <p:spTgt spid="5">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19" presetClass="emph" presetSubtype="0" fill="hold" nodeType="clickEffect">
                                  <p:stCondLst>
                                    <p:cond delay="0"/>
                                  </p:stCondLst>
                                  <p:childTnLst>
                                    <p:animClr clrSpc="rgb" dir="cw">
                                      <p:cBhvr override="childStyle">
                                        <p:cTn id="49" dur="2000" fill="hold"/>
                                        <p:tgtEl>
                                          <p:spTgt spid="6">
                                            <p:txEl>
                                              <p:pRg st="9" end="9"/>
                                            </p:txEl>
                                          </p:spTgt>
                                        </p:tgtEl>
                                        <p:attrNameLst>
                                          <p:attrName>style.color</p:attrName>
                                        </p:attrNameLst>
                                      </p:cBhvr>
                                      <p:to>
                                        <a:schemeClr val="hlink"/>
                                      </p:to>
                                    </p:animClr>
                                    <p:animClr clrSpc="rgb" dir="cw">
                                      <p:cBhvr>
                                        <p:cTn id="50" dur="2000" fill="hold"/>
                                        <p:tgtEl>
                                          <p:spTgt spid="6">
                                            <p:txEl>
                                              <p:pRg st="9" end="9"/>
                                            </p:txEl>
                                          </p:spTgt>
                                        </p:tgtEl>
                                        <p:attrNameLst>
                                          <p:attrName>fillcolor</p:attrName>
                                        </p:attrNameLst>
                                      </p:cBhvr>
                                      <p:to>
                                        <a:schemeClr val="hlink"/>
                                      </p:to>
                                    </p:animClr>
                                    <p:set>
                                      <p:cBhvr>
                                        <p:cTn id="51" dur="2000" fill="hold"/>
                                        <p:tgtEl>
                                          <p:spTgt spid="6">
                                            <p:txEl>
                                              <p:pRg st="9" end="9"/>
                                            </p:txEl>
                                          </p:spTgt>
                                        </p:tgtEl>
                                        <p:attrNameLst>
                                          <p:attrName>fill.type</p:attrName>
                                        </p:attrNameLst>
                                      </p:cBhvr>
                                      <p:to>
                                        <p:strVal val="solid"/>
                                      </p:to>
                                    </p:set>
                                    <p:set>
                                      <p:cBhvr>
                                        <p:cTn id="52" dur="2000" fill="hold"/>
                                        <p:tgtEl>
                                          <p:spTgt spid="6">
                                            <p:txEl>
                                              <p:pRg st="9" end="9"/>
                                            </p:txEl>
                                          </p:spTgt>
                                        </p:tgtEl>
                                        <p:attrNameLst>
                                          <p:attrName>fill.on</p:attrName>
                                        </p:attrNameLst>
                                      </p:cBhvr>
                                      <p:to>
                                        <p:strVal val="true"/>
                                      </p:to>
                                    </p:set>
                                  </p:childTnLst>
                                  <p:subTnLst>
                                    <p:set>
                                      <p:cBhvr override="childStyle">
                                        <p:cTn dur="1" fill="hold" display="0" masterRel="nextClick" afterEffect="1"/>
                                        <p:tgtEl>
                                          <p:spTgt spid="6">
                                            <p:txEl>
                                              <p:pRg st="9" end="9"/>
                                            </p:txEl>
                                          </p:spTgt>
                                        </p:tgtEl>
                                        <p:attrNameLst>
                                          <p:attrName>style.visibility</p:attrName>
                                        </p:attrNameLst>
                                      </p:cBhvr>
                                      <p:to>
                                        <p:strVal val="hidden"/>
                                      </p:to>
                                    </p:set>
                                    <p:audio>
                                      <p:cMediaNode>
                                        <p:cTn display="0" masterRel="sameClick">
                                          <p:stCondLst>
                                            <p:cond evt="begin" delay="0">
                                              <p:tn val="48"/>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5">
                                            <p:txEl>
                                              <p:pRg st="2" end="2"/>
                                            </p:txEl>
                                          </p:spTgt>
                                        </p:tgtEl>
                                        <p:attrNameLst>
                                          <p:attrName>style.visibility</p:attrName>
                                        </p:attrNameLst>
                                      </p:cBhvr>
                                      <p:to>
                                        <p:strVal val="visible"/>
                                      </p:to>
                                    </p:set>
                                    <p:animEffect transition="in" filter="wipe(down)">
                                      <p:cBhvr>
                                        <p:cTn id="57" dur="580">
                                          <p:stCondLst>
                                            <p:cond delay="0"/>
                                          </p:stCondLst>
                                        </p:cTn>
                                        <p:tgtEl>
                                          <p:spTgt spid="5">
                                            <p:txEl>
                                              <p:pRg st="2" end="2"/>
                                            </p:txEl>
                                          </p:spTgt>
                                        </p:tgtEl>
                                      </p:cBhvr>
                                    </p:animEffect>
                                    <p:anim calcmode="lin" valueType="num">
                                      <p:cBhvr>
                                        <p:cTn id="58"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5">
                                            <p:txEl>
                                              <p:pRg st="2" end="2"/>
                                            </p:txEl>
                                          </p:spTgt>
                                        </p:tgtEl>
                                      </p:cBhvr>
                                      <p:to x="100000" y="60000"/>
                                    </p:animScale>
                                    <p:animScale>
                                      <p:cBhvr>
                                        <p:cTn id="64" dur="166" decel="50000">
                                          <p:stCondLst>
                                            <p:cond delay="676"/>
                                          </p:stCondLst>
                                        </p:cTn>
                                        <p:tgtEl>
                                          <p:spTgt spid="5">
                                            <p:txEl>
                                              <p:pRg st="2" end="2"/>
                                            </p:txEl>
                                          </p:spTgt>
                                        </p:tgtEl>
                                      </p:cBhvr>
                                      <p:to x="100000" y="100000"/>
                                    </p:animScale>
                                    <p:animScale>
                                      <p:cBhvr>
                                        <p:cTn id="65" dur="26">
                                          <p:stCondLst>
                                            <p:cond delay="1312"/>
                                          </p:stCondLst>
                                        </p:cTn>
                                        <p:tgtEl>
                                          <p:spTgt spid="5">
                                            <p:txEl>
                                              <p:pRg st="2" end="2"/>
                                            </p:txEl>
                                          </p:spTgt>
                                        </p:tgtEl>
                                      </p:cBhvr>
                                      <p:to x="100000" y="80000"/>
                                    </p:animScale>
                                    <p:animScale>
                                      <p:cBhvr>
                                        <p:cTn id="66" dur="166" decel="50000">
                                          <p:stCondLst>
                                            <p:cond delay="1338"/>
                                          </p:stCondLst>
                                        </p:cTn>
                                        <p:tgtEl>
                                          <p:spTgt spid="5">
                                            <p:txEl>
                                              <p:pRg st="2" end="2"/>
                                            </p:txEl>
                                          </p:spTgt>
                                        </p:tgtEl>
                                      </p:cBhvr>
                                      <p:to x="100000" y="100000"/>
                                    </p:animScale>
                                    <p:animScale>
                                      <p:cBhvr>
                                        <p:cTn id="67" dur="26">
                                          <p:stCondLst>
                                            <p:cond delay="1642"/>
                                          </p:stCondLst>
                                        </p:cTn>
                                        <p:tgtEl>
                                          <p:spTgt spid="5">
                                            <p:txEl>
                                              <p:pRg st="2" end="2"/>
                                            </p:txEl>
                                          </p:spTgt>
                                        </p:tgtEl>
                                      </p:cBhvr>
                                      <p:to x="100000" y="90000"/>
                                    </p:animScale>
                                    <p:animScale>
                                      <p:cBhvr>
                                        <p:cTn id="68" dur="166" decel="50000">
                                          <p:stCondLst>
                                            <p:cond delay="1668"/>
                                          </p:stCondLst>
                                        </p:cTn>
                                        <p:tgtEl>
                                          <p:spTgt spid="5">
                                            <p:txEl>
                                              <p:pRg st="2" end="2"/>
                                            </p:txEl>
                                          </p:spTgt>
                                        </p:tgtEl>
                                      </p:cBhvr>
                                      <p:to x="100000" y="100000"/>
                                    </p:animScale>
                                    <p:animScale>
                                      <p:cBhvr>
                                        <p:cTn id="69" dur="26">
                                          <p:stCondLst>
                                            <p:cond delay="1808"/>
                                          </p:stCondLst>
                                        </p:cTn>
                                        <p:tgtEl>
                                          <p:spTgt spid="5">
                                            <p:txEl>
                                              <p:pRg st="2" end="2"/>
                                            </p:txEl>
                                          </p:spTgt>
                                        </p:tgtEl>
                                      </p:cBhvr>
                                      <p:to x="100000" y="95000"/>
                                    </p:animScale>
                                    <p:animScale>
                                      <p:cBhvr>
                                        <p:cTn id="70" dur="166" decel="50000">
                                          <p:stCondLst>
                                            <p:cond delay="1834"/>
                                          </p:stCondLst>
                                        </p:cTn>
                                        <p:tgtEl>
                                          <p:spTgt spid="5">
                                            <p:txEl>
                                              <p:pRg st="2" end="2"/>
                                            </p:txEl>
                                          </p:spTgt>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19" presetClass="emph" presetSubtype="0" fill="hold" nodeType="clickEffect">
                                  <p:stCondLst>
                                    <p:cond delay="0"/>
                                  </p:stCondLst>
                                  <p:childTnLst>
                                    <p:animClr clrSpc="rgb" dir="cw">
                                      <p:cBhvr override="childStyle">
                                        <p:cTn id="74" dur="2000" fill="hold"/>
                                        <p:tgtEl>
                                          <p:spTgt spid="6">
                                            <p:txEl>
                                              <p:pRg st="6" end="6"/>
                                            </p:txEl>
                                          </p:spTgt>
                                        </p:tgtEl>
                                        <p:attrNameLst>
                                          <p:attrName>style.color</p:attrName>
                                        </p:attrNameLst>
                                      </p:cBhvr>
                                      <p:to>
                                        <a:schemeClr val="hlink"/>
                                      </p:to>
                                    </p:animClr>
                                    <p:animClr clrSpc="rgb" dir="cw">
                                      <p:cBhvr>
                                        <p:cTn id="75" dur="2000" fill="hold"/>
                                        <p:tgtEl>
                                          <p:spTgt spid="6">
                                            <p:txEl>
                                              <p:pRg st="6" end="6"/>
                                            </p:txEl>
                                          </p:spTgt>
                                        </p:tgtEl>
                                        <p:attrNameLst>
                                          <p:attrName>fillcolor</p:attrName>
                                        </p:attrNameLst>
                                      </p:cBhvr>
                                      <p:to>
                                        <a:schemeClr val="hlink"/>
                                      </p:to>
                                    </p:animClr>
                                    <p:set>
                                      <p:cBhvr>
                                        <p:cTn id="76" dur="2000" fill="hold"/>
                                        <p:tgtEl>
                                          <p:spTgt spid="6">
                                            <p:txEl>
                                              <p:pRg st="6" end="6"/>
                                            </p:txEl>
                                          </p:spTgt>
                                        </p:tgtEl>
                                        <p:attrNameLst>
                                          <p:attrName>fill.type</p:attrName>
                                        </p:attrNameLst>
                                      </p:cBhvr>
                                      <p:to>
                                        <p:strVal val="solid"/>
                                      </p:to>
                                    </p:set>
                                    <p:set>
                                      <p:cBhvr>
                                        <p:cTn id="77" dur="2000" fill="hold"/>
                                        <p:tgtEl>
                                          <p:spTgt spid="6">
                                            <p:txEl>
                                              <p:pRg st="6" end="6"/>
                                            </p:txEl>
                                          </p:spTgt>
                                        </p:tgtEl>
                                        <p:attrNameLst>
                                          <p:attrName>fill.on</p:attrName>
                                        </p:attrNameLst>
                                      </p:cBhvr>
                                      <p:to>
                                        <p:strVal val="true"/>
                                      </p:to>
                                    </p:set>
                                  </p:childTnLst>
                                  <p:subTnLst>
                                    <p:set>
                                      <p:cBhvr override="childStyle">
                                        <p:cTn dur="1" fill="hold" display="0" masterRel="nextClick" afterEffect="1"/>
                                        <p:tgtEl>
                                          <p:spTgt spid="6">
                                            <p:txEl>
                                              <p:pRg st="6" end="6"/>
                                            </p:txEl>
                                          </p:spTgt>
                                        </p:tgtEl>
                                        <p:attrNameLst>
                                          <p:attrName>style.visibility</p:attrName>
                                        </p:attrNameLst>
                                      </p:cBhvr>
                                      <p:to>
                                        <p:strVal val="hidden"/>
                                      </p:to>
                                    </p:set>
                                    <p:audio>
                                      <p:cMediaNode>
                                        <p:cTn display="0" masterRel="sameClick">
                                          <p:stCondLst>
                                            <p:cond evt="begin" delay="0">
                                              <p:tn val="73"/>
                                            </p:cond>
                                          </p:stCondLst>
                                          <p:endCondLst>
                                            <p:cond evt="onStopAudio" delay="0">
                                              <p:tgtEl>
                                                <p:sldTgt/>
                                              </p:tgtEl>
                                            </p:cond>
                                          </p:endCondLst>
                                        </p:cTn>
                                        <p:tgtEl>
                                          <p:sndTgt r:embed="rId2" name="chimes.wav"/>
                                        </p:tgtEl>
                                      </p:cMediaNode>
                                    </p:audio>
                                  </p:subTnLst>
                                </p:cTn>
                              </p:par>
                            </p:childTnLst>
                          </p:cTn>
                        </p:par>
                      </p:childTnLst>
                    </p:cTn>
                  </p:par>
                  <p:par>
                    <p:cTn id="78" fill="hold">
                      <p:stCondLst>
                        <p:cond delay="indefinite"/>
                      </p:stCondLst>
                      <p:childTnLst>
                        <p:par>
                          <p:cTn id="79" fill="hold">
                            <p:stCondLst>
                              <p:cond delay="0"/>
                            </p:stCondLst>
                            <p:childTnLst>
                              <p:par>
                                <p:cTn id="80" presetID="26" presetClass="entr" presetSubtype="0" fill="hold" nodeType="clickEffect">
                                  <p:stCondLst>
                                    <p:cond delay="0"/>
                                  </p:stCondLst>
                                  <p:childTnLst>
                                    <p:set>
                                      <p:cBhvr>
                                        <p:cTn id="81" dur="1" fill="hold">
                                          <p:stCondLst>
                                            <p:cond delay="0"/>
                                          </p:stCondLst>
                                        </p:cTn>
                                        <p:tgtEl>
                                          <p:spTgt spid="5">
                                            <p:txEl>
                                              <p:pRg st="3" end="3"/>
                                            </p:txEl>
                                          </p:spTgt>
                                        </p:tgtEl>
                                        <p:attrNameLst>
                                          <p:attrName>style.visibility</p:attrName>
                                        </p:attrNameLst>
                                      </p:cBhvr>
                                      <p:to>
                                        <p:strVal val="visible"/>
                                      </p:to>
                                    </p:set>
                                    <p:animEffect transition="in" filter="wipe(down)">
                                      <p:cBhvr>
                                        <p:cTn id="82" dur="580">
                                          <p:stCondLst>
                                            <p:cond delay="0"/>
                                          </p:stCondLst>
                                        </p:cTn>
                                        <p:tgtEl>
                                          <p:spTgt spid="5">
                                            <p:txEl>
                                              <p:pRg st="3" end="3"/>
                                            </p:txEl>
                                          </p:spTgt>
                                        </p:tgtEl>
                                      </p:cBhvr>
                                    </p:animEffect>
                                    <p:anim calcmode="lin" valueType="num">
                                      <p:cBhvr>
                                        <p:cTn id="83"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88" dur="26">
                                          <p:stCondLst>
                                            <p:cond delay="650"/>
                                          </p:stCondLst>
                                        </p:cTn>
                                        <p:tgtEl>
                                          <p:spTgt spid="5">
                                            <p:txEl>
                                              <p:pRg st="3" end="3"/>
                                            </p:txEl>
                                          </p:spTgt>
                                        </p:tgtEl>
                                      </p:cBhvr>
                                      <p:to x="100000" y="60000"/>
                                    </p:animScale>
                                    <p:animScale>
                                      <p:cBhvr>
                                        <p:cTn id="89" dur="166" decel="50000">
                                          <p:stCondLst>
                                            <p:cond delay="676"/>
                                          </p:stCondLst>
                                        </p:cTn>
                                        <p:tgtEl>
                                          <p:spTgt spid="5">
                                            <p:txEl>
                                              <p:pRg st="3" end="3"/>
                                            </p:txEl>
                                          </p:spTgt>
                                        </p:tgtEl>
                                      </p:cBhvr>
                                      <p:to x="100000" y="100000"/>
                                    </p:animScale>
                                    <p:animScale>
                                      <p:cBhvr>
                                        <p:cTn id="90" dur="26">
                                          <p:stCondLst>
                                            <p:cond delay="1312"/>
                                          </p:stCondLst>
                                        </p:cTn>
                                        <p:tgtEl>
                                          <p:spTgt spid="5">
                                            <p:txEl>
                                              <p:pRg st="3" end="3"/>
                                            </p:txEl>
                                          </p:spTgt>
                                        </p:tgtEl>
                                      </p:cBhvr>
                                      <p:to x="100000" y="80000"/>
                                    </p:animScale>
                                    <p:animScale>
                                      <p:cBhvr>
                                        <p:cTn id="91" dur="166" decel="50000">
                                          <p:stCondLst>
                                            <p:cond delay="1338"/>
                                          </p:stCondLst>
                                        </p:cTn>
                                        <p:tgtEl>
                                          <p:spTgt spid="5">
                                            <p:txEl>
                                              <p:pRg st="3" end="3"/>
                                            </p:txEl>
                                          </p:spTgt>
                                        </p:tgtEl>
                                      </p:cBhvr>
                                      <p:to x="100000" y="100000"/>
                                    </p:animScale>
                                    <p:animScale>
                                      <p:cBhvr>
                                        <p:cTn id="92" dur="26">
                                          <p:stCondLst>
                                            <p:cond delay="1642"/>
                                          </p:stCondLst>
                                        </p:cTn>
                                        <p:tgtEl>
                                          <p:spTgt spid="5">
                                            <p:txEl>
                                              <p:pRg st="3" end="3"/>
                                            </p:txEl>
                                          </p:spTgt>
                                        </p:tgtEl>
                                      </p:cBhvr>
                                      <p:to x="100000" y="90000"/>
                                    </p:animScale>
                                    <p:animScale>
                                      <p:cBhvr>
                                        <p:cTn id="93" dur="166" decel="50000">
                                          <p:stCondLst>
                                            <p:cond delay="1668"/>
                                          </p:stCondLst>
                                        </p:cTn>
                                        <p:tgtEl>
                                          <p:spTgt spid="5">
                                            <p:txEl>
                                              <p:pRg st="3" end="3"/>
                                            </p:txEl>
                                          </p:spTgt>
                                        </p:tgtEl>
                                      </p:cBhvr>
                                      <p:to x="100000" y="100000"/>
                                    </p:animScale>
                                    <p:animScale>
                                      <p:cBhvr>
                                        <p:cTn id="94" dur="26">
                                          <p:stCondLst>
                                            <p:cond delay="1808"/>
                                          </p:stCondLst>
                                        </p:cTn>
                                        <p:tgtEl>
                                          <p:spTgt spid="5">
                                            <p:txEl>
                                              <p:pRg st="3" end="3"/>
                                            </p:txEl>
                                          </p:spTgt>
                                        </p:tgtEl>
                                      </p:cBhvr>
                                      <p:to x="100000" y="95000"/>
                                    </p:animScale>
                                    <p:animScale>
                                      <p:cBhvr>
                                        <p:cTn id="95" dur="166" decel="50000">
                                          <p:stCondLst>
                                            <p:cond delay="1834"/>
                                          </p:stCondLst>
                                        </p:cTn>
                                        <p:tgtEl>
                                          <p:spTgt spid="5">
                                            <p:txEl>
                                              <p:pRg st="3" end="3"/>
                                            </p:txEl>
                                          </p:spTgt>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19" presetClass="emph" presetSubtype="0" fill="hold" nodeType="clickEffect">
                                  <p:stCondLst>
                                    <p:cond delay="0"/>
                                  </p:stCondLst>
                                  <p:childTnLst>
                                    <p:animClr clrSpc="rgb" dir="cw">
                                      <p:cBhvr override="childStyle">
                                        <p:cTn id="99" dur="2000" fill="hold"/>
                                        <p:tgtEl>
                                          <p:spTgt spid="6">
                                            <p:txEl>
                                              <p:pRg st="11" end="11"/>
                                            </p:txEl>
                                          </p:spTgt>
                                        </p:tgtEl>
                                        <p:attrNameLst>
                                          <p:attrName>style.color</p:attrName>
                                        </p:attrNameLst>
                                      </p:cBhvr>
                                      <p:to>
                                        <a:schemeClr val="hlink"/>
                                      </p:to>
                                    </p:animClr>
                                    <p:animClr clrSpc="rgb" dir="cw">
                                      <p:cBhvr>
                                        <p:cTn id="100" dur="2000" fill="hold"/>
                                        <p:tgtEl>
                                          <p:spTgt spid="6">
                                            <p:txEl>
                                              <p:pRg st="11" end="11"/>
                                            </p:txEl>
                                          </p:spTgt>
                                        </p:tgtEl>
                                        <p:attrNameLst>
                                          <p:attrName>fillcolor</p:attrName>
                                        </p:attrNameLst>
                                      </p:cBhvr>
                                      <p:to>
                                        <a:schemeClr val="hlink"/>
                                      </p:to>
                                    </p:animClr>
                                    <p:set>
                                      <p:cBhvr>
                                        <p:cTn id="101" dur="2000" fill="hold"/>
                                        <p:tgtEl>
                                          <p:spTgt spid="6">
                                            <p:txEl>
                                              <p:pRg st="11" end="11"/>
                                            </p:txEl>
                                          </p:spTgt>
                                        </p:tgtEl>
                                        <p:attrNameLst>
                                          <p:attrName>fill.type</p:attrName>
                                        </p:attrNameLst>
                                      </p:cBhvr>
                                      <p:to>
                                        <p:strVal val="solid"/>
                                      </p:to>
                                    </p:set>
                                    <p:set>
                                      <p:cBhvr>
                                        <p:cTn id="102" dur="2000" fill="hold"/>
                                        <p:tgtEl>
                                          <p:spTgt spid="6">
                                            <p:txEl>
                                              <p:pRg st="11" end="11"/>
                                            </p:txEl>
                                          </p:spTgt>
                                        </p:tgtEl>
                                        <p:attrNameLst>
                                          <p:attrName>fill.on</p:attrName>
                                        </p:attrNameLst>
                                      </p:cBhvr>
                                      <p:to>
                                        <p:strVal val="true"/>
                                      </p:to>
                                    </p:set>
                                  </p:childTnLst>
                                  <p:subTnLst>
                                    <p:set>
                                      <p:cBhvr override="childStyle">
                                        <p:cTn dur="1" fill="hold" display="0" masterRel="nextClick" afterEffect="1"/>
                                        <p:tgtEl>
                                          <p:spTgt spid="6">
                                            <p:txEl>
                                              <p:pRg st="11" end="11"/>
                                            </p:txEl>
                                          </p:spTgt>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2" name="chimes.wav"/>
                                        </p:tgtEl>
                                      </p:cMediaNode>
                                    </p:audio>
                                  </p:sub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nodeType="clickEffect">
                                  <p:stCondLst>
                                    <p:cond delay="0"/>
                                  </p:stCondLst>
                                  <p:childTnLst>
                                    <p:set>
                                      <p:cBhvr>
                                        <p:cTn id="106" dur="1" fill="hold">
                                          <p:stCondLst>
                                            <p:cond delay="0"/>
                                          </p:stCondLst>
                                        </p:cTn>
                                        <p:tgtEl>
                                          <p:spTgt spid="5">
                                            <p:txEl>
                                              <p:pRg st="4" end="4"/>
                                            </p:txEl>
                                          </p:spTgt>
                                        </p:tgtEl>
                                        <p:attrNameLst>
                                          <p:attrName>style.visibility</p:attrName>
                                        </p:attrNameLst>
                                      </p:cBhvr>
                                      <p:to>
                                        <p:strVal val="visible"/>
                                      </p:to>
                                    </p:set>
                                    <p:animEffect transition="in" filter="wipe(down)">
                                      <p:cBhvr>
                                        <p:cTn id="107" dur="580">
                                          <p:stCondLst>
                                            <p:cond delay="0"/>
                                          </p:stCondLst>
                                        </p:cTn>
                                        <p:tgtEl>
                                          <p:spTgt spid="5">
                                            <p:txEl>
                                              <p:pRg st="4" end="4"/>
                                            </p:txEl>
                                          </p:spTgt>
                                        </p:tgtEl>
                                      </p:cBhvr>
                                    </p:animEffect>
                                    <p:anim calcmode="lin" valueType="num">
                                      <p:cBhvr>
                                        <p:cTn id="108"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113" dur="26">
                                          <p:stCondLst>
                                            <p:cond delay="650"/>
                                          </p:stCondLst>
                                        </p:cTn>
                                        <p:tgtEl>
                                          <p:spTgt spid="5">
                                            <p:txEl>
                                              <p:pRg st="4" end="4"/>
                                            </p:txEl>
                                          </p:spTgt>
                                        </p:tgtEl>
                                      </p:cBhvr>
                                      <p:to x="100000" y="60000"/>
                                    </p:animScale>
                                    <p:animScale>
                                      <p:cBhvr>
                                        <p:cTn id="114" dur="166" decel="50000">
                                          <p:stCondLst>
                                            <p:cond delay="676"/>
                                          </p:stCondLst>
                                        </p:cTn>
                                        <p:tgtEl>
                                          <p:spTgt spid="5">
                                            <p:txEl>
                                              <p:pRg st="4" end="4"/>
                                            </p:txEl>
                                          </p:spTgt>
                                        </p:tgtEl>
                                      </p:cBhvr>
                                      <p:to x="100000" y="100000"/>
                                    </p:animScale>
                                    <p:animScale>
                                      <p:cBhvr>
                                        <p:cTn id="115" dur="26">
                                          <p:stCondLst>
                                            <p:cond delay="1312"/>
                                          </p:stCondLst>
                                        </p:cTn>
                                        <p:tgtEl>
                                          <p:spTgt spid="5">
                                            <p:txEl>
                                              <p:pRg st="4" end="4"/>
                                            </p:txEl>
                                          </p:spTgt>
                                        </p:tgtEl>
                                      </p:cBhvr>
                                      <p:to x="100000" y="80000"/>
                                    </p:animScale>
                                    <p:animScale>
                                      <p:cBhvr>
                                        <p:cTn id="116" dur="166" decel="50000">
                                          <p:stCondLst>
                                            <p:cond delay="1338"/>
                                          </p:stCondLst>
                                        </p:cTn>
                                        <p:tgtEl>
                                          <p:spTgt spid="5">
                                            <p:txEl>
                                              <p:pRg st="4" end="4"/>
                                            </p:txEl>
                                          </p:spTgt>
                                        </p:tgtEl>
                                      </p:cBhvr>
                                      <p:to x="100000" y="100000"/>
                                    </p:animScale>
                                    <p:animScale>
                                      <p:cBhvr>
                                        <p:cTn id="117" dur="26">
                                          <p:stCondLst>
                                            <p:cond delay="1642"/>
                                          </p:stCondLst>
                                        </p:cTn>
                                        <p:tgtEl>
                                          <p:spTgt spid="5">
                                            <p:txEl>
                                              <p:pRg st="4" end="4"/>
                                            </p:txEl>
                                          </p:spTgt>
                                        </p:tgtEl>
                                      </p:cBhvr>
                                      <p:to x="100000" y="90000"/>
                                    </p:animScale>
                                    <p:animScale>
                                      <p:cBhvr>
                                        <p:cTn id="118" dur="166" decel="50000">
                                          <p:stCondLst>
                                            <p:cond delay="1668"/>
                                          </p:stCondLst>
                                        </p:cTn>
                                        <p:tgtEl>
                                          <p:spTgt spid="5">
                                            <p:txEl>
                                              <p:pRg st="4" end="4"/>
                                            </p:txEl>
                                          </p:spTgt>
                                        </p:tgtEl>
                                      </p:cBhvr>
                                      <p:to x="100000" y="100000"/>
                                    </p:animScale>
                                    <p:animScale>
                                      <p:cBhvr>
                                        <p:cTn id="119" dur="26">
                                          <p:stCondLst>
                                            <p:cond delay="1808"/>
                                          </p:stCondLst>
                                        </p:cTn>
                                        <p:tgtEl>
                                          <p:spTgt spid="5">
                                            <p:txEl>
                                              <p:pRg st="4" end="4"/>
                                            </p:txEl>
                                          </p:spTgt>
                                        </p:tgtEl>
                                      </p:cBhvr>
                                      <p:to x="100000" y="95000"/>
                                    </p:animScale>
                                    <p:animScale>
                                      <p:cBhvr>
                                        <p:cTn id="120" dur="166" decel="50000">
                                          <p:stCondLst>
                                            <p:cond delay="1834"/>
                                          </p:stCondLst>
                                        </p:cTn>
                                        <p:tgtEl>
                                          <p:spTgt spid="5">
                                            <p:txEl>
                                              <p:pRg st="4" end="4"/>
                                            </p:txEl>
                                          </p:spTgt>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19" presetClass="emph" presetSubtype="0" fill="hold" nodeType="clickEffect">
                                  <p:stCondLst>
                                    <p:cond delay="0"/>
                                  </p:stCondLst>
                                  <p:childTnLst>
                                    <p:animClr clrSpc="rgb" dir="cw">
                                      <p:cBhvr override="childStyle">
                                        <p:cTn id="124" dur="2000" fill="hold"/>
                                        <p:tgtEl>
                                          <p:spTgt spid="6">
                                            <p:txEl>
                                              <p:pRg st="4" end="4"/>
                                            </p:txEl>
                                          </p:spTgt>
                                        </p:tgtEl>
                                        <p:attrNameLst>
                                          <p:attrName>style.color</p:attrName>
                                        </p:attrNameLst>
                                      </p:cBhvr>
                                      <p:to>
                                        <a:schemeClr val="hlink"/>
                                      </p:to>
                                    </p:animClr>
                                    <p:animClr clrSpc="rgb" dir="cw">
                                      <p:cBhvr>
                                        <p:cTn id="125" dur="2000" fill="hold"/>
                                        <p:tgtEl>
                                          <p:spTgt spid="6">
                                            <p:txEl>
                                              <p:pRg st="4" end="4"/>
                                            </p:txEl>
                                          </p:spTgt>
                                        </p:tgtEl>
                                        <p:attrNameLst>
                                          <p:attrName>fillcolor</p:attrName>
                                        </p:attrNameLst>
                                      </p:cBhvr>
                                      <p:to>
                                        <a:schemeClr val="hlink"/>
                                      </p:to>
                                    </p:animClr>
                                    <p:set>
                                      <p:cBhvr>
                                        <p:cTn id="126" dur="2000" fill="hold"/>
                                        <p:tgtEl>
                                          <p:spTgt spid="6">
                                            <p:txEl>
                                              <p:pRg st="4" end="4"/>
                                            </p:txEl>
                                          </p:spTgt>
                                        </p:tgtEl>
                                        <p:attrNameLst>
                                          <p:attrName>fill.type</p:attrName>
                                        </p:attrNameLst>
                                      </p:cBhvr>
                                      <p:to>
                                        <p:strVal val="solid"/>
                                      </p:to>
                                    </p:set>
                                    <p:set>
                                      <p:cBhvr>
                                        <p:cTn id="127" dur="2000" fill="hold"/>
                                        <p:tgtEl>
                                          <p:spTgt spid="6">
                                            <p:txEl>
                                              <p:pRg st="4" end="4"/>
                                            </p:txEl>
                                          </p:spTgt>
                                        </p:tgtEl>
                                        <p:attrNameLst>
                                          <p:attrName>fill.on</p:attrName>
                                        </p:attrNameLst>
                                      </p:cBhvr>
                                      <p:to>
                                        <p:strVal val="true"/>
                                      </p:to>
                                    </p:set>
                                  </p:childTnLst>
                                  <p:subTnLst>
                                    <p:set>
                                      <p:cBhvr override="childStyle">
                                        <p:cTn dur="1" fill="hold" display="0" masterRel="nextClick" afterEffect="1"/>
                                        <p:tgtEl>
                                          <p:spTgt spid="6">
                                            <p:txEl>
                                              <p:pRg st="4" end="4"/>
                                            </p:txEl>
                                          </p:spTgt>
                                        </p:tgtEl>
                                        <p:attrNameLst>
                                          <p:attrName>style.visibility</p:attrName>
                                        </p:attrNameLst>
                                      </p:cBhvr>
                                      <p:to>
                                        <p:strVal val="hidden"/>
                                      </p:to>
                                    </p:set>
                                    <p:audio>
                                      <p:cMediaNode>
                                        <p:cTn display="0" masterRel="sameClick">
                                          <p:stCondLst>
                                            <p:cond evt="begin" delay="0">
                                              <p:tn val="123"/>
                                            </p:cond>
                                          </p:stCondLst>
                                          <p:endCondLst>
                                            <p:cond evt="onStopAudio" delay="0">
                                              <p:tgtEl>
                                                <p:sldTgt/>
                                              </p:tgtEl>
                                            </p:cond>
                                          </p:endCondLst>
                                        </p:cTn>
                                        <p:tgtEl>
                                          <p:sndTgt r:embed="rId2" name="chimes.wav"/>
                                        </p:tgtEl>
                                      </p:cMediaNode>
                                    </p:audio>
                                  </p:subTnLst>
                                </p:cTn>
                              </p:par>
                            </p:childTnLst>
                          </p:cTn>
                        </p:par>
                      </p:childTnLst>
                    </p:cTn>
                  </p:par>
                  <p:par>
                    <p:cTn id="128" fill="hold">
                      <p:stCondLst>
                        <p:cond delay="indefinite"/>
                      </p:stCondLst>
                      <p:childTnLst>
                        <p:par>
                          <p:cTn id="129" fill="hold">
                            <p:stCondLst>
                              <p:cond delay="0"/>
                            </p:stCondLst>
                            <p:childTnLst>
                              <p:par>
                                <p:cTn id="130" presetID="26" presetClass="entr" presetSubtype="0" fill="hold" nodeType="clickEffect">
                                  <p:stCondLst>
                                    <p:cond delay="0"/>
                                  </p:stCondLst>
                                  <p:childTnLst>
                                    <p:set>
                                      <p:cBhvr>
                                        <p:cTn id="131" dur="1" fill="hold">
                                          <p:stCondLst>
                                            <p:cond delay="0"/>
                                          </p:stCondLst>
                                        </p:cTn>
                                        <p:tgtEl>
                                          <p:spTgt spid="5">
                                            <p:txEl>
                                              <p:pRg st="5" end="5"/>
                                            </p:txEl>
                                          </p:spTgt>
                                        </p:tgtEl>
                                        <p:attrNameLst>
                                          <p:attrName>style.visibility</p:attrName>
                                        </p:attrNameLst>
                                      </p:cBhvr>
                                      <p:to>
                                        <p:strVal val="visible"/>
                                      </p:to>
                                    </p:set>
                                    <p:animEffect transition="in" filter="wipe(down)">
                                      <p:cBhvr>
                                        <p:cTn id="132" dur="580">
                                          <p:stCondLst>
                                            <p:cond delay="0"/>
                                          </p:stCondLst>
                                        </p:cTn>
                                        <p:tgtEl>
                                          <p:spTgt spid="5">
                                            <p:txEl>
                                              <p:pRg st="5" end="5"/>
                                            </p:txEl>
                                          </p:spTgt>
                                        </p:tgtEl>
                                      </p:cBhvr>
                                    </p:animEffect>
                                    <p:anim calcmode="lin" valueType="num">
                                      <p:cBhvr>
                                        <p:cTn id="133"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134"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135"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136"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137"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138" dur="26">
                                          <p:stCondLst>
                                            <p:cond delay="650"/>
                                          </p:stCondLst>
                                        </p:cTn>
                                        <p:tgtEl>
                                          <p:spTgt spid="5">
                                            <p:txEl>
                                              <p:pRg st="5" end="5"/>
                                            </p:txEl>
                                          </p:spTgt>
                                        </p:tgtEl>
                                      </p:cBhvr>
                                      <p:to x="100000" y="60000"/>
                                    </p:animScale>
                                    <p:animScale>
                                      <p:cBhvr>
                                        <p:cTn id="139" dur="166" decel="50000">
                                          <p:stCondLst>
                                            <p:cond delay="676"/>
                                          </p:stCondLst>
                                        </p:cTn>
                                        <p:tgtEl>
                                          <p:spTgt spid="5">
                                            <p:txEl>
                                              <p:pRg st="5" end="5"/>
                                            </p:txEl>
                                          </p:spTgt>
                                        </p:tgtEl>
                                      </p:cBhvr>
                                      <p:to x="100000" y="100000"/>
                                    </p:animScale>
                                    <p:animScale>
                                      <p:cBhvr>
                                        <p:cTn id="140" dur="26">
                                          <p:stCondLst>
                                            <p:cond delay="1312"/>
                                          </p:stCondLst>
                                        </p:cTn>
                                        <p:tgtEl>
                                          <p:spTgt spid="5">
                                            <p:txEl>
                                              <p:pRg st="5" end="5"/>
                                            </p:txEl>
                                          </p:spTgt>
                                        </p:tgtEl>
                                      </p:cBhvr>
                                      <p:to x="100000" y="80000"/>
                                    </p:animScale>
                                    <p:animScale>
                                      <p:cBhvr>
                                        <p:cTn id="141" dur="166" decel="50000">
                                          <p:stCondLst>
                                            <p:cond delay="1338"/>
                                          </p:stCondLst>
                                        </p:cTn>
                                        <p:tgtEl>
                                          <p:spTgt spid="5">
                                            <p:txEl>
                                              <p:pRg st="5" end="5"/>
                                            </p:txEl>
                                          </p:spTgt>
                                        </p:tgtEl>
                                      </p:cBhvr>
                                      <p:to x="100000" y="100000"/>
                                    </p:animScale>
                                    <p:animScale>
                                      <p:cBhvr>
                                        <p:cTn id="142" dur="26">
                                          <p:stCondLst>
                                            <p:cond delay="1642"/>
                                          </p:stCondLst>
                                        </p:cTn>
                                        <p:tgtEl>
                                          <p:spTgt spid="5">
                                            <p:txEl>
                                              <p:pRg st="5" end="5"/>
                                            </p:txEl>
                                          </p:spTgt>
                                        </p:tgtEl>
                                      </p:cBhvr>
                                      <p:to x="100000" y="90000"/>
                                    </p:animScale>
                                    <p:animScale>
                                      <p:cBhvr>
                                        <p:cTn id="143" dur="166" decel="50000">
                                          <p:stCondLst>
                                            <p:cond delay="1668"/>
                                          </p:stCondLst>
                                        </p:cTn>
                                        <p:tgtEl>
                                          <p:spTgt spid="5">
                                            <p:txEl>
                                              <p:pRg st="5" end="5"/>
                                            </p:txEl>
                                          </p:spTgt>
                                        </p:tgtEl>
                                      </p:cBhvr>
                                      <p:to x="100000" y="100000"/>
                                    </p:animScale>
                                    <p:animScale>
                                      <p:cBhvr>
                                        <p:cTn id="144" dur="26">
                                          <p:stCondLst>
                                            <p:cond delay="1808"/>
                                          </p:stCondLst>
                                        </p:cTn>
                                        <p:tgtEl>
                                          <p:spTgt spid="5">
                                            <p:txEl>
                                              <p:pRg st="5" end="5"/>
                                            </p:txEl>
                                          </p:spTgt>
                                        </p:tgtEl>
                                      </p:cBhvr>
                                      <p:to x="100000" y="95000"/>
                                    </p:animScale>
                                    <p:animScale>
                                      <p:cBhvr>
                                        <p:cTn id="145" dur="166" decel="50000">
                                          <p:stCondLst>
                                            <p:cond delay="1834"/>
                                          </p:stCondLst>
                                        </p:cTn>
                                        <p:tgtEl>
                                          <p:spTgt spid="5">
                                            <p:txEl>
                                              <p:pRg st="5" end="5"/>
                                            </p:txEl>
                                          </p:spTgt>
                                        </p:tgtEl>
                                      </p:cBhvr>
                                      <p:to x="100000" y="100000"/>
                                    </p:animScale>
                                  </p:childTnLst>
                                </p:cTn>
                              </p:par>
                            </p:childTnLst>
                          </p:cTn>
                        </p:par>
                      </p:childTnLst>
                    </p:cTn>
                  </p:par>
                  <p:par>
                    <p:cTn id="146" fill="hold">
                      <p:stCondLst>
                        <p:cond delay="indefinite"/>
                      </p:stCondLst>
                      <p:childTnLst>
                        <p:par>
                          <p:cTn id="147" fill="hold">
                            <p:stCondLst>
                              <p:cond delay="0"/>
                            </p:stCondLst>
                            <p:childTnLst>
                              <p:par>
                                <p:cTn id="148" presetID="19" presetClass="emph" presetSubtype="0" fill="hold" nodeType="clickEffect">
                                  <p:stCondLst>
                                    <p:cond delay="0"/>
                                  </p:stCondLst>
                                  <p:childTnLst>
                                    <p:animClr clrSpc="rgb" dir="cw">
                                      <p:cBhvr override="childStyle">
                                        <p:cTn id="149" dur="2000" fill="hold"/>
                                        <p:tgtEl>
                                          <p:spTgt spid="6">
                                            <p:txEl>
                                              <p:pRg st="10" end="10"/>
                                            </p:txEl>
                                          </p:spTgt>
                                        </p:tgtEl>
                                        <p:attrNameLst>
                                          <p:attrName>style.color</p:attrName>
                                        </p:attrNameLst>
                                      </p:cBhvr>
                                      <p:to>
                                        <a:schemeClr val="hlink"/>
                                      </p:to>
                                    </p:animClr>
                                    <p:animClr clrSpc="rgb" dir="cw">
                                      <p:cBhvr>
                                        <p:cTn id="150" dur="2000" fill="hold"/>
                                        <p:tgtEl>
                                          <p:spTgt spid="6">
                                            <p:txEl>
                                              <p:pRg st="10" end="10"/>
                                            </p:txEl>
                                          </p:spTgt>
                                        </p:tgtEl>
                                        <p:attrNameLst>
                                          <p:attrName>fillcolor</p:attrName>
                                        </p:attrNameLst>
                                      </p:cBhvr>
                                      <p:to>
                                        <a:schemeClr val="hlink"/>
                                      </p:to>
                                    </p:animClr>
                                    <p:set>
                                      <p:cBhvr>
                                        <p:cTn id="151" dur="2000" fill="hold"/>
                                        <p:tgtEl>
                                          <p:spTgt spid="6">
                                            <p:txEl>
                                              <p:pRg st="10" end="10"/>
                                            </p:txEl>
                                          </p:spTgt>
                                        </p:tgtEl>
                                        <p:attrNameLst>
                                          <p:attrName>fill.type</p:attrName>
                                        </p:attrNameLst>
                                      </p:cBhvr>
                                      <p:to>
                                        <p:strVal val="solid"/>
                                      </p:to>
                                    </p:set>
                                    <p:set>
                                      <p:cBhvr>
                                        <p:cTn id="152" dur="2000" fill="hold"/>
                                        <p:tgtEl>
                                          <p:spTgt spid="6">
                                            <p:txEl>
                                              <p:pRg st="10" end="10"/>
                                            </p:txEl>
                                          </p:spTgt>
                                        </p:tgtEl>
                                        <p:attrNameLst>
                                          <p:attrName>fill.on</p:attrName>
                                        </p:attrNameLst>
                                      </p:cBhvr>
                                      <p:to>
                                        <p:strVal val="true"/>
                                      </p:to>
                                    </p:set>
                                  </p:childTnLst>
                                  <p:subTnLst>
                                    <p:set>
                                      <p:cBhvr override="childStyle">
                                        <p:cTn dur="1" fill="hold" display="0" masterRel="nextClick" afterEffect="1"/>
                                        <p:tgtEl>
                                          <p:spTgt spid="6">
                                            <p:txEl>
                                              <p:pRg st="10" end="10"/>
                                            </p:txEl>
                                          </p:spTgt>
                                        </p:tgtEl>
                                        <p:attrNameLst>
                                          <p:attrName>style.visibility</p:attrName>
                                        </p:attrNameLst>
                                      </p:cBhvr>
                                      <p:to>
                                        <p:strVal val="hidden"/>
                                      </p:to>
                                    </p:set>
                                    <p:audio>
                                      <p:cMediaNode>
                                        <p:cTn display="0" masterRel="sameClick">
                                          <p:stCondLst>
                                            <p:cond evt="begin" delay="0">
                                              <p:tn val="148"/>
                                            </p:cond>
                                          </p:stCondLst>
                                          <p:endCondLst>
                                            <p:cond evt="onStopAudio" delay="0">
                                              <p:tgtEl>
                                                <p:sldTgt/>
                                              </p:tgtEl>
                                            </p:cond>
                                          </p:endCondLst>
                                        </p:cTn>
                                        <p:tgtEl>
                                          <p:sndTgt r:embed="rId2" name="chimes.wav"/>
                                        </p:tgtEl>
                                      </p:cMediaNode>
                                    </p:audio>
                                  </p:sub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nodeType="clickEffect">
                                  <p:stCondLst>
                                    <p:cond delay="0"/>
                                  </p:stCondLst>
                                  <p:childTnLst>
                                    <p:set>
                                      <p:cBhvr>
                                        <p:cTn id="156" dur="1" fill="hold">
                                          <p:stCondLst>
                                            <p:cond delay="0"/>
                                          </p:stCondLst>
                                        </p:cTn>
                                        <p:tgtEl>
                                          <p:spTgt spid="5">
                                            <p:txEl>
                                              <p:pRg st="6" end="6"/>
                                            </p:txEl>
                                          </p:spTgt>
                                        </p:tgtEl>
                                        <p:attrNameLst>
                                          <p:attrName>style.visibility</p:attrName>
                                        </p:attrNameLst>
                                      </p:cBhvr>
                                      <p:to>
                                        <p:strVal val="visible"/>
                                      </p:to>
                                    </p:set>
                                    <p:animEffect transition="in" filter="wipe(down)">
                                      <p:cBhvr>
                                        <p:cTn id="157" dur="580">
                                          <p:stCondLst>
                                            <p:cond delay="0"/>
                                          </p:stCondLst>
                                        </p:cTn>
                                        <p:tgtEl>
                                          <p:spTgt spid="5">
                                            <p:txEl>
                                              <p:pRg st="6" end="6"/>
                                            </p:txEl>
                                          </p:spTgt>
                                        </p:tgtEl>
                                      </p:cBhvr>
                                    </p:animEffect>
                                    <p:anim calcmode="lin" valueType="num">
                                      <p:cBhvr>
                                        <p:cTn id="158"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163" dur="26">
                                          <p:stCondLst>
                                            <p:cond delay="650"/>
                                          </p:stCondLst>
                                        </p:cTn>
                                        <p:tgtEl>
                                          <p:spTgt spid="5">
                                            <p:txEl>
                                              <p:pRg st="6" end="6"/>
                                            </p:txEl>
                                          </p:spTgt>
                                        </p:tgtEl>
                                      </p:cBhvr>
                                      <p:to x="100000" y="60000"/>
                                    </p:animScale>
                                    <p:animScale>
                                      <p:cBhvr>
                                        <p:cTn id="164" dur="166" decel="50000">
                                          <p:stCondLst>
                                            <p:cond delay="676"/>
                                          </p:stCondLst>
                                        </p:cTn>
                                        <p:tgtEl>
                                          <p:spTgt spid="5">
                                            <p:txEl>
                                              <p:pRg st="6" end="6"/>
                                            </p:txEl>
                                          </p:spTgt>
                                        </p:tgtEl>
                                      </p:cBhvr>
                                      <p:to x="100000" y="100000"/>
                                    </p:animScale>
                                    <p:animScale>
                                      <p:cBhvr>
                                        <p:cTn id="165" dur="26">
                                          <p:stCondLst>
                                            <p:cond delay="1312"/>
                                          </p:stCondLst>
                                        </p:cTn>
                                        <p:tgtEl>
                                          <p:spTgt spid="5">
                                            <p:txEl>
                                              <p:pRg st="6" end="6"/>
                                            </p:txEl>
                                          </p:spTgt>
                                        </p:tgtEl>
                                      </p:cBhvr>
                                      <p:to x="100000" y="80000"/>
                                    </p:animScale>
                                    <p:animScale>
                                      <p:cBhvr>
                                        <p:cTn id="166" dur="166" decel="50000">
                                          <p:stCondLst>
                                            <p:cond delay="1338"/>
                                          </p:stCondLst>
                                        </p:cTn>
                                        <p:tgtEl>
                                          <p:spTgt spid="5">
                                            <p:txEl>
                                              <p:pRg st="6" end="6"/>
                                            </p:txEl>
                                          </p:spTgt>
                                        </p:tgtEl>
                                      </p:cBhvr>
                                      <p:to x="100000" y="100000"/>
                                    </p:animScale>
                                    <p:animScale>
                                      <p:cBhvr>
                                        <p:cTn id="167" dur="26">
                                          <p:stCondLst>
                                            <p:cond delay="1642"/>
                                          </p:stCondLst>
                                        </p:cTn>
                                        <p:tgtEl>
                                          <p:spTgt spid="5">
                                            <p:txEl>
                                              <p:pRg st="6" end="6"/>
                                            </p:txEl>
                                          </p:spTgt>
                                        </p:tgtEl>
                                      </p:cBhvr>
                                      <p:to x="100000" y="90000"/>
                                    </p:animScale>
                                    <p:animScale>
                                      <p:cBhvr>
                                        <p:cTn id="168" dur="166" decel="50000">
                                          <p:stCondLst>
                                            <p:cond delay="1668"/>
                                          </p:stCondLst>
                                        </p:cTn>
                                        <p:tgtEl>
                                          <p:spTgt spid="5">
                                            <p:txEl>
                                              <p:pRg st="6" end="6"/>
                                            </p:txEl>
                                          </p:spTgt>
                                        </p:tgtEl>
                                      </p:cBhvr>
                                      <p:to x="100000" y="100000"/>
                                    </p:animScale>
                                    <p:animScale>
                                      <p:cBhvr>
                                        <p:cTn id="169" dur="26">
                                          <p:stCondLst>
                                            <p:cond delay="1808"/>
                                          </p:stCondLst>
                                        </p:cTn>
                                        <p:tgtEl>
                                          <p:spTgt spid="5">
                                            <p:txEl>
                                              <p:pRg st="6" end="6"/>
                                            </p:txEl>
                                          </p:spTgt>
                                        </p:tgtEl>
                                      </p:cBhvr>
                                      <p:to x="100000" y="95000"/>
                                    </p:animScale>
                                    <p:animScale>
                                      <p:cBhvr>
                                        <p:cTn id="170" dur="166" decel="50000">
                                          <p:stCondLst>
                                            <p:cond delay="1834"/>
                                          </p:stCondLst>
                                        </p:cTn>
                                        <p:tgtEl>
                                          <p:spTgt spid="5">
                                            <p:txEl>
                                              <p:pRg st="6" end="6"/>
                                            </p:txEl>
                                          </p:spTgt>
                                        </p:tgtEl>
                                      </p:cBhvr>
                                      <p:to x="100000" y="100000"/>
                                    </p:animScale>
                                  </p:childTnLst>
                                </p:cTn>
                              </p:par>
                            </p:childTnLst>
                          </p:cTn>
                        </p:par>
                      </p:childTnLst>
                    </p:cTn>
                  </p:par>
                  <p:par>
                    <p:cTn id="171" fill="hold">
                      <p:stCondLst>
                        <p:cond delay="indefinite"/>
                      </p:stCondLst>
                      <p:childTnLst>
                        <p:par>
                          <p:cTn id="172" fill="hold">
                            <p:stCondLst>
                              <p:cond delay="0"/>
                            </p:stCondLst>
                            <p:childTnLst>
                              <p:par>
                                <p:cTn id="173" presetID="19" presetClass="emph" presetSubtype="0" fill="hold" nodeType="clickEffect">
                                  <p:stCondLst>
                                    <p:cond delay="0"/>
                                  </p:stCondLst>
                                  <p:childTnLst>
                                    <p:animClr clrSpc="rgb" dir="cw">
                                      <p:cBhvr override="childStyle">
                                        <p:cTn id="174" dur="2000" fill="hold"/>
                                        <p:tgtEl>
                                          <p:spTgt spid="6">
                                            <p:txEl>
                                              <p:pRg st="0" end="0"/>
                                            </p:txEl>
                                          </p:spTgt>
                                        </p:tgtEl>
                                        <p:attrNameLst>
                                          <p:attrName>style.color</p:attrName>
                                        </p:attrNameLst>
                                      </p:cBhvr>
                                      <p:to>
                                        <a:schemeClr val="hlink"/>
                                      </p:to>
                                    </p:animClr>
                                    <p:animClr clrSpc="rgb" dir="cw">
                                      <p:cBhvr>
                                        <p:cTn id="175" dur="2000" fill="hold"/>
                                        <p:tgtEl>
                                          <p:spTgt spid="6">
                                            <p:txEl>
                                              <p:pRg st="0" end="0"/>
                                            </p:txEl>
                                          </p:spTgt>
                                        </p:tgtEl>
                                        <p:attrNameLst>
                                          <p:attrName>fillcolor</p:attrName>
                                        </p:attrNameLst>
                                      </p:cBhvr>
                                      <p:to>
                                        <a:schemeClr val="hlink"/>
                                      </p:to>
                                    </p:animClr>
                                    <p:set>
                                      <p:cBhvr>
                                        <p:cTn id="176" dur="2000" fill="hold"/>
                                        <p:tgtEl>
                                          <p:spTgt spid="6">
                                            <p:txEl>
                                              <p:pRg st="0" end="0"/>
                                            </p:txEl>
                                          </p:spTgt>
                                        </p:tgtEl>
                                        <p:attrNameLst>
                                          <p:attrName>fill.type</p:attrName>
                                        </p:attrNameLst>
                                      </p:cBhvr>
                                      <p:to>
                                        <p:strVal val="solid"/>
                                      </p:to>
                                    </p:set>
                                    <p:set>
                                      <p:cBhvr>
                                        <p:cTn id="177" dur="2000" fill="hold"/>
                                        <p:tgtEl>
                                          <p:spTgt spid="6">
                                            <p:txEl>
                                              <p:pRg st="0" end="0"/>
                                            </p:txEl>
                                          </p:spTgt>
                                        </p:tgtEl>
                                        <p:attrNameLst>
                                          <p:attrName>fill.on</p:attrName>
                                        </p:attrNameLst>
                                      </p:cBhvr>
                                      <p:to>
                                        <p:strVal val="true"/>
                                      </p:to>
                                    </p:set>
                                  </p:childTnLst>
                                  <p:subTnLst>
                                    <p:set>
                                      <p:cBhvr override="childStyle">
                                        <p:cTn dur="1" fill="hold" display="0" masterRel="nextClick" afterEffect="1"/>
                                        <p:tgtEl>
                                          <p:spTgt spid="6">
                                            <p:txEl>
                                              <p:pRg st="0" end="0"/>
                                            </p:txEl>
                                          </p:spTgt>
                                        </p:tgtEl>
                                        <p:attrNameLst>
                                          <p:attrName>style.visibility</p:attrName>
                                        </p:attrNameLst>
                                      </p:cBhvr>
                                      <p:to>
                                        <p:strVal val="hidden"/>
                                      </p:to>
                                    </p:set>
                                    <p:audio>
                                      <p:cMediaNode>
                                        <p:cTn display="0" masterRel="sameClick">
                                          <p:stCondLst>
                                            <p:cond evt="begin" delay="0">
                                              <p:tn val="173"/>
                                            </p:cond>
                                          </p:stCondLst>
                                          <p:endCondLst>
                                            <p:cond evt="onStopAudio" delay="0">
                                              <p:tgtEl>
                                                <p:sldTgt/>
                                              </p:tgtEl>
                                            </p:cond>
                                          </p:endCondLst>
                                        </p:cTn>
                                        <p:tgtEl>
                                          <p:sndTgt r:embed="rId2" name="chimes.wav"/>
                                        </p:tgtEl>
                                      </p:cMediaNode>
                                    </p:audio>
                                  </p:subTnLst>
                                </p:cTn>
                              </p:par>
                            </p:childTnLst>
                          </p:cTn>
                        </p:par>
                      </p:childTnLst>
                    </p:cTn>
                  </p:par>
                  <p:par>
                    <p:cTn id="178" fill="hold">
                      <p:stCondLst>
                        <p:cond delay="indefinite"/>
                      </p:stCondLst>
                      <p:childTnLst>
                        <p:par>
                          <p:cTn id="179" fill="hold">
                            <p:stCondLst>
                              <p:cond delay="0"/>
                            </p:stCondLst>
                            <p:childTnLst>
                              <p:par>
                                <p:cTn id="180" presetID="26" presetClass="entr" presetSubtype="0" fill="hold" nodeType="clickEffect">
                                  <p:stCondLst>
                                    <p:cond delay="0"/>
                                  </p:stCondLst>
                                  <p:childTnLst>
                                    <p:set>
                                      <p:cBhvr>
                                        <p:cTn id="181" dur="1" fill="hold">
                                          <p:stCondLst>
                                            <p:cond delay="0"/>
                                          </p:stCondLst>
                                        </p:cTn>
                                        <p:tgtEl>
                                          <p:spTgt spid="5">
                                            <p:txEl>
                                              <p:pRg st="7" end="7"/>
                                            </p:txEl>
                                          </p:spTgt>
                                        </p:tgtEl>
                                        <p:attrNameLst>
                                          <p:attrName>style.visibility</p:attrName>
                                        </p:attrNameLst>
                                      </p:cBhvr>
                                      <p:to>
                                        <p:strVal val="visible"/>
                                      </p:to>
                                    </p:set>
                                    <p:animEffect transition="in" filter="wipe(down)">
                                      <p:cBhvr>
                                        <p:cTn id="182" dur="580">
                                          <p:stCondLst>
                                            <p:cond delay="0"/>
                                          </p:stCondLst>
                                        </p:cTn>
                                        <p:tgtEl>
                                          <p:spTgt spid="5">
                                            <p:txEl>
                                              <p:pRg st="7" end="7"/>
                                            </p:txEl>
                                          </p:spTgt>
                                        </p:tgtEl>
                                      </p:cBhvr>
                                    </p:animEffect>
                                    <p:anim calcmode="lin" valueType="num">
                                      <p:cBhvr>
                                        <p:cTn id="183" dur="1822" tmFilter="0,0; 0.14,0.36; 0.43,0.73; 0.71,0.91; 1.0,1.0">
                                          <p:stCondLst>
                                            <p:cond delay="0"/>
                                          </p:stCondLst>
                                        </p:cTn>
                                        <p:tgtEl>
                                          <p:spTgt spid="5">
                                            <p:txEl>
                                              <p:pRg st="7" end="7"/>
                                            </p:txEl>
                                          </p:spTgt>
                                        </p:tgtEl>
                                        <p:attrNameLst>
                                          <p:attrName>ppt_x</p:attrName>
                                        </p:attrNameLst>
                                      </p:cBhvr>
                                      <p:tavLst>
                                        <p:tav tm="0">
                                          <p:val>
                                            <p:strVal val="#ppt_x-0.25"/>
                                          </p:val>
                                        </p:tav>
                                        <p:tav tm="100000">
                                          <p:val>
                                            <p:strVal val="#ppt_x"/>
                                          </p:val>
                                        </p:tav>
                                      </p:tavLst>
                                    </p:anim>
                                    <p:anim calcmode="lin" valueType="num">
                                      <p:cBhvr>
                                        <p:cTn id="184" dur="664" tmFilter="0.0,0.0; 0.25,0.07; 0.50,0.2; 0.75,0.467; 1.0,1.0">
                                          <p:stCondLst>
                                            <p:cond delay="0"/>
                                          </p:stCondLst>
                                        </p:cTn>
                                        <p:tgtEl>
                                          <p:spTgt spid="5">
                                            <p:txEl>
                                              <p:pRg st="7" end="7"/>
                                            </p:txEl>
                                          </p:spTgt>
                                        </p:tgtEl>
                                        <p:attrNameLst>
                                          <p:attrName>ppt_y</p:attrName>
                                        </p:attrNameLst>
                                      </p:cBhvr>
                                      <p:tavLst>
                                        <p:tav tm="0" fmla="#ppt_y-sin(pi*$)/3">
                                          <p:val>
                                            <p:fltVal val="0.5"/>
                                          </p:val>
                                        </p:tav>
                                        <p:tav tm="100000">
                                          <p:val>
                                            <p:fltVal val="1"/>
                                          </p:val>
                                        </p:tav>
                                      </p:tavLst>
                                    </p:anim>
                                    <p:anim calcmode="lin" valueType="num">
                                      <p:cBhvr>
                                        <p:cTn id="185" dur="664" tmFilter="0, 0; 0.125,0.2665; 0.25,0.4; 0.375,0.465; 0.5,0.5;  0.625,0.535; 0.75,0.6; 0.875,0.7335; 1,1">
                                          <p:stCondLst>
                                            <p:cond delay="664"/>
                                          </p:stCondLst>
                                        </p:cTn>
                                        <p:tgtEl>
                                          <p:spTgt spid="5">
                                            <p:txEl>
                                              <p:pRg st="7" end="7"/>
                                            </p:txEl>
                                          </p:spTgt>
                                        </p:tgtEl>
                                        <p:attrNameLst>
                                          <p:attrName>ppt_y</p:attrName>
                                        </p:attrNameLst>
                                      </p:cBhvr>
                                      <p:tavLst>
                                        <p:tav tm="0" fmla="#ppt_y-sin(pi*$)/9">
                                          <p:val>
                                            <p:fltVal val="0"/>
                                          </p:val>
                                        </p:tav>
                                        <p:tav tm="100000">
                                          <p:val>
                                            <p:fltVal val="1"/>
                                          </p:val>
                                        </p:tav>
                                      </p:tavLst>
                                    </p:anim>
                                    <p:anim calcmode="lin" valueType="num">
                                      <p:cBhvr>
                                        <p:cTn id="186" dur="332" tmFilter="0, 0; 0.125,0.2665; 0.25,0.4; 0.375,0.465; 0.5,0.5;  0.625,0.535; 0.75,0.6; 0.875,0.7335; 1,1">
                                          <p:stCondLst>
                                            <p:cond delay="1324"/>
                                          </p:stCondLst>
                                        </p:cTn>
                                        <p:tgtEl>
                                          <p:spTgt spid="5">
                                            <p:txEl>
                                              <p:pRg st="7" end="7"/>
                                            </p:txEl>
                                          </p:spTgt>
                                        </p:tgtEl>
                                        <p:attrNameLst>
                                          <p:attrName>ppt_y</p:attrName>
                                        </p:attrNameLst>
                                      </p:cBhvr>
                                      <p:tavLst>
                                        <p:tav tm="0" fmla="#ppt_y-sin(pi*$)/27">
                                          <p:val>
                                            <p:fltVal val="0"/>
                                          </p:val>
                                        </p:tav>
                                        <p:tav tm="100000">
                                          <p:val>
                                            <p:fltVal val="1"/>
                                          </p:val>
                                        </p:tav>
                                      </p:tavLst>
                                    </p:anim>
                                    <p:anim calcmode="lin" valueType="num">
                                      <p:cBhvr>
                                        <p:cTn id="187" dur="164" tmFilter="0, 0; 0.125,0.2665; 0.25,0.4; 0.375,0.465; 0.5,0.5;  0.625,0.535; 0.75,0.6; 0.875,0.7335; 1,1">
                                          <p:stCondLst>
                                            <p:cond delay="1656"/>
                                          </p:stCondLst>
                                        </p:cTn>
                                        <p:tgtEl>
                                          <p:spTgt spid="5">
                                            <p:txEl>
                                              <p:pRg st="7" end="7"/>
                                            </p:txEl>
                                          </p:spTgt>
                                        </p:tgtEl>
                                        <p:attrNameLst>
                                          <p:attrName>ppt_y</p:attrName>
                                        </p:attrNameLst>
                                      </p:cBhvr>
                                      <p:tavLst>
                                        <p:tav tm="0" fmla="#ppt_y-sin(pi*$)/81">
                                          <p:val>
                                            <p:fltVal val="0"/>
                                          </p:val>
                                        </p:tav>
                                        <p:tav tm="100000">
                                          <p:val>
                                            <p:fltVal val="1"/>
                                          </p:val>
                                        </p:tav>
                                      </p:tavLst>
                                    </p:anim>
                                    <p:animScale>
                                      <p:cBhvr>
                                        <p:cTn id="188" dur="26">
                                          <p:stCondLst>
                                            <p:cond delay="650"/>
                                          </p:stCondLst>
                                        </p:cTn>
                                        <p:tgtEl>
                                          <p:spTgt spid="5">
                                            <p:txEl>
                                              <p:pRg st="7" end="7"/>
                                            </p:txEl>
                                          </p:spTgt>
                                        </p:tgtEl>
                                      </p:cBhvr>
                                      <p:to x="100000" y="60000"/>
                                    </p:animScale>
                                    <p:animScale>
                                      <p:cBhvr>
                                        <p:cTn id="189" dur="166" decel="50000">
                                          <p:stCondLst>
                                            <p:cond delay="676"/>
                                          </p:stCondLst>
                                        </p:cTn>
                                        <p:tgtEl>
                                          <p:spTgt spid="5">
                                            <p:txEl>
                                              <p:pRg st="7" end="7"/>
                                            </p:txEl>
                                          </p:spTgt>
                                        </p:tgtEl>
                                      </p:cBhvr>
                                      <p:to x="100000" y="100000"/>
                                    </p:animScale>
                                    <p:animScale>
                                      <p:cBhvr>
                                        <p:cTn id="190" dur="26">
                                          <p:stCondLst>
                                            <p:cond delay="1312"/>
                                          </p:stCondLst>
                                        </p:cTn>
                                        <p:tgtEl>
                                          <p:spTgt spid="5">
                                            <p:txEl>
                                              <p:pRg st="7" end="7"/>
                                            </p:txEl>
                                          </p:spTgt>
                                        </p:tgtEl>
                                      </p:cBhvr>
                                      <p:to x="100000" y="80000"/>
                                    </p:animScale>
                                    <p:animScale>
                                      <p:cBhvr>
                                        <p:cTn id="191" dur="166" decel="50000">
                                          <p:stCondLst>
                                            <p:cond delay="1338"/>
                                          </p:stCondLst>
                                        </p:cTn>
                                        <p:tgtEl>
                                          <p:spTgt spid="5">
                                            <p:txEl>
                                              <p:pRg st="7" end="7"/>
                                            </p:txEl>
                                          </p:spTgt>
                                        </p:tgtEl>
                                      </p:cBhvr>
                                      <p:to x="100000" y="100000"/>
                                    </p:animScale>
                                    <p:animScale>
                                      <p:cBhvr>
                                        <p:cTn id="192" dur="26">
                                          <p:stCondLst>
                                            <p:cond delay="1642"/>
                                          </p:stCondLst>
                                        </p:cTn>
                                        <p:tgtEl>
                                          <p:spTgt spid="5">
                                            <p:txEl>
                                              <p:pRg st="7" end="7"/>
                                            </p:txEl>
                                          </p:spTgt>
                                        </p:tgtEl>
                                      </p:cBhvr>
                                      <p:to x="100000" y="90000"/>
                                    </p:animScale>
                                    <p:animScale>
                                      <p:cBhvr>
                                        <p:cTn id="193" dur="166" decel="50000">
                                          <p:stCondLst>
                                            <p:cond delay="1668"/>
                                          </p:stCondLst>
                                        </p:cTn>
                                        <p:tgtEl>
                                          <p:spTgt spid="5">
                                            <p:txEl>
                                              <p:pRg st="7" end="7"/>
                                            </p:txEl>
                                          </p:spTgt>
                                        </p:tgtEl>
                                      </p:cBhvr>
                                      <p:to x="100000" y="100000"/>
                                    </p:animScale>
                                    <p:animScale>
                                      <p:cBhvr>
                                        <p:cTn id="194" dur="26">
                                          <p:stCondLst>
                                            <p:cond delay="1808"/>
                                          </p:stCondLst>
                                        </p:cTn>
                                        <p:tgtEl>
                                          <p:spTgt spid="5">
                                            <p:txEl>
                                              <p:pRg st="7" end="7"/>
                                            </p:txEl>
                                          </p:spTgt>
                                        </p:tgtEl>
                                      </p:cBhvr>
                                      <p:to x="100000" y="95000"/>
                                    </p:animScale>
                                    <p:animScale>
                                      <p:cBhvr>
                                        <p:cTn id="195" dur="166" decel="50000">
                                          <p:stCondLst>
                                            <p:cond delay="1834"/>
                                          </p:stCondLst>
                                        </p:cTn>
                                        <p:tgtEl>
                                          <p:spTgt spid="5">
                                            <p:txEl>
                                              <p:pRg st="7" end="7"/>
                                            </p:txEl>
                                          </p:spTgt>
                                        </p:tgtEl>
                                      </p:cBhvr>
                                      <p:to x="100000" y="100000"/>
                                    </p:animScale>
                                  </p:childTnLst>
                                </p:cTn>
                              </p:par>
                            </p:childTnLst>
                          </p:cTn>
                        </p:par>
                      </p:childTnLst>
                    </p:cTn>
                  </p:par>
                  <p:par>
                    <p:cTn id="196" fill="hold">
                      <p:stCondLst>
                        <p:cond delay="indefinite"/>
                      </p:stCondLst>
                      <p:childTnLst>
                        <p:par>
                          <p:cTn id="197" fill="hold">
                            <p:stCondLst>
                              <p:cond delay="0"/>
                            </p:stCondLst>
                            <p:childTnLst>
                              <p:par>
                                <p:cTn id="198" presetID="19" presetClass="emph" presetSubtype="0" fill="hold" nodeType="clickEffect">
                                  <p:stCondLst>
                                    <p:cond delay="0"/>
                                  </p:stCondLst>
                                  <p:childTnLst>
                                    <p:animClr clrSpc="rgb" dir="cw">
                                      <p:cBhvr override="childStyle">
                                        <p:cTn id="199" dur="2000" fill="hold"/>
                                        <p:tgtEl>
                                          <p:spTgt spid="6">
                                            <p:txEl>
                                              <p:pRg st="8" end="8"/>
                                            </p:txEl>
                                          </p:spTgt>
                                        </p:tgtEl>
                                        <p:attrNameLst>
                                          <p:attrName>style.color</p:attrName>
                                        </p:attrNameLst>
                                      </p:cBhvr>
                                      <p:to>
                                        <a:schemeClr val="hlink"/>
                                      </p:to>
                                    </p:animClr>
                                    <p:animClr clrSpc="rgb" dir="cw">
                                      <p:cBhvr>
                                        <p:cTn id="200" dur="2000" fill="hold"/>
                                        <p:tgtEl>
                                          <p:spTgt spid="6">
                                            <p:txEl>
                                              <p:pRg st="8" end="8"/>
                                            </p:txEl>
                                          </p:spTgt>
                                        </p:tgtEl>
                                        <p:attrNameLst>
                                          <p:attrName>fillcolor</p:attrName>
                                        </p:attrNameLst>
                                      </p:cBhvr>
                                      <p:to>
                                        <a:schemeClr val="hlink"/>
                                      </p:to>
                                    </p:animClr>
                                    <p:set>
                                      <p:cBhvr>
                                        <p:cTn id="201" dur="2000" fill="hold"/>
                                        <p:tgtEl>
                                          <p:spTgt spid="6">
                                            <p:txEl>
                                              <p:pRg st="8" end="8"/>
                                            </p:txEl>
                                          </p:spTgt>
                                        </p:tgtEl>
                                        <p:attrNameLst>
                                          <p:attrName>fill.type</p:attrName>
                                        </p:attrNameLst>
                                      </p:cBhvr>
                                      <p:to>
                                        <p:strVal val="solid"/>
                                      </p:to>
                                    </p:set>
                                    <p:set>
                                      <p:cBhvr>
                                        <p:cTn id="202" dur="2000" fill="hold"/>
                                        <p:tgtEl>
                                          <p:spTgt spid="6">
                                            <p:txEl>
                                              <p:pRg st="8" end="8"/>
                                            </p:txEl>
                                          </p:spTgt>
                                        </p:tgtEl>
                                        <p:attrNameLst>
                                          <p:attrName>fill.on</p:attrName>
                                        </p:attrNameLst>
                                      </p:cBhvr>
                                      <p:to>
                                        <p:strVal val="true"/>
                                      </p:to>
                                    </p:set>
                                  </p:childTnLst>
                                  <p:subTnLst>
                                    <p:set>
                                      <p:cBhvr override="childStyle">
                                        <p:cTn dur="1" fill="hold" display="0" masterRel="nextClick" afterEffect="1"/>
                                        <p:tgtEl>
                                          <p:spTgt spid="6">
                                            <p:txEl>
                                              <p:pRg st="8" end="8"/>
                                            </p:txEl>
                                          </p:spTgt>
                                        </p:tgtEl>
                                        <p:attrNameLst>
                                          <p:attrName>style.visibility</p:attrName>
                                        </p:attrNameLst>
                                      </p:cBhvr>
                                      <p:to>
                                        <p:strVal val="hidden"/>
                                      </p:to>
                                    </p:set>
                                    <p:audio>
                                      <p:cMediaNode>
                                        <p:cTn display="0" masterRel="sameClick">
                                          <p:stCondLst>
                                            <p:cond evt="begin" delay="0">
                                              <p:tn val="198"/>
                                            </p:cond>
                                          </p:stCondLst>
                                          <p:endCondLst>
                                            <p:cond evt="onStopAudio" delay="0">
                                              <p:tgtEl>
                                                <p:sldTgt/>
                                              </p:tgtEl>
                                            </p:cond>
                                          </p:endCondLst>
                                        </p:cTn>
                                        <p:tgtEl>
                                          <p:sndTgt r:embed="rId2" name="chimes.wav"/>
                                        </p:tgtEl>
                                      </p:cMediaNode>
                                    </p:audio>
                                  </p:subTnLst>
                                </p:cTn>
                              </p:par>
                            </p:childTnLst>
                          </p:cTn>
                        </p:par>
                      </p:childTnLst>
                    </p:cTn>
                  </p:par>
                  <p:par>
                    <p:cTn id="203" fill="hold">
                      <p:stCondLst>
                        <p:cond delay="indefinite"/>
                      </p:stCondLst>
                      <p:childTnLst>
                        <p:par>
                          <p:cTn id="204" fill="hold">
                            <p:stCondLst>
                              <p:cond delay="0"/>
                            </p:stCondLst>
                            <p:childTnLst>
                              <p:par>
                                <p:cTn id="205" presetID="26" presetClass="entr" presetSubtype="0" fill="hold" nodeType="clickEffect">
                                  <p:stCondLst>
                                    <p:cond delay="0"/>
                                  </p:stCondLst>
                                  <p:childTnLst>
                                    <p:set>
                                      <p:cBhvr>
                                        <p:cTn id="206" dur="1" fill="hold">
                                          <p:stCondLst>
                                            <p:cond delay="0"/>
                                          </p:stCondLst>
                                        </p:cTn>
                                        <p:tgtEl>
                                          <p:spTgt spid="5">
                                            <p:txEl>
                                              <p:pRg st="8" end="8"/>
                                            </p:txEl>
                                          </p:spTgt>
                                        </p:tgtEl>
                                        <p:attrNameLst>
                                          <p:attrName>style.visibility</p:attrName>
                                        </p:attrNameLst>
                                      </p:cBhvr>
                                      <p:to>
                                        <p:strVal val="visible"/>
                                      </p:to>
                                    </p:set>
                                    <p:animEffect transition="in" filter="wipe(down)">
                                      <p:cBhvr>
                                        <p:cTn id="207" dur="580">
                                          <p:stCondLst>
                                            <p:cond delay="0"/>
                                          </p:stCondLst>
                                        </p:cTn>
                                        <p:tgtEl>
                                          <p:spTgt spid="5">
                                            <p:txEl>
                                              <p:pRg st="8" end="8"/>
                                            </p:txEl>
                                          </p:spTgt>
                                        </p:tgtEl>
                                      </p:cBhvr>
                                    </p:animEffect>
                                    <p:anim calcmode="lin" valueType="num">
                                      <p:cBhvr>
                                        <p:cTn id="208" dur="1822" tmFilter="0,0; 0.14,0.36; 0.43,0.73; 0.71,0.91; 1.0,1.0">
                                          <p:stCondLst>
                                            <p:cond delay="0"/>
                                          </p:stCondLst>
                                        </p:cTn>
                                        <p:tgtEl>
                                          <p:spTgt spid="5">
                                            <p:txEl>
                                              <p:pRg st="8" end="8"/>
                                            </p:txEl>
                                          </p:spTgt>
                                        </p:tgtEl>
                                        <p:attrNameLst>
                                          <p:attrName>ppt_x</p:attrName>
                                        </p:attrNameLst>
                                      </p:cBhvr>
                                      <p:tavLst>
                                        <p:tav tm="0">
                                          <p:val>
                                            <p:strVal val="#ppt_x-0.25"/>
                                          </p:val>
                                        </p:tav>
                                        <p:tav tm="100000">
                                          <p:val>
                                            <p:strVal val="#ppt_x"/>
                                          </p:val>
                                        </p:tav>
                                      </p:tavLst>
                                    </p:anim>
                                    <p:anim calcmode="lin" valueType="num">
                                      <p:cBhvr>
                                        <p:cTn id="209" dur="664" tmFilter="0.0,0.0; 0.25,0.07; 0.50,0.2; 0.75,0.467; 1.0,1.0">
                                          <p:stCondLst>
                                            <p:cond delay="0"/>
                                          </p:stCondLst>
                                        </p:cTn>
                                        <p:tgtEl>
                                          <p:spTgt spid="5">
                                            <p:txEl>
                                              <p:pRg st="8" end="8"/>
                                            </p:txEl>
                                          </p:spTgt>
                                        </p:tgtEl>
                                        <p:attrNameLst>
                                          <p:attrName>ppt_y</p:attrName>
                                        </p:attrNameLst>
                                      </p:cBhvr>
                                      <p:tavLst>
                                        <p:tav tm="0" fmla="#ppt_y-sin(pi*$)/3">
                                          <p:val>
                                            <p:fltVal val="0.5"/>
                                          </p:val>
                                        </p:tav>
                                        <p:tav tm="100000">
                                          <p:val>
                                            <p:fltVal val="1"/>
                                          </p:val>
                                        </p:tav>
                                      </p:tavLst>
                                    </p:anim>
                                    <p:anim calcmode="lin" valueType="num">
                                      <p:cBhvr>
                                        <p:cTn id="210" dur="664" tmFilter="0, 0; 0.125,0.2665; 0.25,0.4; 0.375,0.465; 0.5,0.5;  0.625,0.535; 0.75,0.6; 0.875,0.7335; 1,1">
                                          <p:stCondLst>
                                            <p:cond delay="664"/>
                                          </p:stCondLst>
                                        </p:cTn>
                                        <p:tgtEl>
                                          <p:spTgt spid="5">
                                            <p:txEl>
                                              <p:pRg st="8" end="8"/>
                                            </p:txEl>
                                          </p:spTgt>
                                        </p:tgtEl>
                                        <p:attrNameLst>
                                          <p:attrName>ppt_y</p:attrName>
                                        </p:attrNameLst>
                                      </p:cBhvr>
                                      <p:tavLst>
                                        <p:tav tm="0" fmla="#ppt_y-sin(pi*$)/9">
                                          <p:val>
                                            <p:fltVal val="0"/>
                                          </p:val>
                                        </p:tav>
                                        <p:tav tm="100000">
                                          <p:val>
                                            <p:fltVal val="1"/>
                                          </p:val>
                                        </p:tav>
                                      </p:tavLst>
                                    </p:anim>
                                    <p:anim calcmode="lin" valueType="num">
                                      <p:cBhvr>
                                        <p:cTn id="211" dur="332" tmFilter="0, 0; 0.125,0.2665; 0.25,0.4; 0.375,0.465; 0.5,0.5;  0.625,0.535; 0.75,0.6; 0.875,0.7335; 1,1">
                                          <p:stCondLst>
                                            <p:cond delay="1324"/>
                                          </p:stCondLst>
                                        </p:cTn>
                                        <p:tgtEl>
                                          <p:spTgt spid="5">
                                            <p:txEl>
                                              <p:pRg st="8" end="8"/>
                                            </p:txEl>
                                          </p:spTgt>
                                        </p:tgtEl>
                                        <p:attrNameLst>
                                          <p:attrName>ppt_y</p:attrName>
                                        </p:attrNameLst>
                                      </p:cBhvr>
                                      <p:tavLst>
                                        <p:tav tm="0" fmla="#ppt_y-sin(pi*$)/27">
                                          <p:val>
                                            <p:fltVal val="0"/>
                                          </p:val>
                                        </p:tav>
                                        <p:tav tm="100000">
                                          <p:val>
                                            <p:fltVal val="1"/>
                                          </p:val>
                                        </p:tav>
                                      </p:tavLst>
                                    </p:anim>
                                    <p:anim calcmode="lin" valueType="num">
                                      <p:cBhvr>
                                        <p:cTn id="212" dur="164" tmFilter="0, 0; 0.125,0.2665; 0.25,0.4; 0.375,0.465; 0.5,0.5;  0.625,0.535; 0.75,0.6; 0.875,0.7335; 1,1">
                                          <p:stCondLst>
                                            <p:cond delay="1656"/>
                                          </p:stCondLst>
                                        </p:cTn>
                                        <p:tgtEl>
                                          <p:spTgt spid="5">
                                            <p:txEl>
                                              <p:pRg st="8" end="8"/>
                                            </p:txEl>
                                          </p:spTgt>
                                        </p:tgtEl>
                                        <p:attrNameLst>
                                          <p:attrName>ppt_y</p:attrName>
                                        </p:attrNameLst>
                                      </p:cBhvr>
                                      <p:tavLst>
                                        <p:tav tm="0" fmla="#ppt_y-sin(pi*$)/81">
                                          <p:val>
                                            <p:fltVal val="0"/>
                                          </p:val>
                                        </p:tav>
                                        <p:tav tm="100000">
                                          <p:val>
                                            <p:fltVal val="1"/>
                                          </p:val>
                                        </p:tav>
                                      </p:tavLst>
                                    </p:anim>
                                    <p:animScale>
                                      <p:cBhvr>
                                        <p:cTn id="213" dur="26">
                                          <p:stCondLst>
                                            <p:cond delay="650"/>
                                          </p:stCondLst>
                                        </p:cTn>
                                        <p:tgtEl>
                                          <p:spTgt spid="5">
                                            <p:txEl>
                                              <p:pRg st="8" end="8"/>
                                            </p:txEl>
                                          </p:spTgt>
                                        </p:tgtEl>
                                      </p:cBhvr>
                                      <p:to x="100000" y="60000"/>
                                    </p:animScale>
                                    <p:animScale>
                                      <p:cBhvr>
                                        <p:cTn id="214" dur="166" decel="50000">
                                          <p:stCondLst>
                                            <p:cond delay="676"/>
                                          </p:stCondLst>
                                        </p:cTn>
                                        <p:tgtEl>
                                          <p:spTgt spid="5">
                                            <p:txEl>
                                              <p:pRg st="8" end="8"/>
                                            </p:txEl>
                                          </p:spTgt>
                                        </p:tgtEl>
                                      </p:cBhvr>
                                      <p:to x="100000" y="100000"/>
                                    </p:animScale>
                                    <p:animScale>
                                      <p:cBhvr>
                                        <p:cTn id="215" dur="26">
                                          <p:stCondLst>
                                            <p:cond delay="1312"/>
                                          </p:stCondLst>
                                        </p:cTn>
                                        <p:tgtEl>
                                          <p:spTgt spid="5">
                                            <p:txEl>
                                              <p:pRg st="8" end="8"/>
                                            </p:txEl>
                                          </p:spTgt>
                                        </p:tgtEl>
                                      </p:cBhvr>
                                      <p:to x="100000" y="80000"/>
                                    </p:animScale>
                                    <p:animScale>
                                      <p:cBhvr>
                                        <p:cTn id="216" dur="166" decel="50000">
                                          <p:stCondLst>
                                            <p:cond delay="1338"/>
                                          </p:stCondLst>
                                        </p:cTn>
                                        <p:tgtEl>
                                          <p:spTgt spid="5">
                                            <p:txEl>
                                              <p:pRg st="8" end="8"/>
                                            </p:txEl>
                                          </p:spTgt>
                                        </p:tgtEl>
                                      </p:cBhvr>
                                      <p:to x="100000" y="100000"/>
                                    </p:animScale>
                                    <p:animScale>
                                      <p:cBhvr>
                                        <p:cTn id="217" dur="26">
                                          <p:stCondLst>
                                            <p:cond delay="1642"/>
                                          </p:stCondLst>
                                        </p:cTn>
                                        <p:tgtEl>
                                          <p:spTgt spid="5">
                                            <p:txEl>
                                              <p:pRg st="8" end="8"/>
                                            </p:txEl>
                                          </p:spTgt>
                                        </p:tgtEl>
                                      </p:cBhvr>
                                      <p:to x="100000" y="90000"/>
                                    </p:animScale>
                                    <p:animScale>
                                      <p:cBhvr>
                                        <p:cTn id="218" dur="166" decel="50000">
                                          <p:stCondLst>
                                            <p:cond delay="1668"/>
                                          </p:stCondLst>
                                        </p:cTn>
                                        <p:tgtEl>
                                          <p:spTgt spid="5">
                                            <p:txEl>
                                              <p:pRg st="8" end="8"/>
                                            </p:txEl>
                                          </p:spTgt>
                                        </p:tgtEl>
                                      </p:cBhvr>
                                      <p:to x="100000" y="100000"/>
                                    </p:animScale>
                                    <p:animScale>
                                      <p:cBhvr>
                                        <p:cTn id="219" dur="26">
                                          <p:stCondLst>
                                            <p:cond delay="1808"/>
                                          </p:stCondLst>
                                        </p:cTn>
                                        <p:tgtEl>
                                          <p:spTgt spid="5">
                                            <p:txEl>
                                              <p:pRg st="8" end="8"/>
                                            </p:txEl>
                                          </p:spTgt>
                                        </p:tgtEl>
                                      </p:cBhvr>
                                      <p:to x="100000" y="95000"/>
                                    </p:animScale>
                                    <p:animScale>
                                      <p:cBhvr>
                                        <p:cTn id="220" dur="166" decel="50000">
                                          <p:stCondLst>
                                            <p:cond delay="1834"/>
                                          </p:stCondLst>
                                        </p:cTn>
                                        <p:tgtEl>
                                          <p:spTgt spid="5">
                                            <p:txEl>
                                              <p:pRg st="8" end="8"/>
                                            </p:txEl>
                                          </p:spTgt>
                                        </p:tgtEl>
                                      </p:cBhvr>
                                      <p:to x="100000" y="100000"/>
                                    </p:animScale>
                                  </p:childTnLst>
                                </p:cTn>
                              </p:par>
                            </p:childTnLst>
                          </p:cTn>
                        </p:par>
                      </p:childTnLst>
                    </p:cTn>
                  </p:par>
                  <p:par>
                    <p:cTn id="221" fill="hold">
                      <p:stCondLst>
                        <p:cond delay="indefinite"/>
                      </p:stCondLst>
                      <p:childTnLst>
                        <p:par>
                          <p:cTn id="222" fill="hold">
                            <p:stCondLst>
                              <p:cond delay="0"/>
                            </p:stCondLst>
                            <p:childTnLst>
                              <p:par>
                                <p:cTn id="223" presetID="19" presetClass="emph" presetSubtype="0" fill="hold" nodeType="clickEffect">
                                  <p:stCondLst>
                                    <p:cond delay="0"/>
                                  </p:stCondLst>
                                  <p:childTnLst>
                                    <p:animClr clrSpc="rgb" dir="cw">
                                      <p:cBhvr override="childStyle">
                                        <p:cTn id="224" dur="2000" fill="hold"/>
                                        <p:tgtEl>
                                          <p:spTgt spid="6">
                                            <p:txEl>
                                              <p:pRg st="2" end="2"/>
                                            </p:txEl>
                                          </p:spTgt>
                                        </p:tgtEl>
                                        <p:attrNameLst>
                                          <p:attrName>style.color</p:attrName>
                                        </p:attrNameLst>
                                      </p:cBhvr>
                                      <p:to>
                                        <a:schemeClr val="hlink"/>
                                      </p:to>
                                    </p:animClr>
                                    <p:animClr clrSpc="rgb" dir="cw">
                                      <p:cBhvr>
                                        <p:cTn id="225" dur="2000" fill="hold"/>
                                        <p:tgtEl>
                                          <p:spTgt spid="6">
                                            <p:txEl>
                                              <p:pRg st="2" end="2"/>
                                            </p:txEl>
                                          </p:spTgt>
                                        </p:tgtEl>
                                        <p:attrNameLst>
                                          <p:attrName>fillcolor</p:attrName>
                                        </p:attrNameLst>
                                      </p:cBhvr>
                                      <p:to>
                                        <a:schemeClr val="hlink"/>
                                      </p:to>
                                    </p:animClr>
                                    <p:set>
                                      <p:cBhvr>
                                        <p:cTn id="226" dur="2000" fill="hold"/>
                                        <p:tgtEl>
                                          <p:spTgt spid="6">
                                            <p:txEl>
                                              <p:pRg st="2" end="2"/>
                                            </p:txEl>
                                          </p:spTgt>
                                        </p:tgtEl>
                                        <p:attrNameLst>
                                          <p:attrName>fill.type</p:attrName>
                                        </p:attrNameLst>
                                      </p:cBhvr>
                                      <p:to>
                                        <p:strVal val="solid"/>
                                      </p:to>
                                    </p:set>
                                    <p:set>
                                      <p:cBhvr>
                                        <p:cTn id="227" dur="2000" fill="hold"/>
                                        <p:tgtEl>
                                          <p:spTgt spid="6">
                                            <p:txEl>
                                              <p:pRg st="2" end="2"/>
                                            </p:txEl>
                                          </p:spTgt>
                                        </p:tgtEl>
                                        <p:attrNameLst>
                                          <p:attrName>fill.on</p:attrName>
                                        </p:attrNameLst>
                                      </p:cBhvr>
                                      <p:to>
                                        <p:strVal val="true"/>
                                      </p:to>
                                    </p:set>
                                  </p:childTnLst>
                                  <p:subTnLst>
                                    <p:set>
                                      <p:cBhvr override="childStyle">
                                        <p:cTn dur="1" fill="hold" display="0" masterRel="nextClick" afterEffect="1"/>
                                        <p:tgtEl>
                                          <p:spTgt spid="6">
                                            <p:txEl>
                                              <p:pRg st="2" end="2"/>
                                            </p:txEl>
                                          </p:spTgt>
                                        </p:tgtEl>
                                        <p:attrNameLst>
                                          <p:attrName>style.visibility</p:attrName>
                                        </p:attrNameLst>
                                      </p:cBhvr>
                                      <p:to>
                                        <p:strVal val="hidden"/>
                                      </p:to>
                                    </p:set>
                                    <p:audio>
                                      <p:cMediaNode>
                                        <p:cTn display="0" masterRel="sameClick">
                                          <p:stCondLst>
                                            <p:cond evt="begin" delay="0">
                                              <p:tn val="223"/>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ctrTitle"/>
          </p:nvPr>
        </p:nvSpPr>
        <p:spPr>
          <a:xfrm>
            <a:off x="762000" y="4953000"/>
            <a:ext cx="8077200" cy="1143000"/>
          </a:xfrm>
        </p:spPr>
        <p:txBody>
          <a:bodyPr/>
          <a:lstStyle/>
          <a:p>
            <a:pPr algn="ctr" eaLnBrk="1" hangingPunct="1"/>
            <a:r>
              <a:rPr lang="en-US" sz="2800" dirty="0" smtClean="0"/>
              <a:t>Design Patterns </a:t>
            </a:r>
            <a:r>
              <a:rPr lang="en-US" sz="2800" dirty="0"/>
              <a:t/>
            </a:r>
            <a:br>
              <a:rPr lang="en-US" sz="2800" dirty="0"/>
            </a:br>
            <a:endParaRPr lang="en-US" sz="28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05200" y="381000"/>
            <a:ext cx="5410200" cy="1066800"/>
          </a:xfrm>
        </p:spPr>
        <p:txBody>
          <a:bodyPr/>
          <a:lstStyle/>
          <a:p>
            <a:r>
              <a:rPr lang="en-US" sz="3800" dirty="0" smtClean="0"/>
              <a:t>Constant of Software Development</a:t>
            </a:r>
            <a:endParaRPr lang="en-US" sz="3800" dirty="0"/>
          </a:p>
        </p:txBody>
      </p:sp>
      <p:sp>
        <p:nvSpPr>
          <p:cNvPr id="6" name="Content Placeholder 5"/>
          <p:cNvSpPr>
            <a:spLocks noGrp="1"/>
          </p:cNvSpPr>
          <p:nvPr>
            <p:ph idx="1"/>
          </p:nvPr>
        </p:nvSpPr>
        <p:spPr/>
        <p:txBody>
          <a:bodyPr/>
          <a:lstStyle/>
          <a:p>
            <a:pPr marL="0" indent="0">
              <a:buNone/>
            </a:pPr>
            <a:r>
              <a:rPr lang="en-US" dirty="0" smtClean="0"/>
              <a:t>No matter where you work, what you’re building, or what language you are programming in, what’s the one true constant that will be with you always?</a:t>
            </a:r>
          </a:p>
          <a:p>
            <a:pPr marL="0" indent="0" algn="ctr">
              <a:buNone/>
            </a:pPr>
            <a:r>
              <a:rPr lang="en-US" sz="9600" dirty="0" smtClean="0"/>
              <a:t>Change</a:t>
            </a:r>
            <a:endParaRPr lang="en-US" sz="9600" dirty="0"/>
          </a:p>
        </p:txBody>
      </p:sp>
    </p:spTree>
    <p:extLst>
      <p:ext uri="{BB962C8B-B14F-4D97-AF65-F5344CB8AC3E}">
        <p14:creationId xmlns:p14="http://schemas.microsoft.com/office/powerpoint/2010/main" val="61316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2000"/>
                                        <p:tgtEl>
                                          <p:spTgt spid="6">
                                            <p:txEl>
                                              <p:pRg st="1" end="1"/>
                                            </p:txEl>
                                          </p:spTgt>
                                        </p:tgtEl>
                                      </p:cBhvr>
                                    </p:animEffect>
                                    <p:anim calcmode="lin" valueType="num">
                                      <p:cBhvr>
                                        <p:cTn id="8" dur="2000" fill="hold"/>
                                        <p:tgtEl>
                                          <p:spTgt spid="6">
                                            <p:txEl>
                                              <p:pRg st="1" end="1"/>
                                            </p:txEl>
                                          </p:spTgt>
                                        </p:tgtEl>
                                        <p:attrNameLst>
                                          <p:attrName>ppt_w</p:attrName>
                                        </p:attrNameLst>
                                      </p:cBhvr>
                                      <p:tavLst>
                                        <p:tav tm="0" fmla="#ppt_w*sin(2.5*pi*$)">
                                          <p:val>
                                            <p:fltVal val="0"/>
                                          </p:val>
                                        </p:tav>
                                        <p:tav tm="100000">
                                          <p:val>
                                            <p:fltVal val="1"/>
                                          </p:val>
                                        </p:tav>
                                      </p:tavLst>
                                    </p:anim>
                                    <p:anim calcmode="lin" valueType="num">
                                      <p:cBhvr>
                                        <p:cTn id="9" dur="2000" fill="hold"/>
                                        <p:tgtEl>
                                          <p:spTgt spid="6">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Design Pattern</a:t>
            </a:r>
            <a:endParaRPr lang="en-US" dirty="0"/>
          </a:p>
        </p:txBody>
      </p:sp>
      <p:sp>
        <p:nvSpPr>
          <p:cNvPr id="3" name="Content Placeholder 2"/>
          <p:cNvSpPr>
            <a:spLocks noGrp="1"/>
          </p:cNvSpPr>
          <p:nvPr>
            <p:ph idx="1"/>
          </p:nvPr>
        </p:nvSpPr>
        <p:spPr/>
        <p:txBody>
          <a:bodyPr/>
          <a:lstStyle/>
          <a:p>
            <a:pPr marL="0" indent="0">
              <a:buNone/>
              <a:defRPr/>
            </a:pPr>
            <a:r>
              <a:rPr lang="en-US" sz="3600" dirty="0" smtClean="0"/>
              <a:t>Patterns are a </a:t>
            </a:r>
            <a:r>
              <a:rPr lang="en-US" sz="3600" i="1" dirty="0" smtClean="0"/>
              <a:t>solution</a:t>
            </a:r>
            <a:r>
              <a:rPr lang="en-US" sz="3600" dirty="0" smtClean="0"/>
              <a:t> </a:t>
            </a:r>
            <a:r>
              <a:rPr lang="en-US" sz="3600" dirty="0"/>
              <a:t>to a </a:t>
            </a:r>
            <a:r>
              <a:rPr lang="en-US" sz="3600" i="1" dirty="0"/>
              <a:t>p</a:t>
            </a:r>
            <a:r>
              <a:rPr lang="en-US" sz="3600" i="1" dirty="0" smtClean="0"/>
              <a:t>roblem</a:t>
            </a:r>
            <a:r>
              <a:rPr lang="en-US" sz="3600" dirty="0" smtClean="0"/>
              <a:t> </a:t>
            </a:r>
            <a:r>
              <a:rPr lang="en-US" sz="3600" dirty="0"/>
              <a:t>in a </a:t>
            </a:r>
            <a:r>
              <a:rPr lang="en-US" sz="3600" i="1" dirty="0" smtClean="0"/>
              <a:t>context</a:t>
            </a:r>
            <a:endParaRPr lang="en-US" sz="2800" i="1" dirty="0"/>
          </a:p>
          <a:p>
            <a:pPr>
              <a:defRPr/>
            </a:pPr>
            <a:r>
              <a:rPr lang="en-US" dirty="0" smtClean="0"/>
              <a:t>Context </a:t>
            </a:r>
            <a:r>
              <a:rPr lang="en-US" dirty="0" smtClean="0">
                <a:sym typeface="Wingdings" pitchFamily="2" charset="2"/>
              </a:rPr>
              <a:t> the situation in which the pattern applies.</a:t>
            </a:r>
          </a:p>
          <a:p>
            <a:pPr>
              <a:defRPr/>
            </a:pPr>
            <a:r>
              <a:rPr lang="en-US" dirty="0" smtClean="0">
                <a:sym typeface="Wingdings" pitchFamily="2" charset="2"/>
              </a:rPr>
              <a:t>Problem  the goal you are trying to achieve in this context.</a:t>
            </a:r>
          </a:p>
          <a:p>
            <a:pPr>
              <a:defRPr/>
            </a:pPr>
            <a:r>
              <a:rPr lang="en-US" dirty="0" smtClean="0">
                <a:sym typeface="Wingdings" pitchFamily="2" charset="2"/>
              </a:rPr>
              <a:t>Solution  this is what you are after.</a:t>
            </a:r>
            <a:endParaRPr lang="en-US" sz="40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13]</a:t>
            </a:r>
            <a:endParaRPr lang="en-US" dirty="0"/>
          </a:p>
        </p:txBody>
      </p:sp>
    </p:spTree>
    <p:extLst>
      <p:ext uri="{BB962C8B-B14F-4D97-AF65-F5344CB8AC3E}">
        <p14:creationId xmlns:p14="http://schemas.microsoft.com/office/powerpoint/2010/main" val="387872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Vocabulary</a:t>
            </a:r>
            <a:endParaRPr lang="en-US" dirty="0"/>
          </a:p>
        </p:txBody>
      </p:sp>
      <p:sp>
        <p:nvSpPr>
          <p:cNvPr id="3" name="Content Placeholder 2"/>
          <p:cNvSpPr>
            <a:spLocks noGrp="1"/>
          </p:cNvSpPr>
          <p:nvPr>
            <p:ph idx="1"/>
          </p:nvPr>
        </p:nvSpPr>
        <p:spPr/>
        <p:txBody>
          <a:bodyPr/>
          <a:lstStyle/>
          <a:p>
            <a:r>
              <a:rPr lang="en-US" sz="2000" dirty="0"/>
              <a:t>The new project is a web-based application, possibly hosted on Amazon's S3 cloud platform, that will be implemented using </a:t>
            </a:r>
            <a:r>
              <a:rPr lang="en-US" sz="2000" dirty="0" smtClean="0"/>
              <a:t>ASP.NET MVC </a:t>
            </a:r>
            <a:r>
              <a:rPr lang="en-US" sz="2000" dirty="0"/>
              <a:t>3 and .NET 4 framework. C# 4 is the primary language of choice but we will also be making extensive use of </a:t>
            </a:r>
            <a:r>
              <a:rPr lang="en-US" sz="2000" dirty="0" err="1"/>
              <a:t>Javascript</a:t>
            </a:r>
            <a:r>
              <a:rPr lang="en-US" sz="2000" dirty="0"/>
              <a:t>, </a:t>
            </a:r>
            <a:r>
              <a:rPr lang="en-US" sz="2000" dirty="0" err="1"/>
              <a:t>JQuery</a:t>
            </a:r>
            <a:r>
              <a:rPr lang="en-US" sz="2000" dirty="0"/>
              <a:t>, and CSS.  The database will be </a:t>
            </a:r>
            <a:r>
              <a:rPr lang="en-US" sz="2000" dirty="0" err="1"/>
              <a:t>NHibernate</a:t>
            </a:r>
            <a:r>
              <a:rPr lang="en-US" sz="2000" dirty="0"/>
              <a:t> 3 and </a:t>
            </a:r>
            <a:r>
              <a:rPr lang="en-US" sz="2000" b="1" dirty="0"/>
              <a:t>we are using several well-known patterns such as Repository, Unit of Work, Services, </a:t>
            </a:r>
            <a:r>
              <a:rPr lang="en-US" sz="2000" b="1" dirty="0" err="1"/>
              <a:t>IoC</a:t>
            </a:r>
            <a:r>
              <a:rPr lang="en-US" sz="2000" b="1" dirty="0"/>
              <a:t> / Dependency Injection, et cetera. </a:t>
            </a:r>
            <a:r>
              <a:rPr lang="en-US" sz="2000" dirty="0"/>
              <a:t>We are using </a:t>
            </a:r>
            <a:r>
              <a:rPr lang="en-US" sz="2000" dirty="0" err="1"/>
              <a:t>NUnit</a:t>
            </a:r>
            <a:r>
              <a:rPr lang="en-US" sz="2000" dirty="0"/>
              <a:t> for unit testing and </a:t>
            </a:r>
            <a:r>
              <a:rPr lang="en-US" sz="2000" dirty="0" err="1"/>
              <a:t>Deleporter</a:t>
            </a:r>
            <a:r>
              <a:rPr lang="en-US" sz="2000" dirty="0"/>
              <a:t> and </a:t>
            </a:r>
            <a:r>
              <a:rPr lang="en-US" sz="2000" dirty="0" err="1"/>
              <a:t>WatiN</a:t>
            </a:r>
            <a:r>
              <a:rPr lang="en-US" sz="2000" dirty="0"/>
              <a:t> to facilitate functional testing.  This project will be doing continuous integration and continuous testing using Hudson as the CI server as well. The team will comprise awesome QA and UX resources as well as a backend developer to help out.</a:t>
            </a:r>
          </a:p>
          <a:p>
            <a:endParaRPr lang="en-US" dirty="0"/>
          </a:p>
        </p:txBody>
      </p:sp>
    </p:spTree>
    <p:extLst>
      <p:ext uri="{BB962C8B-B14F-4D97-AF65-F5344CB8AC3E}">
        <p14:creationId xmlns:p14="http://schemas.microsoft.com/office/powerpoint/2010/main" val="25063252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Warning</a:t>
            </a:r>
            <a:endParaRPr lang="en-US" dirty="0"/>
          </a:p>
        </p:txBody>
      </p:sp>
      <p:sp>
        <p:nvSpPr>
          <p:cNvPr id="3" name="Content Placeholder 2"/>
          <p:cNvSpPr>
            <a:spLocks noGrp="1"/>
          </p:cNvSpPr>
          <p:nvPr>
            <p:ph idx="1"/>
          </p:nvPr>
        </p:nvSpPr>
        <p:spPr/>
        <p:txBody>
          <a:bodyPr/>
          <a:lstStyle/>
          <a:p>
            <a:pPr marL="0" indent="0" algn="ctr">
              <a:buNone/>
            </a:pPr>
            <a:r>
              <a:rPr lang="en-US" sz="8000" dirty="0" smtClean="0"/>
              <a:t>Design Patterns Aren’t a Magic Bullet.</a:t>
            </a:r>
            <a:endParaRPr lang="en-US" sz="8000" dirty="0"/>
          </a:p>
        </p:txBody>
      </p:sp>
    </p:spTree>
    <p:extLst>
      <p:ext uri="{BB962C8B-B14F-4D97-AF65-F5344CB8AC3E}">
        <p14:creationId xmlns:p14="http://schemas.microsoft.com/office/powerpoint/2010/main" val="2001422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868486"/>
            <a:ext cx="2246314" cy="224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838200" y="4419600"/>
            <a:ext cx="7772400" cy="1905000"/>
          </a:xfrm>
        </p:spPr>
        <p:txBody>
          <a:bodyPr>
            <a:normAutofit lnSpcReduction="10000"/>
          </a:bodyPr>
          <a:lstStyle/>
          <a:p>
            <a:r>
              <a:rPr lang="en-US" sz="3600" dirty="0" smtClean="0"/>
              <a:t> http</a:t>
            </a:r>
            <a:r>
              <a:rPr lang="en-US" sz="3600" dirty="0"/>
              <a:t>://</a:t>
            </a:r>
            <a:r>
              <a:rPr lang="en-US" sz="3600" dirty="0" smtClean="0"/>
              <a:t>sourcemaking.com</a:t>
            </a:r>
            <a:endParaRPr lang="en-US" sz="3600" dirty="0"/>
          </a:p>
          <a:p>
            <a:r>
              <a:rPr lang="en-US" sz="3600" dirty="0" smtClean="0"/>
              <a:t> http</a:t>
            </a:r>
            <a:r>
              <a:rPr lang="en-US" sz="3600" dirty="0"/>
              <a:t>://</a:t>
            </a:r>
            <a:r>
              <a:rPr lang="en-US" sz="3600" dirty="0" smtClean="0"/>
              <a:t>c2.com</a:t>
            </a:r>
          </a:p>
          <a:p>
            <a:r>
              <a:rPr lang="en-US" sz="3600" dirty="0" smtClean="0"/>
              <a:t> http</a:t>
            </a:r>
            <a:r>
              <a:rPr lang="en-US" sz="3600" dirty="0"/>
              <a:t>://</a:t>
            </a:r>
            <a:r>
              <a:rPr lang="en-US" sz="3600" dirty="0" smtClean="0"/>
              <a:t>antipatterns.com</a:t>
            </a:r>
            <a:endParaRPr lang="en-US" sz="2800" dirty="0"/>
          </a:p>
          <a:p>
            <a:endParaRPr lang="en-US" sz="3600" dirty="0" smtClean="0"/>
          </a:p>
          <a:p>
            <a:endParaRPr lang="en-US" sz="3600" dirty="0"/>
          </a:p>
          <a:p>
            <a:pPr>
              <a:buNone/>
            </a:pPr>
            <a:endParaRPr lang="en-US" sz="2000" dirty="0"/>
          </a:p>
        </p:txBody>
      </p:sp>
      <p:pic>
        <p:nvPicPr>
          <p:cNvPr id="8195" name="Picture 3"/>
          <p:cNvPicPr>
            <a:picLocks noChangeAspect="1" noChangeArrowheads="1"/>
          </p:cNvPicPr>
          <p:nvPr/>
        </p:nvPicPr>
        <p:blipFill>
          <a:blip r:embed="rId4" cstate="print"/>
          <a:srcRect/>
          <a:stretch>
            <a:fillRect/>
          </a:stretch>
        </p:blipFill>
        <p:spPr bwMode="auto">
          <a:xfrm>
            <a:off x="304800" y="1988530"/>
            <a:ext cx="1600200" cy="206972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8196" name="Picture 4"/>
          <p:cNvPicPr>
            <a:picLocks noChangeAspect="1" noChangeArrowheads="1"/>
          </p:cNvPicPr>
          <p:nvPr/>
        </p:nvPicPr>
        <p:blipFill>
          <a:blip r:embed="rId5"/>
          <a:srcRect/>
          <a:stretch>
            <a:fillRect/>
          </a:stretch>
        </p:blipFill>
        <p:spPr bwMode="auto">
          <a:xfrm>
            <a:off x="2057400" y="1988530"/>
            <a:ext cx="1828800" cy="211328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8027" y="2025044"/>
            <a:ext cx="1574573" cy="2089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1400" y="2244880"/>
            <a:ext cx="1427163" cy="183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1704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 Categories</a:t>
            </a:r>
            <a:endParaRPr lang="en-US" dirty="0"/>
          </a:p>
        </p:txBody>
      </p:sp>
      <p:sp>
        <p:nvSpPr>
          <p:cNvPr id="3" name="Content Placeholder 2"/>
          <p:cNvSpPr>
            <a:spLocks noGrp="1"/>
          </p:cNvSpPr>
          <p:nvPr>
            <p:ph idx="1"/>
          </p:nvPr>
        </p:nvSpPr>
        <p:spPr/>
        <p:txBody>
          <a:bodyPr/>
          <a:lstStyle/>
          <a:p>
            <a:r>
              <a:rPr lang="en-US" sz="3600" dirty="0" smtClean="0"/>
              <a:t> Creational Patterns</a:t>
            </a:r>
          </a:p>
          <a:p>
            <a:r>
              <a:rPr lang="en-US" sz="3600" dirty="0" smtClean="0"/>
              <a:t> Structural Patterns</a:t>
            </a:r>
          </a:p>
          <a:p>
            <a:r>
              <a:rPr lang="en-US" sz="3600" dirty="0" smtClean="0"/>
              <a:t> Behavioral Patterns</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886200"/>
            <a:ext cx="5087937" cy="275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90055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Strategy</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Behavioral Pattern</a:t>
            </a:r>
          </a:p>
          <a:p>
            <a:pPr marL="0" indent="0">
              <a:buNone/>
              <a:defRPr/>
            </a:pPr>
            <a:r>
              <a:rPr lang="en-US" sz="3600" dirty="0" smtClean="0"/>
              <a:t>Defines </a:t>
            </a:r>
            <a:r>
              <a:rPr lang="en-US" sz="3600" dirty="0"/>
              <a:t>a family of algorithms, encapsulates each one, and makes them interchangeable. It lets the algorithm vary independently from the clients that use it</a:t>
            </a:r>
            <a:r>
              <a:rPr lang="en-US" sz="3600" dirty="0" smtClean="0"/>
              <a:t>.</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4" name="TextBox 3"/>
          <p:cNvSpPr txBox="1"/>
          <p:nvPr/>
        </p:nvSpPr>
        <p:spPr>
          <a:xfrm>
            <a:off x="228600" y="6102141"/>
            <a:ext cx="8763000" cy="461665"/>
          </a:xfrm>
          <a:prstGeom prst="rect">
            <a:avLst/>
          </a:prstGeom>
          <a:noFill/>
        </p:spPr>
        <p:txBody>
          <a:bodyPr wrap="square" rtlCol="0">
            <a:spAutoFit/>
          </a:bodyPr>
          <a:lstStyle/>
          <a:p>
            <a:pPr algn="ctr"/>
            <a:r>
              <a:rPr lang="en-US" dirty="0" smtClean="0"/>
              <a:t>[Chapter 1]</a:t>
            </a:r>
            <a:endParaRPr lang="en-US" dirty="0"/>
          </a:p>
        </p:txBody>
      </p:sp>
    </p:spTree>
    <p:extLst>
      <p:ext uri="{BB962C8B-B14F-4D97-AF65-F5344CB8AC3E}">
        <p14:creationId xmlns:p14="http://schemas.microsoft.com/office/powerpoint/2010/main" val="9553450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Feature Packs</a:t>
            </a:r>
            <a:endParaRPr lang="en-US" dirty="0"/>
          </a:p>
        </p:txBody>
      </p:sp>
      <p:sp>
        <p:nvSpPr>
          <p:cNvPr id="3" name="Content Placeholder 2"/>
          <p:cNvSpPr>
            <a:spLocks noGrp="1"/>
          </p:cNvSpPr>
          <p:nvPr>
            <p:ph idx="1"/>
          </p:nvPr>
        </p:nvSpPr>
        <p:spPr/>
        <p:txBody>
          <a:bodyPr/>
          <a:lstStyle/>
          <a:p>
            <a:r>
              <a:rPr lang="en-US" dirty="0" smtClean="0"/>
              <a:t> Generate </a:t>
            </a:r>
            <a:r>
              <a:rPr lang="en-US" dirty="0"/>
              <a:t>code for UML class diagrams.</a:t>
            </a:r>
          </a:p>
          <a:p>
            <a:r>
              <a:rPr lang="en-US" dirty="0" smtClean="0"/>
              <a:t> Create </a:t>
            </a:r>
            <a:r>
              <a:rPr lang="en-US" dirty="0"/>
              <a:t>UML class diagrams from code.</a:t>
            </a:r>
          </a:p>
          <a:p>
            <a:endParaRPr lang="en-US" dirty="0"/>
          </a:p>
        </p:txBody>
      </p:sp>
    </p:spTree>
    <p:extLst>
      <p:ext uri="{BB962C8B-B14F-4D97-AF65-F5344CB8AC3E}">
        <p14:creationId xmlns:p14="http://schemas.microsoft.com/office/powerpoint/2010/main" val="3004267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p:txBody>
          <a:bodyPr/>
          <a:lstStyle/>
          <a:p>
            <a:r>
              <a:rPr lang="en-US" sz="2800" dirty="0" smtClean="0"/>
              <a:t> Identify the aspects of your application that vary and separate them from what stays the same.</a:t>
            </a:r>
          </a:p>
          <a:p>
            <a:r>
              <a:rPr lang="en-US" sz="2800" dirty="0"/>
              <a:t> </a:t>
            </a:r>
            <a:r>
              <a:rPr lang="en-US" sz="2800" dirty="0" smtClean="0"/>
              <a:t>Program to an interface, not an implementation.</a:t>
            </a:r>
          </a:p>
          <a:p>
            <a:r>
              <a:rPr lang="en-US" sz="2800" dirty="0" smtClean="0"/>
              <a:t> Favor composition over inheritance.</a:t>
            </a:r>
            <a:endParaRPr lang="en-US" sz="2800" dirty="0"/>
          </a:p>
        </p:txBody>
      </p:sp>
    </p:spTree>
    <p:extLst>
      <p:ext uri="{BB962C8B-B14F-4D97-AF65-F5344CB8AC3E}">
        <p14:creationId xmlns:p14="http://schemas.microsoft.com/office/powerpoint/2010/main" val="153036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Observer</a:t>
            </a:r>
          </a:p>
        </p:txBody>
      </p:sp>
      <p:sp>
        <p:nvSpPr>
          <p:cNvPr id="3" name="Content Placeholder 2"/>
          <p:cNvSpPr>
            <a:spLocks noGrp="1"/>
          </p:cNvSpPr>
          <p:nvPr>
            <p:ph idx="1"/>
          </p:nvPr>
        </p:nvSpPr>
        <p:spPr/>
        <p:txBody>
          <a:bodyPr/>
          <a:lstStyle/>
          <a:p>
            <a:pPr marL="0" indent="0">
              <a:buNone/>
              <a:defRPr/>
            </a:pPr>
            <a:r>
              <a:rPr lang="en-US" sz="3600" b="1" dirty="0" smtClean="0"/>
              <a:t>Behavioral Pattern</a:t>
            </a:r>
          </a:p>
          <a:p>
            <a:pPr marL="0" indent="0">
              <a:buNone/>
              <a:defRPr/>
            </a:pPr>
            <a:r>
              <a:rPr lang="en-US" sz="3600" dirty="0"/>
              <a:t>Defines a one-to-many dependency between objects so that when one object changes state, all its dependents are notified and updated automatically.</a:t>
            </a:r>
            <a:endParaRPr lang="en-US" sz="900" dirty="0" smtClean="0"/>
          </a:p>
          <a:p>
            <a:pPr marL="0" indent="0" algn="ctr">
              <a:buNone/>
              <a:defRPr/>
            </a:pP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2]</a:t>
            </a:r>
            <a:endParaRPr lang="en-US" dirty="0"/>
          </a:p>
        </p:txBody>
      </p:sp>
    </p:spTree>
    <p:extLst>
      <p:ext uri="{BB962C8B-B14F-4D97-AF65-F5344CB8AC3E}">
        <p14:creationId xmlns:p14="http://schemas.microsoft.com/office/powerpoint/2010/main" val="2831845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idx="4294967295"/>
          </p:nvPr>
        </p:nvSpPr>
        <p:spPr/>
        <p:txBody>
          <a:bodyPr anchor="ctr"/>
          <a:lstStyle/>
          <a:p>
            <a:pPr eaLnBrk="1" hangingPunct="1">
              <a:defRPr/>
            </a:pPr>
            <a:r>
              <a:rPr lang="en-US" dirty="0" smtClean="0"/>
              <a:t>Introductions</a:t>
            </a:r>
          </a:p>
        </p:txBody>
      </p:sp>
      <p:sp>
        <p:nvSpPr>
          <p:cNvPr id="30722" name="Rectangle 3"/>
          <p:cNvSpPr>
            <a:spLocks noGrp="1" noChangeArrowheads="1"/>
          </p:cNvSpPr>
          <p:nvPr>
            <p:ph type="body" idx="4294967295"/>
          </p:nvPr>
        </p:nvSpPr>
        <p:spPr/>
        <p:txBody>
          <a:bodyPr/>
          <a:lstStyle/>
          <a:p>
            <a:pPr eaLnBrk="1" hangingPunct="1">
              <a:buFont typeface="Wingdings" pitchFamily="2" charset="2"/>
              <a:buNone/>
            </a:pPr>
            <a:r>
              <a:rPr lang="en-US" b="1" dirty="0" smtClean="0"/>
              <a:t>Toi B Wright</a:t>
            </a:r>
            <a:r>
              <a:rPr lang="en-US" dirty="0" smtClean="0"/>
              <a:t> (</a:t>
            </a:r>
            <a:r>
              <a:rPr lang="en-US" u="sng" dirty="0" smtClean="0">
                <a:solidFill>
                  <a:schemeClr val="hlink"/>
                </a:solidFill>
              </a:rPr>
              <a:t>toi@onestopdesigns.com</a:t>
            </a:r>
            <a:r>
              <a:rPr lang="en-US" dirty="0" smtClean="0"/>
              <a:t>)</a:t>
            </a:r>
          </a:p>
          <a:p>
            <a:pPr lvl="1" eaLnBrk="1" hangingPunct="1">
              <a:buFont typeface="Wingdings" pitchFamily="2" charset="2"/>
              <a:buNone/>
            </a:pPr>
            <a:r>
              <a:rPr lang="en-US" dirty="0" smtClean="0"/>
              <a:t>President , Dallas </a:t>
            </a:r>
            <a:r>
              <a:rPr lang="en-US" dirty="0" err="1" smtClean="0"/>
              <a:t>ASP.Net</a:t>
            </a:r>
            <a:r>
              <a:rPr lang="en-US" dirty="0" smtClean="0"/>
              <a:t> User Group</a:t>
            </a:r>
          </a:p>
          <a:p>
            <a:pPr lvl="1" eaLnBrk="1" hangingPunct="1">
              <a:buFont typeface="Wingdings" pitchFamily="2" charset="2"/>
              <a:buNone/>
            </a:pPr>
            <a:r>
              <a:rPr lang="en-US" dirty="0" smtClean="0"/>
              <a:t>Microsoft MVP ASP.NET since 2005</a:t>
            </a:r>
          </a:p>
          <a:p>
            <a:pPr lvl="1" eaLnBrk="1" hangingPunct="1">
              <a:buFont typeface="Wingdings" pitchFamily="2" charset="2"/>
              <a:buNone/>
            </a:pPr>
            <a:r>
              <a:rPr lang="en-US" dirty="0" smtClean="0"/>
              <a:t>B.S. in CS from MIT</a:t>
            </a:r>
          </a:p>
          <a:p>
            <a:pPr lvl="1" eaLnBrk="1" hangingPunct="1">
              <a:buFont typeface="Wingdings" pitchFamily="2" charset="2"/>
              <a:buNone/>
            </a:pPr>
            <a:r>
              <a:rPr lang="en-US" dirty="0" smtClean="0"/>
              <a:t>M.S. in IA from CMU</a:t>
            </a:r>
          </a:p>
          <a:p>
            <a:pPr lvl="1" eaLnBrk="1" hangingPunct="1">
              <a:buFont typeface="Wingdings" pitchFamily="2" charset="2"/>
              <a:buNone/>
            </a:pPr>
            <a:r>
              <a:rPr lang="en-US" dirty="0" smtClean="0"/>
              <a:t>President, Geeks in Pink</a:t>
            </a:r>
          </a:p>
          <a:p>
            <a:pPr lvl="1" eaLnBrk="1" hangingPunct="1">
              <a:buFont typeface="Wingdings" pitchFamily="2" charset="2"/>
              <a:buNone/>
            </a:pPr>
            <a:r>
              <a:rPr lang="en-US" dirty="0" smtClean="0"/>
              <a:t>Author, 24-Hour Trainer ASP.NET 4</a:t>
            </a:r>
          </a:p>
          <a:p>
            <a:pPr lvl="1" eaLnBrk="1" hangingPunct="1">
              <a:buFont typeface="Wingdings" pitchFamily="2" charset="2"/>
              <a:buNone/>
            </a:pPr>
            <a:endParaRPr lang="en-US" dirty="0" smtClean="0"/>
          </a:p>
        </p:txBody>
      </p:sp>
      <p:sp>
        <p:nvSpPr>
          <p:cNvPr id="30723"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fade">
                                      <p:cBhvr>
                                        <p:cTn id="7" dur="500"/>
                                        <p:tgtEl>
                                          <p:spTgt spid="3072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2">
                                            <p:txEl>
                                              <p:pRg st="2" end="2"/>
                                            </p:txEl>
                                          </p:spTgt>
                                        </p:tgtEl>
                                        <p:attrNameLst>
                                          <p:attrName>style.visibility</p:attrName>
                                        </p:attrNameLst>
                                      </p:cBhvr>
                                      <p:to>
                                        <p:strVal val="visible"/>
                                      </p:to>
                                    </p:set>
                                    <p:animEffect transition="in" filter="fade">
                                      <p:cBhvr>
                                        <p:cTn id="12" dur="500"/>
                                        <p:tgtEl>
                                          <p:spTgt spid="3072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2">
                                            <p:txEl>
                                              <p:pRg st="3" end="3"/>
                                            </p:txEl>
                                          </p:spTgt>
                                        </p:tgtEl>
                                        <p:attrNameLst>
                                          <p:attrName>style.visibility</p:attrName>
                                        </p:attrNameLst>
                                      </p:cBhvr>
                                      <p:to>
                                        <p:strVal val="visible"/>
                                      </p:to>
                                    </p:set>
                                    <p:animEffect transition="in" filter="fade">
                                      <p:cBhvr>
                                        <p:cTn id="17" dur="500"/>
                                        <p:tgtEl>
                                          <p:spTgt spid="3072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2">
                                            <p:txEl>
                                              <p:pRg st="4" end="4"/>
                                            </p:txEl>
                                          </p:spTgt>
                                        </p:tgtEl>
                                        <p:attrNameLst>
                                          <p:attrName>style.visibility</p:attrName>
                                        </p:attrNameLst>
                                      </p:cBhvr>
                                      <p:to>
                                        <p:strVal val="visible"/>
                                      </p:to>
                                    </p:set>
                                    <p:animEffect transition="in" filter="fade">
                                      <p:cBhvr>
                                        <p:cTn id="22" dur="500"/>
                                        <p:tgtEl>
                                          <p:spTgt spid="3072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2">
                                            <p:txEl>
                                              <p:pRg st="5" end="5"/>
                                            </p:txEl>
                                          </p:spTgt>
                                        </p:tgtEl>
                                        <p:attrNameLst>
                                          <p:attrName>style.visibility</p:attrName>
                                        </p:attrNameLst>
                                      </p:cBhvr>
                                      <p:to>
                                        <p:strVal val="visible"/>
                                      </p:to>
                                    </p:set>
                                    <p:animEffect transition="in" filter="fade">
                                      <p:cBhvr>
                                        <p:cTn id="27" dur="500"/>
                                        <p:tgtEl>
                                          <p:spTgt spid="3072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22">
                                            <p:txEl>
                                              <p:pRg st="6" end="6"/>
                                            </p:txEl>
                                          </p:spTgt>
                                        </p:tgtEl>
                                        <p:attrNameLst>
                                          <p:attrName>style.visibility</p:attrName>
                                        </p:attrNameLst>
                                      </p:cBhvr>
                                      <p:to>
                                        <p:strVal val="visible"/>
                                      </p:to>
                                    </p:set>
                                    <p:animEffect transition="in" filter="fade">
                                      <p:cBhvr>
                                        <p:cTn id="32" dur="500"/>
                                        <p:tgtEl>
                                          <p:spTgt spid="307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p:txBody>
          <a:bodyPr/>
          <a:lstStyle/>
          <a:p>
            <a:r>
              <a:rPr lang="en-US" sz="2800" dirty="0" smtClean="0"/>
              <a:t> Identify the aspects of your application that vary and separate them from what stays the same.</a:t>
            </a:r>
          </a:p>
          <a:p>
            <a:r>
              <a:rPr lang="en-US" sz="2800" dirty="0" smtClean="0"/>
              <a:t> Program to an interface, not an implementation.</a:t>
            </a:r>
          </a:p>
          <a:p>
            <a:r>
              <a:rPr lang="en-US" sz="2800" dirty="0" smtClean="0"/>
              <a:t> Favor composition over inheritance.</a:t>
            </a:r>
          </a:p>
          <a:p>
            <a:r>
              <a:rPr lang="en-US" sz="2800" dirty="0" smtClean="0"/>
              <a:t> Strive for loosely coupled designs between objects that interact.</a:t>
            </a:r>
          </a:p>
          <a:p>
            <a:endParaRPr lang="en-US" sz="2800" dirty="0"/>
          </a:p>
        </p:txBody>
      </p:sp>
    </p:spTree>
    <p:extLst>
      <p:ext uri="{BB962C8B-B14F-4D97-AF65-F5344CB8AC3E}">
        <p14:creationId xmlns:p14="http://schemas.microsoft.com/office/powerpoint/2010/main" val="167411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Decorator</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Structural Pattern</a:t>
            </a:r>
          </a:p>
          <a:p>
            <a:pPr marL="0" indent="0">
              <a:buNone/>
              <a:defRPr/>
            </a:pPr>
            <a:r>
              <a:rPr lang="en-US" sz="3600" dirty="0"/>
              <a:t>Attaches additional responsibilities to an object dynamically. </a:t>
            </a:r>
            <a:r>
              <a:rPr lang="en-US" sz="3600" dirty="0" smtClean="0"/>
              <a:t>Decorators provide </a:t>
            </a:r>
            <a:r>
              <a:rPr lang="en-US" sz="3600" dirty="0"/>
              <a:t>a flexible alternative to subclassing for extending functionality.</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3]</a:t>
            </a:r>
            <a:endParaRPr lang="en-US" dirty="0"/>
          </a:p>
        </p:txBody>
      </p:sp>
    </p:spTree>
    <p:extLst>
      <p:ext uri="{BB962C8B-B14F-4D97-AF65-F5344CB8AC3E}">
        <p14:creationId xmlns:p14="http://schemas.microsoft.com/office/powerpoint/2010/main" val="40280354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p:txBody>
          <a:bodyPr/>
          <a:lstStyle/>
          <a:p>
            <a:r>
              <a:rPr lang="en-US" sz="2800" dirty="0" smtClean="0"/>
              <a:t> Identify the aspects of your application that vary and separate them from what stays the same.</a:t>
            </a:r>
          </a:p>
          <a:p>
            <a:r>
              <a:rPr lang="en-US" sz="2800" dirty="0"/>
              <a:t> </a:t>
            </a:r>
            <a:r>
              <a:rPr lang="en-US" sz="2800" dirty="0" smtClean="0"/>
              <a:t>Program to an interface, not an implementation.</a:t>
            </a:r>
          </a:p>
          <a:p>
            <a:r>
              <a:rPr lang="en-US" sz="2800" dirty="0" smtClean="0"/>
              <a:t> Favor composition over inheritance.</a:t>
            </a:r>
          </a:p>
          <a:p>
            <a:r>
              <a:rPr lang="en-US" sz="2800" dirty="0"/>
              <a:t> Strive for loosely coupled designs between objects that interact</a:t>
            </a:r>
            <a:r>
              <a:rPr lang="en-US" sz="2800" dirty="0" smtClean="0"/>
              <a:t>.</a:t>
            </a:r>
          </a:p>
          <a:p>
            <a:r>
              <a:rPr lang="en-US" sz="2800" dirty="0" smtClean="0"/>
              <a:t>Classes should be open for extension, but closed for modification.</a:t>
            </a:r>
            <a:endParaRPr lang="en-US" sz="2800" dirty="0"/>
          </a:p>
          <a:p>
            <a:endParaRPr lang="en-US" sz="2800" dirty="0"/>
          </a:p>
        </p:txBody>
      </p:sp>
    </p:spTree>
    <p:extLst>
      <p:ext uri="{BB962C8B-B14F-4D97-AF65-F5344CB8AC3E}">
        <p14:creationId xmlns:p14="http://schemas.microsoft.com/office/powerpoint/2010/main" val="186172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Abstract Factory</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Creational Pattern</a:t>
            </a:r>
          </a:p>
          <a:p>
            <a:pPr marL="0" indent="0">
              <a:buNone/>
              <a:defRPr/>
            </a:pPr>
            <a:r>
              <a:rPr lang="en-US" sz="3600" dirty="0"/>
              <a:t>Provides an interface for creating families of related or dependent objects without specifying their concrete </a:t>
            </a:r>
            <a:r>
              <a:rPr lang="en-US" sz="3600" dirty="0" smtClean="0"/>
              <a:t>classes.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4]</a:t>
            </a:r>
            <a:endParaRPr lang="en-US" dirty="0"/>
          </a:p>
        </p:txBody>
      </p:sp>
    </p:spTree>
    <p:extLst>
      <p:ext uri="{BB962C8B-B14F-4D97-AF65-F5344CB8AC3E}">
        <p14:creationId xmlns:p14="http://schemas.microsoft.com/office/powerpoint/2010/main" val="3129580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Factory Method</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Creational Pattern</a:t>
            </a:r>
          </a:p>
          <a:p>
            <a:pPr marL="0" indent="0">
              <a:buNone/>
              <a:defRPr/>
            </a:pPr>
            <a:r>
              <a:rPr lang="en-US" sz="3600" dirty="0"/>
              <a:t>Defines an interface for creating an object, but lets subclasses decide which class to instantiate. </a:t>
            </a:r>
            <a:r>
              <a:rPr lang="en-US" sz="3600" dirty="0" smtClean="0"/>
              <a:t>Factory Method </a:t>
            </a:r>
            <a:r>
              <a:rPr lang="en-US" sz="3600" dirty="0"/>
              <a:t>lets a class defer instantiation to the subclasses.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4]</a:t>
            </a:r>
            <a:endParaRPr lang="en-US" dirty="0"/>
          </a:p>
        </p:txBody>
      </p:sp>
    </p:spTree>
    <p:extLst>
      <p:ext uri="{BB962C8B-B14F-4D97-AF65-F5344CB8AC3E}">
        <p14:creationId xmlns:p14="http://schemas.microsoft.com/office/powerpoint/2010/main" val="25412349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p:txBody>
          <a:bodyPr/>
          <a:lstStyle/>
          <a:p>
            <a:r>
              <a:rPr lang="en-US" sz="2400" dirty="0" smtClean="0"/>
              <a:t> Identify the aspects of your application that vary and separate them from what stays the same.</a:t>
            </a:r>
          </a:p>
          <a:p>
            <a:r>
              <a:rPr lang="en-US" sz="2400" dirty="0"/>
              <a:t> </a:t>
            </a:r>
            <a:r>
              <a:rPr lang="en-US" sz="2400" dirty="0" smtClean="0"/>
              <a:t>Program to an interface, not an implementation.</a:t>
            </a:r>
          </a:p>
          <a:p>
            <a:r>
              <a:rPr lang="en-US" sz="2400" dirty="0" smtClean="0"/>
              <a:t> Favor composition over inheritance.</a:t>
            </a:r>
          </a:p>
          <a:p>
            <a:r>
              <a:rPr lang="en-US" sz="2400" dirty="0"/>
              <a:t> Strive for loosely coupled designs between objects that interact</a:t>
            </a:r>
            <a:r>
              <a:rPr lang="en-US" sz="2400" dirty="0" smtClean="0"/>
              <a:t>.</a:t>
            </a:r>
          </a:p>
          <a:p>
            <a:r>
              <a:rPr lang="en-US" sz="2400" dirty="0" smtClean="0"/>
              <a:t>Classes should be open for extension, but closed for modification.</a:t>
            </a:r>
          </a:p>
          <a:p>
            <a:r>
              <a:rPr lang="en-US" sz="2400" dirty="0"/>
              <a:t> </a:t>
            </a:r>
            <a:r>
              <a:rPr lang="en-US" sz="2400" dirty="0" smtClean="0"/>
              <a:t>Dependency Inversion Principle - Depend upon abstractions. Do not depend upon concrete classes.</a:t>
            </a:r>
            <a:endParaRPr lang="en-US" sz="2400" dirty="0"/>
          </a:p>
          <a:p>
            <a:endParaRPr lang="en-US" sz="2800" dirty="0"/>
          </a:p>
        </p:txBody>
      </p:sp>
    </p:spTree>
    <p:extLst>
      <p:ext uri="{BB962C8B-B14F-4D97-AF65-F5344CB8AC3E}">
        <p14:creationId xmlns:p14="http://schemas.microsoft.com/office/powerpoint/2010/main" val="77761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Singleton</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Creational Pattern</a:t>
            </a:r>
          </a:p>
          <a:p>
            <a:pPr marL="0" indent="0">
              <a:buNone/>
              <a:defRPr/>
            </a:pPr>
            <a:r>
              <a:rPr lang="en-US" sz="3600" dirty="0"/>
              <a:t>Ensures a class only has one instance and provides a global point of access to it.</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5]</a:t>
            </a:r>
            <a:endParaRPr lang="en-US" dirty="0"/>
          </a:p>
        </p:txBody>
      </p:sp>
    </p:spTree>
    <p:extLst>
      <p:ext uri="{BB962C8B-B14F-4D97-AF65-F5344CB8AC3E}">
        <p14:creationId xmlns:p14="http://schemas.microsoft.com/office/powerpoint/2010/main" val="38617591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Command</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Pattern</a:t>
            </a:r>
            <a:endParaRPr lang="en-US" sz="3600" b="1" dirty="0" smtClean="0"/>
          </a:p>
          <a:p>
            <a:pPr marL="0" indent="0">
              <a:buNone/>
              <a:defRPr/>
            </a:pPr>
            <a:r>
              <a:rPr lang="en-US" sz="3600" dirty="0"/>
              <a:t>Encapsulates a request as an object, thereby letting you parameterize clients with different requests, queue or log requests, and support undoable operations.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6]</a:t>
            </a:r>
            <a:endParaRPr lang="en-US" dirty="0"/>
          </a:p>
        </p:txBody>
      </p:sp>
    </p:spTree>
    <p:extLst>
      <p:ext uri="{BB962C8B-B14F-4D97-AF65-F5344CB8AC3E}">
        <p14:creationId xmlns:p14="http://schemas.microsoft.com/office/powerpoint/2010/main" val="24122015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Adaptor</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Structural Pattern</a:t>
            </a:r>
          </a:p>
          <a:p>
            <a:pPr marL="0" indent="0">
              <a:buNone/>
              <a:defRPr/>
            </a:pPr>
            <a:r>
              <a:rPr lang="en-US" sz="3600" dirty="0"/>
              <a:t>Converts the interface of a class into another interface clients expect. </a:t>
            </a:r>
            <a:r>
              <a:rPr lang="en-US" sz="3600" dirty="0" smtClean="0"/>
              <a:t>Adaptor </a:t>
            </a:r>
            <a:r>
              <a:rPr lang="en-US" sz="3600" dirty="0"/>
              <a:t>lets classes work together that couldn't otherwise because of incompatible interfaces.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7]</a:t>
            </a:r>
            <a:endParaRPr lang="en-US" dirty="0"/>
          </a:p>
        </p:txBody>
      </p:sp>
    </p:spTree>
    <p:extLst>
      <p:ext uri="{BB962C8B-B14F-4D97-AF65-F5344CB8AC3E}">
        <p14:creationId xmlns:p14="http://schemas.microsoft.com/office/powerpoint/2010/main" val="6228263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Facade</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Structural Pattern</a:t>
            </a:r>
          </a:p>
          <a:p>
            <a:pPr marL="0" indent="0">
              <a:buNone/>
              <a:defRPr/>
            </a:pPr>
            <a:r>
              <a:rPr lang="en-US" sz="3600" dirty="0"/>
              <a:t>Provides a unified interface to a set of interfaces in a subsystem. </a:t>
            </a:r>
            <a:r>
              <a:rPr lang="en-US" sz="3600" dirty="0" smtClean="0"/>
              <a:t>Facade </a:t>
            </a:r>
            <a:r>
              <a:rPr lang="en-US" sz="3600" dirty="0"/>
              <a:t>defines a higher-level interface that makes the subsystem easier to use.</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7]</a:t>
            </a:r>
            <a:endParaRPr lang="en-US" dirty="0"/>
          </a:p>
        </p:txBody>
      </p:sp>
    </p:spTree>
    <p:extLst>
      <p:ext uri="{BB962C8B-B14F-4D97-AF65-F5344CB8AC3E}">
        <p14:creationId xmlns:p14="http://schemas.microsoft.com/office/powerpoint/2010/main" val="174639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graphicFrame>
        <p:nvGraphicFramePr>
          <p:cNvPr id="2" name="Object 1"/>
          <p:cNvGraphicFramePr>
            <a:graphicFrameLocks noChangeAspect="1"/>
          </p:cNvGraphicFramePr>
          <p:nvPr>
            <p:extLst>
              <p:ext uri="{D42A27DB-BD31-4B8C-83A1-F6EECF244321}">
                <p14:modId xmlns:p14="http://schemas.microsoft.com/office/powerpoint/2010/main" val="1895534329"/>
              </p:ext>
            </p:extLst>
          </p:nvPr>
        </p:nvGraphicFramePr>
        <p:xfrm>
          <a:off x="685800" y="1708862"/>
          <a:ext cx="8054172" cy="4920538"/>
        </p:xfrm>
        <a:graphic>
          <a:graphicData uri="http://schemas.openxmlformats.org/presentationml/2006/ole">
            <mc:AlternateContent xmlns:mc="http://schemas.openxmlformats.org/markup-compatibility/2006">
              <mc:Choice xmlns:v="urn:schemas-microsoft-com:vml" Requires="v">
                <p:oleObj spid="_x0000_s1133" name="Acrobat Document" r:id="rId4" imgW="11505960" imgH="7029340" progId="AcroExch.Document.7">
                  <p:embed/>
                </p:oleObj>
              </mc:Choice>
              <mc:Fallback>
                <p:oleObj name="Acrobat Document" r:id="rId4" imgW="11505960" imgH="7029340" progId="AcroExch.Document.7">
                  <p:embed/>
                  <p:pic>
                    <p:nvPicPr>
                      <p:cNvPr id="0" name=""/>
                      <p:cNvPicPr/>
                      <p:nvPr/>
                    </p:nvPicPr>
                    <p:blipFill>
                      <a:blip r:embed="rId5"/>
                      <a:stretch>
                        <a:fillRect/>
                      </a:stretch>
                    </p:blipFill>
                    <p:spPr>
                      <a:xfrm>
                        <a:off x="685800" y="1708862"/>
                        <a:ext cx="8054172" cy="4920538"/>
                      </a:xfrm>
                      <a:prstGeom prst="rect">
                        <a:avLst/>
                      </a:prstGeom>
                    </p:spPr>
                  </p:pic>
                </p:oleObj>
              </mc:Fallback>
            </mc:AlternateContent>
          </a:graphicData>
        </a:graphic>
      </p:graphicFrame>
      <p:sp>
        <p:nvSpPr>
          <p:cNvPr id="4" name="Rectangle 2"/>
          <p:cNvSpPr txBox="1">
            <a:spLocks noChangeArrowheads="1"/>
          </p:cNvSpPr>
          <p:nvPr/>
        </p:nvSpPr>
        <p:spPr bwMode="auto">
          <a:xfrm>
            <a:off x="3048000" y="381000"/>
            <a:ext cx="5562600" cy="1066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72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44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716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88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a:lstStyle>
          <a:p>
            <a:pPr eaLnBrk="1" hangingPunct="1">
              <a:defRPr/>
            </a:pPr>
            <a:r>
              <a:rPr lang="en-US" sz="3600" dirty="0" smtClean="0"/>
              <a:t>ASP.NET Web Forms and ASP.NET MVC 2</a:t>
            </a:r>
          </a:p>
        </p:txBody>
      </p:sp>
    </p:spTree>
    <p:extLst>
      <p:ext uri="{BB962C8B-B14F-4D97-AF65-F5344CB8AC3E}">
        <p14:creationId xmlns:p14="http://schemas.microsoft.com/office/powerpoint/2010/main" val="30725165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p:txBody>
          <a:bodyPr/>
          <a:lstStyle/>
          <a:p>
            <a:r>
              <a:rPr lang="en-US" sz="2000" dirty="0" smtClean="0"/>
              <a:t> Identify the aspects of your application that vary and separate them from what stays the same.</a:t>
            </a:r>
          </a:p>
          <a:p>
            <a:r>
              <a:rPr lang="en-US" sz="2000" dirty="0"/>
              <a:t> </a:t>
            </a:r>
            <a:r>
              <a:rPr lang="en-US" sz="2000" dirty="0" smtClean="0"/>
              <a:t>Program to an interface, not an implementation.</a:t>
            </a:r>
          </a:p>
          <a:p>
            <a:r>
              <a:rPr lang="en-US" sz="2000" dirty="0" smtClean="0"/>
              <a:t> Favor composition over inheritance.</a:t>
            </a:r>
          </a:p>
          <a:p>
            <a:r>
              <a:rPr lang="en-US" sz="2000" dirty="0"/>
              <a:t> Strive for loosely coupled designs between objects that interact</a:t>
            </a:r>
            <a:r>
              <a:rPr lang="en-US" sz="2000" dirty="0" smtClean="0"/>
              <a:t>.</a:t>
            </a:r>
          </a:p>
          <a:p>
            <a:r>
              <a:rPr lang="en-US" sz="2000" dirty="0" smtClean="0"/>
              <a:t> Classes should be open for extension, but closed for modification.</a:t>
            </a:r>
          </a:p>
          <a:p>
            <a:r>
              <a:rPr lang="en-US" sz="2000" dirty="0"/>
              <a:t> </a:t>
            </a:r>
            <a:r>
              <a:rPr lang="en-US" sz="2000" dirty="0" smtClean="0"/>
              <a:t>Dependency </a:t>
            </a:r>
            <a:r>
              <a:rPr lang="en-US" sz="2000" dirty="0"/>
              <a:t>Inversion Principle - Depend upon abstractions. Do not depend upon concrete classes.</a:t>
            </a:r>
          </a:p>
          <a:p>
            <a:r>
              <a:rPr lang="en-US" sz="2400" dirty="0" smtClean="0"/>
              <a:t> </a:t>
            </a:r>
            <a:r>
              <a:rPr lang="en-US" sz="2000" dirty="0" smtClean="0"/>
              <a:t>Principle of Least Knowledge – talk only to your immediate friends.</a:t>
            </a:r>
            <a:endParaRPr lang="en-US" sz="2000" dirty="0"/>
          </a:p>
          <a:p>
            <a:endParaRPr lang="en-US" sz="2800" dirty="0"/>
          </a:p>
        </p:txBody>
      </p:sp>
    </p:spTree>
    <p:extLst>
      <p:ext uri="{BB962C8B-B14F-4D97-AF65-F5344CB8AC3E}">
        <p14:creationId xmlns:p14="http://schemas.microsoft.com/office/powerpoint/2010/main" val="72877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Template Method</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Defines the skeleton of an algorithm in an operation, deferring some steps to subclasses. </a:t>
            </a:r>
            <a:r>
              <a:rPr lang="en-US" sz="3600" dirty="0" smtClean="0"/>
              <a:t>Template Method </a:t>
            </a:r>
            <a:r>
              <a:rPr lang="en-US" sz="3600" dirty="0"/>
              <a:t>lets subclasses redefine certain steps of an algorithm without changing the algorithm's structure.</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8]</a:t>
            </a:r>
            <a:endParaRPr lang="en-US" dirty="0"/>
          </a:p>
        </p:txBody>
      </p:sp>
    </p:spTree>
    <p:extLst>
      <p:ext uri="{BB962C8B-B14F-4D97-AF65-F5344CB8AC3E}">
        <p14:creationId xmlns:p14="http://schemas.microsoft.com/office/powerpoint/2010/main" val="10552775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Principles</a:t>
            </a:r>
            <a:endParaRPr lang="en-US" dirty="0"/>
          </a:p>
        </p:txBody>
      </p:sp>
      <p:sp>
        <p:nvSpPr>
          <p:cNvPr id="3" name="Content Placeholder 2"/>
          <p:cNvSpPr>
            <a:spLocks noGrp="1"/>
          </p:cNvSpPr>
          <p:nvPr>
            <p:ph idx="1"/>
          </p:nvPr>
        </p:nvSpPr>
        <p:spPr>
          <a:xfrm>
            <a:off x="533400" y="1676400"/>
            <a:ext cx="8382000" cy="4456113"/>
          </a:xfrm>
        </p:spPr>
        <p:txBody>
          <a:bodyPr/>
          <a:lstStyle/>
          <a:p>
            <a:r>
              <a:rPr lang="en-US" sz="2100" dirty="0" smtClean="0"/>
              <a:t> Identify the aspects of your application that vary and separate them from what stays the same.</a:t>
            </a:r>
          </a:p>
          <a:p>
            <a:r>
              <a:rPr lang="en-US" sz="2100" dirty="0"/>
              <a:t> </a:t>
            </a:r>
            <a:r>
              <a:rPr lang="en-US" sz="2100" dirty="0" smtClean="0"/>
              <a:t>Program to an interface, not an implementation.</a:t>
            </a:r>
          </a:p>
          <a:p>
            <a:r>
              <a:rPr lang="en-US" sz="2100" dirty="0" smtClean="0"/>
              <a:t> Favor composition over inheritance.</a:t>
            </a:r>
          </a:p>
          <a:p>
            <a:r>
              <a:rPr lang="en-US" sz="2100" dirty="0"/>
              <a:t> Strive for loosely coupled designs between objects that interact</a:t>
            </a:r>
            <a:r>
              <a:rPr lang="en-US" sz="2100" dirty="0" smtClean="0"/>
              <a:t>.</a:t>
            </a:r>
          </a:p>
          <a:p>
            <a:r>
              <a:rPr lang="en-US" sz="2100" dirty="0" smtClean="0"/>
              <a:t> Classes should be open for extension, but closed for modification.</a:t>
            </a:r>
          </a:p>
          <a:p>
            <a:r>
              <a:rPr lang="en-US" sz="2100" dirty="0"/>
              <a:t> Dependency Inversion Principle - Depend upon abstractions. Do not depend upon concrete classes.</a:t>
            </a:r>
          </a:p>
          <a:p>
            <a:r>
              <a:rPr lang="en-US" sz="2100" dirty="0" smtClean="0"/>
              <a:t> Principle of Least Knowledge – talk only to your immediate friends.</a:t>
            </a:r>
          </a:p>
          <a:p>
            <a:r>
              <a:rPr lang="en-US" sz="2100" dirty="0"/>
              <a:t> </a:t>
            </a:r>
            <a:r>
              <a:rPr lang="en-US" sz="2100" dirty="0" smtClean="0"/>
              <a:t>The Hollywood Principle – Don’t call us, we’ll call you.</a:t>
            </a:r>
          </a:p>
          <a:p>
            <a:r>
              <a:rPr lang="en-US" sz="2100" dirty="0"/>
              <a:t>  </a:t>
            </a:r>
            <a:r>
              <a:rPr lang="en-US" sz="2100" dirty="0" smtClean="0"/>
              <a:t>A class should have one and only one reason to change.</a:t>
            </a:r>
            <a:endParaRPr lang="en-US" sz="2100" dirty="0"/>
          </a:p>
          <a:p>
            <a:endParaRPr lang="en-US" sz="2800" dirty="0"/>
          </a:p>
        </p:txBody>
      </p:sp>
    </p:spTree>
    <p:extLst>
      <p:ext uri="{BB962C8B-B14F-4D97-AF65-F5344CB8AC3E}">
        <p14:creationId xmlns:p14="http://schemas.microsoft.com/office/powerpoint/2010/main" val="369982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Iterator</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Provides a way to access the elements of an aggregate object sequentially without exposing its underlying representation.</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9]</a:t>
            </a:r>
            <a:endParaRPr lang="en-US" dirty="0"/>
          </a:p>
        </p:txBody>
      </p:sp>
    </p:spTree>
    <p:extLst>
      <p:ext uri="{BB962C8B-B14F-4D97-AF65-F5344CB8AC3E}">
        <p14:creationId xmlns:p14="http://schemas.microsoft.com/office/powerpoint/2010/main" val="3326172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Composite</a:t>
            </a:r>
            <a:endParaRPr lang="en-US" dirty="0"/>
          </a:p>
        </p:txBody>
      </p:sp>
      <p:sp>
        <p:nvSpPr>
          <p:cNvPr id="3" name="Content Placeholder 2"/>
          <p:cNvSpPr>
            <a:spLocks noGrp="1"/>
          </p:cNvSpPr>
          <p:nvPr>
            <p:ph idx="1"/>
          </p:nvPr>
        </p:nvSpPr>
        <p:spPr/>
        <p:txBody>
          <a:bodyPr/>
          <a:lstStyle/>
          <a:p>
            <a:pPr marL="0" indent="0">
              <a:buNone/>
              <a:defRPr/>
            </a:pPr>
            <a:r>
              <a:rPr lang="en-US" sz="3600" b="1" dirty="0"/>
              <a:t>Structural </a:t>
            </a:r>
            <a:r>
              <a:rPr lang="en-US" sz="3600" b="1" dirty="0" smtClean="0"/>
              <a:t>Pattern</a:t>
            </a:r>
          </a:p>
          <a:p>
            <a:pPr marL="0" indent="0">
              <a:buNone/>
              <a:defRPr/>
            </a:pPr>
            <a:r>
              <a:rPr lang="en-US" sz="3600" dirty="0"/>
              <a:t>Composes objects into tree structures to represent part-whole hierarchies. </a:t>
            </a:r>
            <a:r>
              <a:rPr lang="en-US" sz="3600" dirty="0" smtClean="0"/>
              <a:t>Composite </a:t>
            </a:r>
            <a:r>
              <a:rPr lang="en-US" sz="3600" dirty="0"/>
              <a:t>lets clients treat individual objects and compositions of objects uniformly.</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9]</a:t>
            </a:r>
            <a:endParaRPr lang="en-US" dirty="0"/>
          </a:p>
        </p:txBody>
      </p:sp>
    </p:spTree>
    <p:extLst>
      <p:ext uri="{BB962C8B-B14F-4D97-AF65-F5344CB8AC3E}">
        <p14:creationId xmlns:p14="http://schemas.microsoft.com/office/powerpoint/2010/main" val="27480703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State</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Allows an object to alter its behavior when its internal state changes. The object will appear to change its class.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10]</a:t>
            </a:r>
            <a:endParaRPr lang="en-US" dirty="0"/>
          </a:p>
        </p:txBody>
      </p:sp>
    </p:spTree>
    <p:extLst>
      <p:ext uri="{BB962C8B-B14F-4D97-AF65-F5344CB8AC3E}">
        <p14:creationId xmlns:p14="http://schemas.microsoft.com/office/powerpoint/2010/main" val="1514940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Proxy</a:t>
            </a:r>
            <a:endParaRPr lang="en-US" dirty="0"/>
          </a:p>
        </p:txBody>
      </p:sp>
      <p:sp>
        <p:nvSpPr>
          <p:cNvPr id="3" name="Content Placeholder 2"/>
          <p:cNvSpPr>
            <a:spLocks noGrp="1"/>
          </p:cNvSpPr>
          <p:nvPr>
            <p:ph idx="1"/>
          </p:nvPr>
        </p:nvSpPr>
        <p:spPr/>
        <p:txBody>
          <a:bodyPr/>
          <a:lstStyle/>
          <a:p>
            <a:pPr marL="0" indent="0">
              <a:buNone/>
              <a:defRPr/>
            </a:pPr>
            <a:r>
              <a:rPr lang="en-US" sz="3600" b="1" dirty="0"/>
              <a:t>Structural </a:t>
            </a:r>
            <a:r>
              <a:rPr lang="en-US" sz="3600" b="1" dirty="0" smtClean="0"/>
              <a:t>Pattern</a:t>
            </a:r>
          </a:p>
          <a:p>
            <a:pPr marL="0" indent="0">
              <a:buNone/>
              <a:defRPr/>
            </a:pPr>
            <a:r>
              <a:rPr lang="en-US" sz="3600" dirty="0"/>
              <a:t>Provides a surrogate or placeholder for another object to control access to it.</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11]</a:t>
            </a:r>
            <a:endParaRPr lang="en-US" dirty="0"/>
          </a:p>
        </p:txBody>
      </p:sp>
    </p:spTree>
    <p:extLst>
      <p:ext uri="{BB962C8B-B14F-4D97-AF65-F5344CB8AC3E}">
        <p14:creationId xmlns:p14="http://schemas.microsoft.com/office/powerpoint/2010/main" val="37747984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Anti-Pattern</a:t>
            </a:r>
            <a:endParaRPr lang="en-US" dirty="0"/>
          </a:p>
        </p:txBody>
      </p:sp>
      <p:sp>
        <p:nvSpPr>
          <p:cNvPr id="3" name="Content Placeholder 2"/>
          <p:cNvSpPr>
            <a:spLocks noGrp="1"/>
          </p:cNvSpPr>
          <p:nvPr>
            <p:ph idx="1"/>
          </p:nvPr>
        </p:nvSpPr>
        <p:spPr/>
        <p:txBody>
          <a:bodyPr/>
          <a:lstStyle/>
          <a:p>
            <a:pPr marL="0" indent="0">
              <a:buNone/>
              <a:defRPr/>
            </a:pPr>
            <a:r>
              <a:rPr lang="en-US" sz="3600" dirty="0" smtClean="0"/>
              <a:t>Tells you how to go from a problem to a BAD solution.</a:t>
            </a:r>
          </a:p>
          <a:p>
            <a:pPr marL="0" indent="0">
              <a:buNone/>
              <a:defRPr/>
            </a:pPr>
            <a:r>
              <a:rPr lang="en-US" sz="3600" dirty="0" smtClean="0"/>
              <a:t>A pattern that </a:t>
            </a:r>
            <a:r>
              <a:rPr lang="en-US" sz="3600" dirty="0"/>
              <a:t>may be commonly used but is ineffective and/or counterproductive in </a:t>
            </a:r>
            <a:r>
              <a:rPr lang="en-US" sz="3600" dirty="0" smtClean="0"/>
              <a:t>practice.</a:t>
            </a:r>
          </a:p>
          <a:p>
            <a:pPr marL="0" indent="0">
              <a:buNone/>
              <a:defRPr/>
            </a:pPr>
            <a:endParaRPr lang="en-US" sz="3600" dirty="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13]</a:t>
            </a:r>
            <a:endParaRPr lang="en-US" dirty="0"/>
          </a:p>
        </p:txBody>
      </p:sp>
    </p:spTree>
    <p:extLst>
      <p:ext uri="{BB962C8B-B14F-4D97-AF65-F5344CB8AC3E}">
        <p14:creationId xmlns:p14="http://schemas.microsoft.com/office/powerpoint/2010/main" val="6302887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76600" y="381000"/>
            <a:ext cx="5638800" cy="1066800"/>
          </a:xfrm>
        </p:spPr>
        <p:txBody>
          <a:bodyPr/>
          <a:lstStyle/>
          <a:p>
            <a:r>
              <a:rPr lang="en-US" dirty="0" smtClean="0"/>
              <a:t>Anti-Pattern Template</a:t>
            </a:r>
            <a:endParaRPr lang="en-US" dirty="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4267200"/>
            <a:ext cx="1427163" cy="183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858" y="1752600"/>
            <a:ext cx="602932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515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Spagetti</a:t>
            </a:r>
            <a:r>
              <a:rPr lang="en-US" dirty="0" smtClean="0"/>
              <a:t> Code</a:t>
            </a:r>
            <a:endParaRPr lang="en-US" dirty="0"/>
          </a:p>
        </p:txBody>
      </p:sp>
      <p:sp>
        <p:nvSpPr>
          <p:cNvPr id="3" name="Content Placeholder 2"/>
          <p:cNvSpPr>
            <a:spLocks noGrp="1"/>
          </p:cNvSpPr>
          <p:nvPr>
            <p:ph idx="1"/>
          </p:nvPr>
        </p:nvSpPr>
        <p:spPr/>
        <p:txBody>
          <a:bodyPr/>
          <a:lstStyle/>
          <a:p>
            <a:r>
              <a:rPr lang="en-US" dirty="0" smtClean="0"/>
              <a:t>An undocumented piece of code that cannot be extended or modified with extreme difficulty due to it convoluted structure.</a:t>
            </a:r>
            <a:endParaRPr lang="en-US" dirty="0"/>
          </a:p>
        </p:txBody>
      </p:sp>
    </p:spTree>
    <p:extLst>
      <p:ext uri="{BB962C8B-B14F-4D97-AF65-F5344CB8AC3E}">
        <p14:creationId xmlns:p14="http://schemas.microsoft.com/office/powerpoint/2010/main" val="2676491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dirty="0" smtClean="0"/>
              <a:t>Welcome</a:t>
            </a:r>
          </a:p>
        </p:txBody>
      </p:sp>
      <p:sp>
        <p:nvSpPr>
          <p:cNvPr id="32770" name="Rectangle 3"/>
          <p:cNvSpPr>
            <a:spLocks noGrp="1" noChangeArrowheads="1"/>
          </p:cNvSpPr>
          <p:nvPr>
            <p:ph type="body" idx="1"/>
          </p:nvPr>
        </p:nvSpPr>
        <p:spPr/>
        <p:txBody>
          <a:bodyPr/>
          <a:lstStyle/>
          <a:p>
            <a:pPr eaLnBrk="1" hangingPunct="1">
              <a:buFont typeface="Wingdings" pitchFamily="2" charset="2"/>
              <a:buNone/>
            </a:pPr>
            <a:r>
              <a:rPr lang="en-US" smtClean="0"/>
              <a:t>The purpose of this user group is to help developers learn ASP.NET. </a:t>
            </a:r>
          </a:p>
          <a:p>
            <a:pPr lvl="1" eaLnBrk="1" hangingPunct="1">
              <a:spcBef>
                <a:spcPts val="1800"/>
              </a:spcBef>
              <a:buFontTx/>
              <a:buChar char="-"/>
            </a:pPr>
            <a:r>
              <a:rPr lang="en-US" smtClean="0"/>
              <a:t>My intent is to provide a forum for you to learn about and discuss the various components of a production quality ASP.NET application.</a:t>
            </a:r>
          </a:p>
          <a:p>
            <a:pPr lvl="1" eaLnBrk="1" hangingPunct="1">
              <a:spcBef>
                <a:spcPct val="25000"/>
              </a:spcBef>
              <a:buFontTx/>
              <a:buChar char="-"/>
            </a:pPr>
            <a:endParaRPr lang="en-US" smtClean="0"/>
          </a:p>
          <a:p>
            <a:pPr algn="ctr" eaLnBrk="1" hangingPunct="1">
              <a:buFont typeface="Wingdings" pitchFamily="2" charset="2"/>
              <a:buNone/>
            </a:pPr>
            <a:r>
              <a:rPr lang="en-US" sz="4000" b="1" smtClean="0">
                <a:hlinkClick r:id="rId3"/>
              </a:rPr>
              <a:t>www.dallasasp.net</a:t>
            </a:r>
            <a:endParaRPr lang="en-US" sz="4000" b="1" smtClean="0"/>
          </a:p>
        </p:txBody>
      </p:sp>
      <p:sp>
        <p:nvSpPr>
          <p:cNvPr id="32771"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Anti-Patterns</a:t>
            </a:r>
            <a:endParaRPr lang="en-US" dirty="0"/>
          </a:p>
        </p:txBody>
      </p:sp>
      <p:sp>
        <p:nvSpPr>
          <p:cNvPr id="3" name="Content Placeholder 2"/>
          <p:cNvSpPr>
            <a:spLocks noGrp="1"/>
          </p:cNvSpPr>
          <p:nvPr>
            <p:ph sz="half" idx="1"/>
          </p:nvPr>
        </p:nvSpPr>
        <p:spPr>
          <a:xfrm>
            <a:off x="533400" y="1828800"/>
            <a:ext cx="3124200" cy="4303713"/>
          </a:xfrm>
        </p:spPr>
        <p:txBody>
          <a:bodyPr/>
          <a:lstStyle/>
          <a:p>
            <a:r>
              <a:rPr lang="en-US" dirty="0" smtClean="0"/>
              <a:t>The </a:t>
            </a:r>
            <a:r>
              <a:rPr lang="en-US" dirty="0"/>
              <a:t>Blob</a:t>
            </a:r>
          </a:p>
          <a:p>
            <a:r>
              <a:rPr lang="en-US" dirty="0" smtClean="0"/>
              <a:t>Lava Flow</a:t>
            </a:r>
          </a:p>
          <a:p>
            <a:r>
              <a:rPr lang="en-US" dirty="0"/>
              <a:t>Spaghetti Code</a:t>
            </a:r>
          </a:p>
          <a:p>
            <a:r>
              <a:rPr lang="en-US" dirty="0" smtClean="0"/>
              <a:t>Poltergeists</a:t>
            </a:r>
            <a:endParaRPr lang="en-US" dirty="0"/>
          </a:p>
          <a:p>
            <a:r>
              <a:rPr lang="en-US" dirty="0" smtClean="0"/>
              <a:t>Boat Anchor</a:t>
            </a:r>
          </a:p>
          <a:p>
            <a:r>
              <a:rPr lang="en-US" dirty="0"/>
              <a:t>Dead </a:t>
            </a:r>
            <a:r>
              <a:rPr lang="en-US" dirty="0" smtClean="0"/>
              <a:t>End</a:t>
            </a:r>
          </a:p>
          <a:p>
            <a:r>
              <a:rPr lang="en-US" dirty="0"/>
              <a:t>Input Kludge</a:t>
            </a:r>
          </a:p>
          <a:p>
            <a:endParaRPr lang="en-US" sz="2400" dirty="0"/>
          </a:p>
          <a:p>
            <a:endParaRPr lang="en-US" sz="2400" dirty="0"/>
          </a:p>
        </p:txBody>
      </p:sp>
      <p:sp>
        <p:nvSpPr>
          <p:cNvPr id="4" name="Content Placeholder 3"/>
          <p:cNvSpPr>
            <a:spLocks noGrp="1"/>
          </p:cNvSpPr>
          <p:nvPr>
            <p:ph sz="half" idx="2"/>
          </p:nvPr>
        </p:nvSpPr>
        <p:spPr>
          <a:xfrm>
            <a:off x="3810000" y="1828800"/>
            <a:ext cx="5105400" cy="4303713"/>
          </a:xfrm>
        </p:spPr>
        <p:txBody>
          <a:bodyPr/>
          <a:lstStyle/>
          <a:p>
            <a:r>
              <a:rPr lang="en-US" dirty="0"/>
              <a:t>Golden Hammer</a:t>
            </a:r>
          </a:p>
          <a:p>
            <a:r>
              <a:rPr lang="en-US" dirty="0" smtClean="0"/>
              <a:t>Continuous </a:t>
            </a:r>
            <a:r>
              <a:rPr lang="en-US" dirty="0"/>
              <a:t>Obsolescence</a:t>
            </a:r>
          </a:p>
          <a:p>
            <a:r>
              <a:rPr lang="en-US" dirty="0" smtClean="0"/>
              <a:t>Walking </a:t>
            </a:r>
            <a:r>
              <a:rPr lang="en-US" dirty="0"/>
              <a:t>through a Minefield</a:t>
            </a:r>
          </a:p>
          <a:p>
            <a:r>
              <a:rPr lang="en-US" dirty="0"/>
              <a:t>Cut-and-Paste </a:t>
            </a:r>
            <a:r>
              <a:rPr lang="en-US" dirty="0" smtClean="0"/>
              <a:t>Programming</a:t>
            </a:r>
          </a:p>
          <a:p>
            <a:r>
              <a:rPr lang="en-US" dirty="0"/>
              <a:t>Ambiguous Viewpoint</a:t>
            </a:r>
          </a:p>
          <a:p>
            <a:r>
              <a:rPr lang="en-US" dirty="0" smtClean="0"/>
              <a:t>Mushroom </a:t>
            </a:r>
            <a:r>
              <a:rPr lang="en-US" dirty="0"/>
              <a:t>Management</a:t>
            </a:r>
          </a:p>
          <a:p>
            <a:r>
              <a:rPr lang="en-US" dirty="0"/>
              <a:t>Functional Decomposition</a:t>
            </a:r>
          </a:p>
          <a:p>
            <a:endParaRPr lang="en-US" sz="2400" dirty="0"/>
          </a:p>
        </p:txBody>
      </p:sp>
      <p:sp>
        <p:nvSpPr>
          <p:cNvPr id="5"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35126450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76200"/>
            <a:ext cx="6570663" cy="659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829897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Bridge</a:t>
            </a:r>
            <a:endParaRPr lang="en-US" dirty="0"/>
          </a:p>
        </p:txBody>
      </p:sp>
      <p:sp>
        <p:nvSpPr>
          <p:cNvPr id="3" name="Content Placeholder 2"/>
          <p:cNvSpPr>
            <a:spLocks noGrp="1"/>
          </p:cNvSpPr>
          <p:nvPr>
            <p:ph idx="1"/>
          </p:nvPr>
        </p:nvSpPr>
        <p:spPr/>
        <p:txBody>
          <a:bodyPr/>
          <a:lstStyle/>
          <a:p>
            <a:pPr marL="0" indent="0">
              <a:buNone/>
              <a:defRPr/>
            </a:pPr>
            <a:r>
              <a:rPr lang="en-US" sz="3600" b="1" dirty="0"/>
              <a:t>Structural </a:t>
            </a:r>
            <a:r>
              <a:rPr lang="en-US" sz="3600" b="1" dirty="0" smtClean="0"/>
              <a:t>Pattern</a:t>
            </a:r>
          </a:p>
          <a:p>
            <a:pPr marL="0" indent="0">
              <a:buNone/>
              <a:defRPr/>
            </a:pPr>
            <a:r>
              <a:rPr lang="en-US" sz="3600" dirty="0"/>
              <a:t>Decouples an abstract from its implementation so that the two can vary independently.</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33764596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Builder</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Creational Pattern</a:t>
            </a:r>
          </a:p>
          <a:p>
            <a:pPr marL="0" indent="0">
              <a:buNone/>
              <a:defRPr/>
            </a:pPr>
            <a:r>
              <a:rPr lang="en-US" sz="3600" dirty="0"/>
              <a:t>Separates the construction of a complex object from it representation so that the same construction process can create different representations.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16528665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Chain of Responsibility</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Avoids coupling the sender of a request to it receiver by giving more than one object a chance to handle the request. It chains the receiving objects and passes the along the chain until an object handles </a:t>
            </a:r>
            <a:r>
              <a:rPr lang="en-US" sz="3600" dirty="0" smtClean="0"/>
              <a:t>it.</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42394017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Flyweight</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Structural Pattern</a:t>
            </a:r>
          </a:p>
          <a:p>
            <a:pPr marL="0" indent="0">
              <a:buNone/>
              <a:defRPr/>
            </a:pPr>
            <a:r>
              <a:rPr lang="en-US" sz="3600" dirty="0"/>
              <a:t>Uses sharing to support large numbers of fine-grained objects efficiently.</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7122513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Interpreter</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Given a language, defines a representation for </a:t>
            </a:r>
            <a:r>
              <a:rPr lang="en-US" sz="3600" dirty="0" smtClean="0"/>
              <a:t>its </a:t>
            </a:r>
            <a:r>
              <a:rPr lang="en-US" sz="3600" dirty="0"/>
              <a:t>grammar along with an interpreter that uses the representation to interpret sentences in the language.</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69786174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Mediator</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Defines an object that encapsulates how a set of objects interact. Mediator promotes loose coupling by keeping objects from referring to each other explicitly, and it lets you vary their interaction independently.</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212112364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Memento</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Without violating encapsulation, it captures and externalizes an object’s internal state so that the object can be </a:t>
            </a:r>
            <a:r>
              <a:rPr lang="en-US" sz="3600" dirty="0" smtClean="0"/>
              <a:t>restored </a:t>
            </a:r>
            <a:r>
              <a:rPr lang="en-US" sz="3600" dirty="0"/>
              <a:t>to this state later.</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23332311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Prototype</a:t>
            </a:r>
            <a:endParaRPr lang="en-US" dirty="0"/>
          </a:p>
        </p:txBody>
      </p:sp>
      <p:sp>
        <p:nvSpPr>
          <p:cNvPr id="3" name="Content Placeholder 2"/>
          <p:cNvSpPr>
            <a:spLocks noGrp="1"/>
          </p:cNvSpPr>
          <p:nvPr>
            <p:ph idx="1"/>
          </p:nvPr>
        </p:nvSpPr>
        <p:spPr/>
        <p:txBody>
          <a:bodyPr/>
          <a:lstStyle/>
          <a:p>
            <a:pPr marL="0" indent="0">
              <a:buNone/>
              <a:defRPr/>
            </a:pPr>
            <a:r>
              <a:rPr lang="en-US" sz="3600" b="1" dirty="0" smtClean="0"/>
              <a:t>Creational Pattern</a:t>
            </a:r>
          </a:p>
          <a:p>
            <a:pPr marL="0" indent="0">
              <a:buNone/>
              <a:defRPr/>
            </a:pPr>
            <a:r>
              <a:rPr lang="en-US" sz="3600" dirty="0"/>
              <a:t>Specifies the kinds of objects to create using a prototypical instance, and creates new objects by copying this prototype.</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11372119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dirty="0" smtClean="0"/>
              <a:t>Our Website</a:t>
            </a:r>
          </a:p>
        </p:txBody>
      </p:sp>
      <p:pic>
        <p:nvPicPr>
          <p:cNvPr id="34818" name="Picture 2"/>
          <p:cNvPicPr>
            <a:picLocks noGrp="1" noChangeAspect="1" noChangeArrowheads="1"/>
          </p:cNvPicPr>
          <p:nvPr>
            <p:ph type="body" idx="1"/>
          </p:nvPr>
        </p:nvPicPr>
        <p:blipFill>
          <a:blip r:embed="rId3"/>
          <a:srcRect/>
          <a:stretch>
            <a:fillRect/>
          </a:stretch>
        </p:blipFill>
        <p:spPr>
          <a:xfrm>
            <a:off x="2195513" y="1828800"/>
            <a:ext cx="5057775" cy="4303713"/>
          </a:xfrm>
        </p:spPr>
      </p:pic>
      <p:sp>
        <p:nvSpPr>
          <p:cNvPr id="34819"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Visitor</a:t>
            </a:r>
            <a:endParaRPr lang="en-US" dirty="0"/>
          </a:p>
        </p:txBody>
      </p:sp>
      <p:sp>
        <p:nvSpPr>
          <p:cNvPr id="3" name="Content Placeholder 2"/>
          <p:cNvSpPr>
            <a:spLocks noGrp="1"/>
          </p:cNvSpPr>
          <p:nvPr>
            <p:ph idx="1"/>
          </p:nvPr>
        </p:nvSpPr>
        <p:spPr/>
        <p:txBody>
          <a:bodyPr/>
          <a:lstStyle/>
          <a:p>
            <a:pPr marL="0" indent="0">
              <a:buNone/>
              <a:defRPr/>
            </a:pPr>
            <a:r>
              <a:rPr lang="en-US" sz="3600" b="1" dirty="0"/>
              <a:t>Behavioral </a:t>
            </a:r>
            <a:r>
              <a:rPr lang="en-US" sz="3600" b="1" dirty="0" smtClean="0"/>
              <a:t>Pattern</a:t>
            </a:r>
          </a:p>
          <a:p>
            <a:pPr marL="0" indent="0">
              <a:buNone/>
              <a:defRPr/>
            </a:pPr>
            <a:r>
              <a:rPr lang="en-US" sz="3600" dirty="0"/>
              <a:t>Represents an operation to be performed on the elements of an object structure. </a:t>
            </a:r>
            <a:r>
              <a:rPr lang="en-US" sz="3600" dirty="0" smtClean="0"/>
              <a:t>Visitor </a:t>
            </a:r>
            <a:r>
              <a:rPr lang="en-US" sz="3600" dirty="0"/>
              <a:t>lets you define a new operation without changing the classes of the elements on which it operates.</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[Appendix]</a:t>
            </a:r>
            <a:endParaRPr lang="en-US" dirty="0"/>
          </a:p>
        </p:txBody>
      </p:sp>
    </p:spTree>
    <p:extLst>
      <p:ext uri="{BB962C8B-B14F-4D97-AF65-F5344CB8AC3E}">
        <p14:creationId xmlns:p14="http://schemas.microsoft.com/office/powerpoint/2010/main" val="136127797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ffectLst/>
              </a:rPr>
              <a:t>Compound Pattern </a:t>
            </a:r>
            <a:endParaRPr lang="en-US" dirty="0"/>
          </a:p>
        </p:txBody>
      </p:sp>
      <p:sp>
        <p:nvSpPr>
          <p:cNvPr id="3" name="Content Placeholder 2"/>
          <p:cNvSpPr>
            <a:spLocks noGrp="1"/>
          </p:cNvSpPr>
          <p:nvPr>
            <p:ph idx="1"/>
          </p:nvPr>
        </p:nvSpPr>
        <p:spPr/>
        <p:txBody>
          <a:bodyPr/>
          <a:lstStyle/>
          <a:p>
            <a:pPr marL="0" indent="0">
              <a:buNone/>
              <a:defRPr/>
            </a:pPr>
            <a:r>
              <a:rPr lang="en-US" sz="3600" dirty="0" smtClean="0"/>
              <a:t>Combines two or more patterns into a solution that solves a recurring or general problem.</a:t>
            </a:r>
            <a:endParaRPr lang="en-US" sz="2800" dirty="0" smtClean="0"/>
          </a:p>
        </p:txBody>
      </p:sp>
      <p:sp>
        <p:nvSpPr>
          <p:cNvPr id="4710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
        <p:nvSpPr>
          <p:cNvPr id="6" name="TextBox 5"/>
          <p:cNvSpPr txBox="1"/>
          <p:nvPr/>
        </p:nvSpPr>
        <p:spPr>
          <a:xfrm>
            <a:off x="228600" y="6102141"/>
            <a:ext cx="8763000" cy="461665"/>
          </a:xfrm>
          <a:prstGeom prst="rect">
            <a:avLst/>
          </a:prstGeom>
          <a:noFill/>
        </p:spPr>
        <p:txBody>
          <a:bodyPr wrap="square" rtlCol="0">
            <a:spAutoFit/>
          </a:bodyPr>
          <a:lstStyle/>
          <a:p>
            <a:pPr algn="ctr"/>
            <a:r>
              <a:rPr lang="en-US" dirty="0" smtClean="0"/>
              <a:t>[Chapter 12]</a:t>
            </a:r>
            <a:endParaRPr lang="en-US" dirty="0"/>
          </a:p>
        </p:txBody>
      </p:sp>
    </p:spTree>
    <p:extLst>
      <p:ext uri="{BB962C8B-B14F-4D97-AF65-F5344CB8AC3E}">
        <p14:creationId xmlns:p14="http://schemas.microsoft.com/office/powerpoint/2010/main" val="42249841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r>
              <a:rPr lang="en-US" dirty="0" smtClean="0"/>
              <a:t>Agenda</a:t>
            </a:r>
          </a:p>
        </p:txBody>
      </p:sp>
      <p:sp>
        <p:nvSpPr>
          <p:cNvPr id="98307" name="Rectangle 3"/>
          <p:cNvSpPr>
            <a:spLocks noGrp="1" noChangeArrowheads="1"/>
          </p:cNvSpPr>
          <p:nvPr>
            <p:ph type="body" idx="1"/>
          </p:nvPr>
        </p:nvSpPr>
        <p:spPr/>
        <p:txBody>
          <a:bodyPr/>
          <a:lstStyle/>
          <a:p>
            <a:pPr eaLnBrk="1" hangingPunct="1"/>
            <a:r>
              <a:rPr lang="en-US" b="1" smtClean="0"/>
              <a:t> User Group Business</a:t>
            </a:r>
          </a:p>
          <a:p>
            <a:pPr eaLnBrk="1" hangingPunct="1"/>
            <a:r>
              <a:rPr lang="en-US" b="1" smtClean="0"/>
              <a:t> Announcements</a:t>
            </a:r>
          </a:p>
          <a:p>
            <a:pPr eaLnBrk="1" hangingPunct="1"/>
            <a:r>
              <a:rPr lang="en-US" b="1" smtClean="0"/>
              <a:t> Main Presentation</a:t>
            </a:r>
          </a:p>
          <a:p>
            <a:pPr eaLnBrk="1" hangingPunct="1"/>
            <a:r>
              <a:rPr lang="en-US" b="1" smtClean="0"/>
              <a:t> Door Prizes</a:t>
            </a:r>
          </a:p>
          <a:p>
            <a:pPr eaLnBrk="1" hangingPunct="1"/>
            <a:endParaRPr lang="en-US" smtClean="0"/>
          </a:p>
        </p:txBody>
      </p:sp>
      <p:sp>
        <p:nvSpPr>
          <p:cNvPr id="36867" name="TextBox 3"/>
          <p:cNvSpPr txBox="1">
            <a:spLocks noChangeArrowheads="1"/>
          </p:cNvSpPr>
          <p:nvPr/>
        </p:nvSpPr>
        <p:spPr bwMode="auto">
          <a:xfrm>
            <a:off x="457200" y="6096000"/>
            <a:ext cx="1143000" cy="457200"/>
          </a:xfrm>
          <a:prstGeom prst="rect">
            <a:avLst/>
          </a:prstGeom>
          <a:solidFill>
            <a:srgbClr val="DAE4F2"/>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blinds(horizontal)">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blinds(horizontal)">
                                      <p:cBhvr>
                                        <p:cTn id="12" dur="500"/>
                                        <p:tgtEl>
                                          <p:spTgt spid="98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blinds(horizontal)">
                                      <p:cBhvr>
                                        <p:cTn id="17" dur="500"/>
                                        <p:tgtEl>
                                          <p:spTgt spid="98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7">
                                            <p:txEl>
                                              <p:pRg st="3" end="3"/>
                                            </p:txEl>
                                          </p:spTgt>
                                        </p:tgtEl>
                                        <p:attrNameLst>
                                          <p:attrName>style.visibility</p:attrName>
                                        </p:attrNameLst>
                                      </p:cBhvr>
                                      <p:to>
                                        <p:strVal val="visible"/>
                                      </p:to>
                                    </p:set>
                                    <p:animEffect transition="in" filter="blinds(horizontal)">
                                      <p:cBhvr>
                                        <p:cTn id="22" dur="500"/>
                                        <p:tgtEl>
                                          <p:spTgt spid="983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ctrTitle"/>
          </p:nvPr>
        </p:nvSpPr>
        <p:spPr/>
        <p:txBody>
          <a:bodyPr/>
          <a:lstStyle/>
          <a:p>
            <a:pPr eaLnBrk="1" hangingPunct="1"/>
            <a:r>
              <a:rPr lang="en-US" smtClean="0"/>
              <a:t>User Group Business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ends">
  <a:themeElements>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2_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2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2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2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2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S_Mix_Template_4-3_Format">
  <a:themeElements>
    <a:clrScheme name="MIX08_2">
      <a:dk1>
        <a:srgbClr val="000000"/>
      </a:dk1>
      <a:lt1>
        <a:srgbClr val="FFFFFF"/>
      </a:lt1>
      <a:dk2>
        <a:srgbClr val="6E0F4C"/>
      </a:dk2>
      <a:lt2>
        <a:srgbClr val="FFFFFF"/>
      </a:lt2>
      <a:accent1>
        <a:srgbClr val="D68E02"/>
      </a:accent1>
      <a:accent2>
        <a:srgbClr val="0070C0"/>
      </a:accent2>
      <a:accent3>
        <a:srgbClr val="A75135"/>
      </a:accent3>
      <a:accent4>
        <a:srgbClr val="3F6669"/>
      </a:accent4>
      <a:accent5>
        <a:srgbClr val="520B39"/>
      </a:accent5>
      <a:accent6>
        <a:srgbClr val="7B7B7B"/>
      </a:accent6>
      <a:hlink>
        <a:srgbClr val="FFFFFF"/>
      </a:hlink>
      <a:folHlink>
        <a:srgbClr val="A5A5A5"/>
      </a:folHlink>
    </a:clrScheme>
    <a:fontScheme name="Segoe">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rtlCol="0">
        <a:spAutoFit/>
      </a:bodyPr>
      <a:lstStyle>
        <a:defPPr>
          <a:defRPr sz="3200" dirty="0" smtClean="0">
            <a:effectLst>
              <a:outerShdw blurRad="38100" dist="38100" dir="2700000" algn="tl">
                <a:srgbClr val="000000">
                  <a:alpha val="43137"/>
                </a:srgbClr>
              </a:outerShdw>
            </a:effectLst>
          </a:defRPr>
        </a:defPPr>
      </a:lstStyle>
    </a:tx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Glowing puzzle pieces design template</Template>
  <TotalTime>30986</TotalTime>
  <Words>3692</Words>
  <Application>Microsoft Office PowerPoint</Application>
  <PresentationFormat>On-screen Show (4:3)</PresentationFormat>
  <Paragraphs>728</Paragraphs>
  <Slides>71</Slides>
  <Notes>62</Notes>
  <HiddenSlides>1</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71</vt:i4>
      </vt:variant>
    </vt:vector>
  </HeadingPairs>
  <TitlesOfParts>
    <vt:vector size="75" baseType="lpstr">
      <vt:lpstr>Custom Design</vt:lpstr>
      <vt:lpstr>2_Blends</vt:lpstr>
      <vt:lpstr>MS_Mix_Template_4-3_Format</vt:lpstr>
      <vt:lpstr>Acrobat Document</vt:lpstr>
      <vt:lpstr>PowerPoint Presentation</vt:lpstr>
      <vt:lpstr>PowerPoint Presentation</vt:lpstr>
      <vt:lpstr>Design Patterns  </vt:lpstr>
      <vt:lpstr>Introductions</vt:lpstr>
      <vt:lpstr>PowerPoint Presentation</vt:lpstr>
      <vt:lpstr>Welcome</vt:lpstr>
      <vt:lpstr>Our Website</vt:lpstr>
      <vt:lpstr>Agenda</vt:lpstr>
      <vt:lpstr>User Group Business</vt:lpstr>
      <vt:lpstr>Paperwork</vt:lpstr>
      <vt:lpstr>Upcoming Meetings</vt:lpstr>
      <vt:lpstr>Later Tonight</vt:lpstr>
      <vt:lpstr>Announcements</vt:lpstr>
      <vt:lpstr>New Releases</vt:lpstr>
      <vt:lpstr>Learn  Visual C# 2010</vt:lpstr>
      <vt:lpstr>MSDN Events Presents</vt:lpstr>
      <vt:lpstr>Dallas Day of Dot Net</vt:lpstr>
      <vt:lpstr>WebMatrix to ASP.NET MVC Web Camp</vt:lpstr>
      <vt:lpstr>WebsiteSpark</vt:lpstr>
      <vt:lpstr>WebsiteSpark</vt:lpstr>
      <vt:lpstr>WebsiteSpark</vt:lpstr>
      <vt:lpstr>WebsiteSpark</vt:lpstr>
      <vt:lpstr>Microsoft BizSpark</vt:lpstr>
      <vt:lpstr>Microsoft BizSpark Requirements</vt:lpstr>
      <vt:lpstr>Ramp Up</vt:lpstr>
      <vt:lpstr>Design Patterns</vt:lpstr>
      <vt:lpstr>Who Read the Book?</vt:lpstr>
      <vt:lpstr>Agenda?</vt:lpstr>
      <vt:lpstr>Pop Quiz</vt:lpstr>
      <vt:lpstr>Constant of Software Development</vt:lpstr>
      <vt:lpstr>Design Pattern</vt:lpstr>
      <vt:lpstr>Shared Vocabulary</vt:lpstr>
      <vt:lpstr>Warning</vt:lpstr>
      <vt:lpstr>Resources</vt:lpstr>
      <vt:lpstr>Pattern Categories</vt:lpstr>
      <vt:lpstr>Strategy</vt:lpstr>
      <vt:lpstr>Visual Studio Feature Packs</vt:lpstr>
      <vt:lpstr>Design Principles</vt:lpstr>
      <vt:lpstr>Observer</vt:lpstr>
      <vt:lpstr>Design Principles</vt:lpstr>
      <vt:lpstr>Decorator</vt:lpstr>
      <vt:lpstr>Design Principles</vt:lpstr>
      <vt:lpstr>Abstract Factory</vt:lpstr>
      <vt:lpstr>Factory Method</vt:lpstr>
      <vt:lpstr>Design Principles</vt:lpstr>
      <vt:lpstr>Singleton</vt:lpstr>
      <vt:lpstr>Command</vt:lpstr>
      <vt:lpstr>Adaptor</vt:lpstr>
      <vt:lpstr>Facade</vt:lpstr>
      <vt:lpstr>Design Principles</vt:lpstr>
      <vt:lpstr>Template Method</vt:lpstr>
      <vt:lpstr>Design Principles</vt:lpstr>
      <vt:lpstr>Iterator</vt:lpstr>
      <vt:lpstr>Composite</vt:lpstr>
      <vt:lpstr>State</vt:lpstr>
      <vt:lpstr>Proxy</vt:lpstr>
      <vt:lpstr>Anti-Pattern</vt:lpstr>
      <vt:lpstr>Anti-Pattern Template</vt:lpstr>
      <vt:lpstr>Spagetti Code</vt:lpstr>
      <vt:lpstr>Anti-Patterns</vt:lpstr>
      <vt:lpstr>PowerPoint Presentation</vt:lpstr>
      <vt:lpstr>Bridge</vt:lpstr>
      <vt:lpstr>Builder</vt:lpstr>
      <vt:lpstr>Chain of Responsibility</vt:lpstr>
      <vt:lpstr>Flyweight</vt:lpstr>
      <vt:lpstr>Interpreter</vt:lpstr>
      <vt:lpstr>Mediator</vt:lpstr>
      <vt:lpstr>Memento</vt:lpstr>
      <vt:lpstr>Prototype</vt:lpstr>
      <vt:lpstr>Visitor</vt:lpstr>
      <vt:lpstr>Compound Pattern </vt:lpstr>
    </vt:vector>
  </TitlesOfParts>
  <Company>One Stop Designs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 Authorized Customer</dc:creator>
  <cp:lastModifiedBy>Toi B Wright</cp:lastModifiedBy>
  <cp:revision>533</cp:revision>
  <cp:lastPrinted>2010-10-26T20:33:05Z</cp:lastPrinted>
  <dcterms:created xsi:type="dcterms:W3CDTF">2006-04-24T23:17:23Z</dcterms:created>
  <dcterms:modified xsi:type="dcterms:W3CDTF">2011-01-27T03:10:39Z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TC011407991033</vt:lpwstr>
  </property>
</Properties>
</file>