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notesMasterIdLst>
    <p:notesMasterId r:id="rId43"/>
  </p:notesMasterIdLst>
  <p:handoutMasterIdLst>
    <p:handoutMasterId r:id="rId44"/>
  </p:handoutMasterIdLst>
  <p:sldIdLst>
    <p:sldId id="312" r:id="rId2"/>
    <p:sldId id="301" r:id="rId3"/>
    <p:sldId id="260" r:id="rId4"/>
    <p:sldId id="333" r:id="rId5"/>
    <p:sldId id="334" r:id="rId6"/>
    <p:sldId id="340" r:id="rId7"/>
    <p:sldId id="315" r:id="rId8"/>
    <p:sldId id="332" r:id="rId9"/>
    <p:sldId id="316" r:id="rId10"/>
    <p:sldId id="319" r:id="rId11"/>
    <p:sldId id="371" r:id="rId12"/>
    <p:sldId id="318" r:id="rId13"/>
    <p:sldId id="335" r:id="rId14"/>
    <p:sldId id="320" r:id="rId15"/>
    <p:sldId id="341" r:id="rId16"/>
    <p:sldId id="344" r:id="rId17"/>
    <p:sldId id="342" r:id="rId18"/>
    <p:sldId id="343" r:id="rId19"/>
    <p:sldId id="336" r:id="rId20"/>
    <p:sldId id="322" r:id="rId21"/>
    <p:sldId id="338" r:id="rId22"/>
    <p:sldId id="339" r:id="rId23"/>
    <p:sldId id="337" r:id="rId24"/>
    <p:sldId id="346" r:id="rId25"/>
    <p:sldId id="345" r:id="rId26"/>
    <p:sldId id="327" r:id="rId27"/>
    <p:sldId id="328" r:id="rId28"/>
    <p:sldId id="329" r:id="rId29"/>
    <p:sldId id="330" r:id="rId30"/>
    <p:sldId id="331" r:id="rId31"/>
    <p:sldId id="347" r:id="rId32"/>
    <p:sldId id="348" r:id="rId33"/>
    <p:sldId id="349" r:id="rId34"/>
    <p:sldId id="351" r:id="rId35"/>
    <p:sldId id="365" r:id="rId36"/>
    <p:sldId id="367" r:id="rId37"/>
    <p:sldId id="366" r:id="rId38"/>
    <p:sldId id="370" r:id="rId39"/>
    <p:sldId id="369" r:id="rId40"/>
    <p:sldId id="309" r:id="rId41"/>
    <p:sldId id="287" r:id="rId4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004232"/>
    <a:srgbClr val="96969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38" autoAdjust="0"/>
    <p:restoredTop sz="94684" autoAdjust="0"/>
  </p:normalViewPr>
  <p:slideViewPr>
    <p:cSldViewPr>
      <p:cViewPr varScale="1">
        <p:scale>
          <a:sx n="100" d="100"/>
          <a:sy n="100" d="100"/>
        </p:scale>
        <p:origin x="-122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  <p:sld r:id="rId35" collapse="1"/>
      <p:sld r:id="rId36" collapse="1"/>
      <p:sld r:id="rId37" collapse="1"/>
      <p:sld r:id="rId38" collapse="1"/>
      <p:sld r:id="rId39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3246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18" Type="http://schemas.openxmlformats.org/officeDocument/2006/relationships/slide" Target="slides/slide18.xml"/><Relationship Id="rId26" Type="http://schemas.openxmlformats.org/officeDocument/2006/relationships/slide" Target="slides/slide26.xml"/><Relationship Id="rId39" Type="http://schemas.openxmlformats.org/officeDocument/2006/relationships/slide" Target="slides/slide41.xml"/><Relationship Id="rId3" Type="http://schemas.openxmlformats.org/officeDocument/2006/relationships/slide" Target="slides/slide3.xml"/><Relationship Id="rId21" Type="http://schemas.openxmlformats.org/officeDocument/2006/relationships/slide" Target="slides/slide21.xml"/><Relationship Id="rId34" Type="http://schemas.openxmlformats.org/officeDocument/2006/relationships/slide" Target="slides/slide34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17" Type="http://schemas.openxmlformats.org/officeDocument/2006/relationships/slide" Target="slides/slide17.xml"/><Relationship Id="rId25" Type="http://schemas.openxmlformats.org/officeDocument/2006/relationships/slide" Target="slides/slide25.xml"/><Relationship Id="rId33" Type="http://schemas.openxmlformats.org/officeDocument/2006/relationships/slide" Target="slides/slide33.xml"/><Relationship Id="rId38" Type="http://schemas.openxmlformats.org/officeDocument/2006/relationships/slide" Target="slides/slide40.xml"/><Relationship Id="rId2" Type="http://schemas.openxmlformats.org/officeDocument/2006/relationships/slide" Target="slides/slide2.xml"/><Relationship Id="rId16" Type="http://schemas.openxmlformats.org/officeDocument/2006/relationships/slide" Target="slides/slide16.xml"/><Relationship Id="rId20" Type="http://schemas.openxmlformats.org/officeDocument/2006/relationships/slide" Target="slides/slide20.xml"/><Relationship Id="rId29" Type="http://schemas.openxmlformats.org/officeDocument/2006/relationships/slide" Target="slides/slide29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24" Type="http://schemas.openxmlformats.org/officeDocument/2006/relationships/slide" Target="slides/slide24.xml"/><Relationship Id="rId32" Type="http://schemas.openxmlformats.org/officeDocument/2006/relationships/slide" Target="slides/slide32.xml"/><Relationship Id="rId37" Type="http://schemas.openxmlformats.org/officeDocument/2006/relationships/slide" Target="slides/slide37.xml"/><Relationship Id="rId5" Type="http://schemas.openxmlformats.org/officeDocument/2006/relationships/slide" Target="slides/slide5.xml"/><Relationship Id="rId15" Type="http://schemas.openxmlformats.org/officeDocument/2006/relationships/slide" Target="slides/slide15.xml"/><Relationship Id="rId23" Type="http://schemas.openxmlformats.org/officeDocument/2006/relationships/slide" Target="slides/slide23.xml"/><Relationship Id="rId28" Type="http://schemas.openxmlformats.org/officeDocument/2006/relationships/slide" Target="slides/slide28.xml"/><Relationship Id="rId36" Type="http://schemas.openxmlformats.org/officeDocument/2006/relationships/slide" Target="slides/slide36.xml"/><Relationship Id="rId10" Type="http://schemas.openxmlformats.org/officeDocument/2006/relationships/slide" Target="slides/slide10.xml"/><Relationship Id="rId19" Type="http://schemas.openxmlformats.org/officeDocument/2006/relationships/slide" Target="slides/slide19.xml"/><Relationship Id="rId31" Type="http://schemas.openxmlformats.org/officeDocument/2006/relationships/slide" Target="slides/slide31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Relationship Id="rId22" Type="http://schemas.openxmlformats.org/officeDocument/2006/relationships/slide" Target="slides/slide22.xml"/><Relationship Id="rId27" Type="http://schemas.openxmlformats.org/officeDocument/2006/relationships/slide" Target="slides/slide27.xml"/><Relationship Id="rId30" Type="http://schemas.openxmlformats.org/officeDocument/2006/relationships/slide" Target="slides/slide30.xml"/><Relationship Id="rId35" Type="http://schemas.openxmlformats.org/officeDocument/2006/relationships/slide" Target="slides/slide3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SQL Server Magazine Connections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/>
              <a:t>Updates will be available at http://www.devconnections.com/updates/LasVegas _06/SQL_Connections</a:t>
            </a:r>
            <a:r>
              <a:rPr lang="en-US" sz="1200"/>
              <a:t> 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019800" y="8685213"/>
            <a:ext cx="836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6C3F907-C61D-4074-80AF-101345834E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Nov 6-9, 2006, Las Vegas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 dirty="0"/>
              <a:t>SQL Server Magazine Connections</a:t>
            </a:r>
          </a:p>
        </p:txBody>
      </p:sp>
      <p:sp>
        <p:nvSpPr>
          <p:cNvPr id="614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 dirty="0"/>
              <a:t>Nov 6-9, 2006, Las Vegas</a:t>
            </a:r>
          </a:p>
        </p:txBody>
      </p:sp>
      <p:sp>
        <p:nvSpPr>
          <p:cNvPr id="37892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dirty="0"/>
              <a:t>Updates will be available at http://www.devconnections.com/updates/LasVegas _06/</a:t>
            </a:r>
            <a:r>
              <a:rPr lang="en-US" dirty="0" err="1"/>
              <a:t>SQL_Connections</a:t>
            </a:r>
            <a:endParaRPr lang="en-US" dirty="0"/>
          </a:p>
        </p:txBody>
      </p:sp>
      <p:sp>
        <p:nvSpPr>
          <p:cNvPr id="615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172200" y="8685213"/>
            <a:ext cx="684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DF72191-458E-438A-8D2A-964948AA05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26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SQL Server Magazine Connections</a:t>
            </a:r>
          </a:p>
        </p:txBody>
      </p:sp>
      <p:sp>
        <p:nvSpPr>
          <p:cNvPr id="38915" name="Rectangle 1030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Updates will be available at http://www.devconnections.com/updates/LasVegas _06/SQL_Connections</a:t>
            </a:r>
          </a:p>
        </p:txBody>
      </p:sp>
      <p:sp>
        <p:nvSpPr>
          <p:cNvPr id="3891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CA67EE-ABEF-4732-9FF2-B98D9D05AE15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89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26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SQL Server Magazine Connections</a:t>
            </a:r>
          </a:p>
        </p:txBody>
      </p:sp>
      <p:sp>
        <p:nvSpPr>
          <p:cNvPr id="55299" name="Rectangle 1030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Updates will be available at http://www.devconnections.com/updates/LasVegas _06/SQL_Connections</a:t>
            </a:r>
          </a:p>
        </p:txBody>
      </p:sp>
      <p:sp>
        <p:nvSpPr>
          <p:cNvPr id="5530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AE6258-A701-41D5-BAD3-DB1D3BC48A3B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553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2200" y="681038"/>
            <a:ext cx="4627563" cy="3470275"/>
          </a:xfrm>
          <a:ln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26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SQL Server Magazine Connections</a:t>
            </a:r>
          </a:p>
        </p:txBody>
      </p:sp>
      <p:sp>
        <p:nvSpPr>
          <p:cNvPr id="39939" name="Rectangle 1030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Updates will be available at http://www.devconnections.com/updates/LasVegas _06/SQL_Connections</a:t>
            </a:r>
          </a:p>
        </p:txBody>
      </p:sp>
      <p:sp>
        <p:nvSpPr>
          <p:cNvPr id="3994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E797C0-FFA2-4B14-AA5D-15E1F9004EB0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99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2200" y="681038"/>
            <a:ext cx="4627563" cy="3470275"/>
          </a:xfrm>
          <a:ln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E50108-627C-4B5A-919F-A32C4E684DAD}" type="slidenum">
              <a:rPr lang="en-US" smtClean="0"/>
              <a:pPr/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FC6608-012F-4879-8D1B-9E03B8DA07FB}" type="slidenum">
              <a:rPr lang="en-US" smtClean="0"/>
              <a:pPr/>
              <a:t>31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29DD35-3462-4267-9294-6136C63B3A8E}" type="slidenum">
              <a:rPr lang="en-US" smtClean="0"/>
              <a:pPr/>
              <a:t>32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284639-E7CA-472D-9007-0B37E5EF6907}" type="slidenum">
              <a:rPr lang="en-US" smtClean="0"/>
              <a:pPr/>
              <a:t>33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C88304-30A8-47C1-8311-DC91AE1F2D25}" type="slidenum">
              <a:rPr lang="en-US" smtClean="0"/>
              <a:pPr/>
              <a:t>34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9011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901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ED9A10-557D-4CE4-A6E3-8E7D215FE2AA}" type="slidenum">
              <a:rPr lang="en-US" smtClean="0"/>
              <a:pPr/>
              <a:t>35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26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SQL Server Magazine Connections</a:t>
            </a:r>
          </a:p>
        </p:txBody>
      </p:sp>
      <p:sp>
        <p:nvSpPr>
          <p:cNvPr id="39939" name="Rectangle 1030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Updates will be available at http://www.devconnections.com/updates/LasVegas _06/SQL_Connections</a:t>
            </a:r>
          </a:p>
        </p:txBody>
      </p:sp>
      <p:sp>
        <p:nvSpPr>
          <p:cNvPr id="3994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E797C0-FFA2-4B14-AA5D-15E1F9004EB0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399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2200" y="681038"/>
            <a:ext cx="4627563" cy="3470275"/>
          </a:xfrm>
          <a:ln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CA17-D6DE-4B23-94FD-08750FEE55E1}" type="datetimeFigureOut">
              <a:rPr lang="en-US" smtClean="0"/>
              <a:pPr/>
              <a:t>7/28/2009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82EADC6-B675-4EF3-8CB7-507945066B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CA17-D6DE-4B23-94FD-08750FEE55E1}" type="datetimeFigureOut">
              <a:rPr lang="en-US" smtClean="0"/>
              <a:pPr/>
              <a:t>7/28/2009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EADC6-B675-4EF3-8CB7-507945066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CA17-D6DE-4B23-94FD-08750FEE55E1}" type="datetimeFigureOut">
              <a:rPr lang="en-US" smtClean="0"/>
              <a:pPr/>
              <a:t>7/28/2009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EADC6-B675-4EF3-8CB7-507945066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267200"/>
          </a:xfrm>
          <a:prstGeom prst="roundRect">
            <a:avLst>
              <a:gd name="adj" fmla="val 4294"/>
            </a:avLst>
          </a:prstGeom>
          <a:solidFill>
            <a:schemeClr val="tx1"/>
          </a:solidFill>
          <a:ln cap="rnd">
            <a:round/>
          </a:ln>
          <a:effectLst>
            <a:outerShdw blurRad="50800" dist="38100" dir="5400000" algn="t" rotWithShape="0">
              <a:prstClr val="black">
                <a:alpha val="0"/>
              </a:prstClr>
            </a:outerShdw>
          </a:effectLst>
        </p:spPr>
        <p:txBody>
          <a:bodyPr/>
          <a:lstStyle>
            <a:lvl1pPr>
              <a:buNone/>
              <a:defRPr sz="1600">
                <a:solidFill>
                  <a:schemeClr val="bg1"/>
                </a:solidFill>
                <a:latin typeface="Consolas" pitchFamily="49" charset="0"/>
              </a:defRPr>
            </a:lvl1pPr>
            <a:lvl2pPr>
              <a:buNone/>
              <a:defRPr sz="1600">
                <a:solidFill>
                  <a:schemeClr val="bg1"/>
                </a:solidFill>
                <a:latin typeface="Consolas" pitchFamily="49" charset="0"/>
              </a:defRPr>
            </a:lvl2pPr>
            <a:lvl3pPr>
              <a:buNone/>
              <a:defRPr sz="1600">
                <a:solidFill>
                  <a:schemeClr val="bg1"/>
                </a:solidFill>
                <a:latin typeface="Consolas" pitchFamily="49" charset="0"/>
              </a:defRPr>
            </a:lvl3pPr>
            <a:lvl4pPr>
              <a:buNone/>
              <a:defRPr sz="1600">
                <a:solidFill>
                  <a:schemeClr val="bg1"/>
                </a:solidFill>
                <a:latin typeface="Consolas" pitchFamily="49" charset="0"/>
              </a:defRPr>
            </a:lvl4pPr>
            <a:lvl5pPr>
              <a:buFont typeface="Arial" pitchFamily="34" charset="0"/>
              <a:buNone/>
              <a:defRPr sz="1600">
                <a:solidFill>
                  <a:schemeClr val="bg1"/>
                </a:solidFill>
                <a:latin typeface="Consolas" pitchFamily="49" charset="0"/>
              </a:defRPr>
            </a:lvl5pPr>
          </a:lstStyle>
          <a:p>
            <a:pPr lvl="0"/>
            <a:r>
              <a:rPr lang="en-US" noProof="1" smtClean="0"/>
              <a:t>Click to edit Master text styles</a:t>
            </a:r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 noProof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CA17-D6DE-4B23-94FD-08750FEE55E1}" type="datetimeFigureOut">
              <a:rPr lang="en-US" smtClean="0"/>
              <a:pPr/>
              <a:t>7/28/2009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EADC6-B675-4EF3-8CB7-507945066B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CA17-D6DE-4B23-94FD-08750FEE55E1}" type="datetimeFigureOut">
              <a:rPr lang="en-US" smtClean="0"/>
              <a:pPr/>
              <a:t>7/28/2009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82EADC6-B675-4EF3-8CB7-507945066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CA17-D6DE-4B23-94FD-08750FEE55E1}" type="datetimeFigureOut">
              <a:rPr lang="en-US" smtClean="0"/>
              <a:pPr/>
              <a:t>7/28/2009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EADC6-B675-4EF3-8CB7-507945066B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CA17-D6DE-4B23-94FD-08750FEE55E1}" type="datetimeFigureOut">
              <a:rPr lang="en-US" smtClean="0"/>
              <a:pPr/>
              <a:t>7/28/2009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EADC6-B675-4EF3-8CB7-507945066B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CA17-D6DE-4B23-94FD-08750FEE55E1}" type="datetimeFigureOut">
              <a:rPr lang="en-US" smtClean="0"/>
              <a:pPr/>
              <a:t>7/28/2009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EADC6-B675-4EF3-8CB7-507945066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CA17-D6DE-4B23-94FD-08750FEE55E1}" type="datetimeFigureOut">
              <a:rPr lang="en-US" smtClean="0"/>
              <a:pPr/>
              <a:t>7/28/2009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EADC6-B675-4EF3-8CB7-507945066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CA17-D6DE-4B23-94FD-08750FEE55E1}" type="datetimeFigureOut">
              <a:rPr lang="en-US" smtClean="0"/>
              <a:pPr/>
              <a:t>7/28/2009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EADC6-B675-4EF3-8CB7-507945066B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CA17-D6DE-4B23-94FD-08750FEE55E1}" type="datetimeFigureOut">
              <a:rPr lang="en-US" smtClean="0"/>
              <a:pPr/>
              <a:t>7/28/2009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82EADC6-B675-4EF3-8CB7-507945066B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73BCA17-D6DE-4B23-94FD-08750FEE55E1}" type="datetimeFigureOut">
              <a:rPr lang="en-US" smtClean="0"/>
              <a:pPr/>
              <a:t>7/28/2009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82EADC6-B675-4EF3-8CB7-507945066B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</p:sldLayoutIdLst>
  <p:transition>
    <p:wip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qlblog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Peter DeBetta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SQL Server 2008 </a:t>
            </a:r>
            <a:br>
              <a:rPr lang="en-US" dirty="0" smtClean="0"/>
            </a:br>
            <a:r>
              <a:rPr lang="en-US" dirty="0" smtClean="0"/>
              <a:t>New Features for Developers</a:t>
            </a:r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Table-Valued Parameters</a:t>
            </a:r>
            <a:endParaRPr lang="en-US" dirty="0" smtClean="0"/>
          </a:p>
        </p:txBody>
      </p:sp>
      <p:sp>
        <p:nvSpPr>
          <p:cNvPr id="3072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New user-defined table type</a:t>
            </a:r>
          </a:p>
          <a:p>
            <a:pPr lvl="1"/>
            <a:r>
              <a:rPr lang="en-US" smtClean="0"/>
              <a:t>Reusable table definition for table variables</a:t>
            </a:r>
          </a:p>
          <a:p>
            <a:r>
              <a:rPr lang="en-US" smtClean="0"/>
              <a:t>Can define local variable of table type</a:t>
            </a:r>
          </a:p>
          <a:p>
            <a:pPr lvl="1"/>
            <a:r>
              <a:rPr lang="en-US" smtClean="0"/>
              <a:t>Instead of defining table structure, use table type instead</a:t>
            </a:r>
          </a:p>
          <a:p>
            <a:r>
              <a:rPr lang="en-US" smtClean="0"/>
              <a:t>You cannot use a table-valued parameter as target of a SELECT INTO or INSERT EXEC statement</a:t>
            </a:r>
            <a:endParaRPr lang="en-US" dirty="0" smtClean="0"/>
          </a:p>
        </p:txBody>
      </p:sp>
    </p:spTree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Table-Valued Parameters</a:t>
            </a:r>
            <a:endParaRPr lang="en-US" dirty="0" smtClean="0"/>
          </a:p>
        </p:txBody>
      </p:sp>
      <p:sp>
        <p:nvSpPr>
          <p:cNvPr id="3072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Stored Procedures and User-Defined Functions can use table type as input parameter</a:t>
            </a:r>
          </a:p>
          <a:p>
            <a:pPr lvl="1"/>
            <a:r>
              <a:rPr lang="en-US" smtClean="0"/>
              <a:t>Must be read-only (no DML on table-valued parameters)</a:t>
            </a:r>
          </a:p>
          <a:p>
            <a:pPr lvl="1"/>
            <a:r>
              <a:rPr lang="en-US" smtClean="0"/>
              <a:t>Cannot be used for output</a:t>
            </a:r>
          </a:p>
          <a:p>
            <a:pPr lvl="1"/>
            <a:r>
              <a:rPr lang="en-US" smtClean="0"/>
              <a:t>SQL Server does not maintain statistics on columns of table-valued parameters.</a:t>
            </a:r>
          </a:p>
          <a:p>
            <a:r>
              <a:rPr lang="en-US" smtClean="0"/>
              <a:t>Locks are not acquired when initially populating table-valued parameter data from a client</a:t>
            </a:r>
          </a:p>
          <a:p>
            <a:r>
              <a:rPr lang="en-US" smtClean="0"/>
              <a:t>Do not cause a statement to recompile</a:t>
            </a:r>
            <a:endParaRPr lang="en-US" dirty="0" smtClean="0"/>
          </a:p>
        </p:txBody>
      </p:sp>
    </p:spTree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CREATE TYPE dbo.NewPerson AS TABLE </a:t>
            </a:r>
          </a:p>
          <a:p>
            <a:r>
              <a:rPr lang="en-US" smtClean="0"/>
              <a:t>( </a:t>
            </a:r>
          </a:p>
          <a:p>
            <a:r>
              <a:rPr lang="en-US" smtClean="0"/>
              <a:t>  PersonID INT NOT NULL PRIMARY KEY,</a:t>
            </a:r>
          </a:p>
          <a:p>
            <a:r>
              <a:rPr lang="en-US" smtClean="0"/>
              <a:t>  FirstName VARCHAR(20) NOT NULL,</a:t>
            </a:r>
          </a:p>
          <a:p>
            <a:r>
              <a:rPr lang="en-US" smtClean="0"/>
              <a:t>  LastName VARCHAR(30) NOT NULL</a:t>
            </a:r>
          </a:p>
          <a:p>
            <a:r>
              <a:rPr lang="en-US" smtClean="0"/>
              <a:t>);</a:t>
            </a:r>
          </a:p>
          <a:p>
            <a:r>
              <a:rPr lang="en-US" smtClean="0"/>
              <a:t>GO</a:t>
            </a:r>
          </a:p>
          <a:p>
            <a:r>
              <a:rPr lang="en-US" smtClean="0"/>
              <a:t>DECLARE @T AS dbo.NewPerson;</a:t>
            </a:r>
          </a:p>
          <a:p>
            <a:endParaRPr lang="en-US" smtClean="0"/>
          </a:p>
          <a:p>
            <a:r>
              <a:rPr lang="en-US" smtClean="0"/>
              <a:t>INSERT INTO @T(PersonID, FirstName, LastName)</a:t>
            </a:r>
          </a:p>
          <a:p>
            <a:r>
              <a:rPr lang="en-US" smtClean="0"/>
              <a:t>VALUES(1, 'Peter', 'DeBetta'),(2, 'Adam', 'Machanic')</a:t>
            </a:r>
            <a:br>
              <a:rPr lang="en-US" smtClean="0"/>
            </a:br>
            <a:r>
              <a:rPr lang="en-US" smtClean="0"/>
              <a:t>,(3, 'Jane', 'Doe')</a:t>
            </a:r>
          </a:p>
          <a:p>
            <a:endParaRPr lang="en-US" smtClean="0"/>
          </a:p>
          <a:p>
            <a:r>
              <a:rPr lang="en-US" smtClean="0"/>
              <a:t>SELECT * FROM @T;</a:t>
            </a:r>
            <a:endParaRPr lang="en-US" dirty="0" smtClean="0"/>
          </a:p>
        </p:txBody>
      </p:sp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Table-Valued Parameters</a:t>
            </a:r>
            <a:endParaRPr lang="en-US" dirty="0" smtClean="0"/>
          </a:p>
        </p:txBody>
      </p:sp>
    </p:spTree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CREATE PROC dbo.prPersonDetail (@T AS dbo.NewPerson READONLY)</a:t>
            </a:r>
          </a:p>
          <a:p>
            <a:r>
              <a:rPr lang="en-US" smtClean="0"/>
              <a:t>AS</a:t>
            </a:r>
          </a:p>
          <a:p>
            <a:r>
              <a:rPr lang="en-US" smtClean="0"/>
              <a:t>  SELECT C.*</a:t>
            </a:r>
          </a:p>
          <a:p>
            <a:r>
              <a:rPr lang="en-US" smtClean="0"/>
              <a:t>  FROM Person.Contact AS C</a:t>
            </a:r>
          </a:p>
          <a:p>
            <a:r>
              <a:rPr lang="en-US" smtClean="0"/>
              <a:t>    INNER JOIN @T AS T ON C.ContactID = T.PersonID;</a:t>
            </a:r>
          </a:p>
          <a:p>
            <a:r>
              <a:rPr lang="en-US" smtClean="0"/>
              <a:t>GO</a:t>
            </a:r>
          </a:p>
          <a:p>
            <a:endParaRPr lang="en-US" smtClean="0"/>
          </a:p>
          <a:p>
            <a:r>
              <a:rPr lang="en-US" smtClean="0"/>
              <a:t>DECLARE @MyPeople AS dbo.NewPerson;</a:t>
            </a:r>
          </a:p>
          <a:p>
            <a:endParaRPr lang="en-US" smtClean="0"/>
          </a:p>
          <a:p>
            <a:r>
              <a:rPr lang="en-US" smtClean="0"/>
              <a:t>INSERT INTO @MyPeople(PersonID, FirstName, LastName)</a:t>
            </a:r>
          </a:p>
          <a:p>
            <a:r>
              <a:rPr lang="en-US" smtClean="0"/>
              <a:t>VALUES(1, 'Peter', 'DeBetta'),(2, 'Adam', 'Machanic')</a:t>
            </a:r>
            <a:br>
              <a:rPr lang="en-US" smtClean="0"/>
            </a:br>
            <a:r>
              <a:rPr lang="en-US" smtClean="0"/>
              <a:t>,(3, 'Jane', 'Doe')</a:t>
            </a:r>
          </a:p>
          <a:p>
            <a:endParaRPr lang="en-US" smtClean="0"/>
          </a:p>
          <a:p>
            <a:r>
              <a:rPr lang="en-US" smtClean="0"/>
              <a:t>EXEC dbo.prPersonDetail @T = @MyPeople;</a:t>
            </a:r>
          </a:p>
          <a:p>
            <a:endParaRPr lang="en-US" dirty="0" smtClean="0"/>
          </a:p>
        </p:txBody>
      </p:sp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Table-Valued Parameters</a:t>
            </a:r>
            <a:endParaRPr lang="en-US" dirty="0" smtClean="0"/>
          </a:p>
        </p:txBody>
      </p:sp>
    </p:spTree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MERGE</a:t>
            </a:r>
            <a:endParaRPr lang="en-US" dirty="0" smtClean="0"/>
          </a:p>
        </p:txBody>
      </p:sp>
      <p:sp>
        <p:nvSpPr>
          <p:cNvPr id="31747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The mythical UPSERT</a:t>
            </a:r>
          </a:p>
          <a:p>
            <a:pPr lvl="1"/>
            <a:r>
              <a:rPr lang="en-US" smtClean="0"/>
              <a:t>An single, atomic operation that combines the functionality of </a:t>
            </a:r>
            <a:br>
              <a:rPr lang="en-US" smtClean="0"/>
            </a:br>
            <a:r>
              <a:rPr lang="en-US" smtClean="0"/>
              <a:t>INSERT, UPDATE, and DELETE</a:t>
            </a:r>
          </a:p>
          <a:p>
            <a:r>
              <a:rPr lang="en-US" smtClean="0"/>
              <a:t>Semicolon terminator is required!</a:t>
            </a:r>
          </a:p>
          <a:p>
            <a:r>
              <a:rPr lang="en-US" smtClean="0"/>
              <a:t>$action returns action type as string</a:t>
            </a:r>
          </a:p>
          <a:p>
            <a:pPr lvl="1"/>
            <a:r>
              <a:rPr lang="en-US" smtClean="0"/>
              <a:t>INSERT, UPDATE, DELETE</a:t>
            </a:r>
          </a:p>
          <a:p>
            <a:r>
              <a:rPr lang="en-US" smtClean="0"/>
              <a:t>If you define an INSTEAD OF trigger for any action on the target table, there must be an INSTEAD OF trigger for all actions on the target table.</a:t>
            </a:r>
            <a:endParaRPr lang="en-US" dirty="0" smtClean="0"/>
          </a:p>
        </p:txBody>
      </p:sp>
    </p:spTree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MERGE &lt;</a:t>
            </a:r>
            <a:r>
              <a:rPr lang="en-US" dirty="0" err="1" smtClean="0"/>
              <a:t>target_table</a:t>
            </a:r>
            <a:r>
              <a:rPr lang="en-US" dirty="0" smtClean="0"/>
              <a:t>&gt; [ AS </a:t>
            </a:r>
            <a:r>
              <a:rPr lang="en-US" dirty="0" err="1" smtClean="0"/>
              <a:t>table_alias</a:t>
            </a:r>
            <a:r>
              <a:rPr lang="en-US" dirty="0" smtClean="0"/>
              <a:t> ]</a:t>
            </a:r>
          </a:p>
          <a:p>
            <a:r>
              <a:rPr lang="en-US" dirty="0" smtClean="0"/>
              <a:t>USING &lt;</a:t>
            </a:r>
            <a:r>
              <a:rPr lang="en-US" dirty="0" err="1" smtClean="0"/>
              <a:t>table_source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ON &lt;</a:t>
            </a:r>
            <a:r>
              <a:rPr lang="en-US" dirty="0" err="1" smtClean="0"/>
              <a:t>search_condition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[WHEN MATCHED [ AND &lt;</a:t>
            </a:r>
            <a:r>
              <a:rPr lang="en-US" dirty="0" err="1" smtClean="0"/>
              <a:t>search_condition</a:t>
            </a:r>
            <a:r>
              <a:rPr lang="en-US" dirty="0" smtClean="0"/>
              <a:t>&gt;]</a:t>
            </a:r>
          </a:p>
          <a:p>
            <a:r>
              <a:rPr lang="en-US" dirty="0" smtClean="0"/>
              <a:t>        THEN {UPDATE… | DELETE} ]</a:t>
            </a:r>
          </a:p>
          <a:p>
            <a:r>
              <a:rPr lang="en-US" dirty="0" smtClean="0"/>
              <a:t>[WHEN </a:t>
            </a:r>
            <a:r>
              <a:rPr lang="en-US" dirty="0" smtClean="0"/>
              <a:t>NOT </a:t>
            </a:r>
            <a:r>
              <a:rPr lang="en-US" dirty="0" smtClean="0"/>
              <a:t>MATCHED </a:t>
            </a:r>
            <a:r>
              <a:rPr lang="en-US" dirty="0" smtClean="0"/>
              <a:t>BY TARGET [ </a:t>
            </a:r>
            <a:r>
              <a:rPr lang="en-US" dirty="0" smtClean="0"/>
              <a:t>AND &lt;</a:t>
            </a:r>
            <a:r>
              <a:rPr lang="en-US" dirty="0" err="1" smtClean="0"/>
              <a:t>search_condition</a:t>
            </a:r>
            <a:r>
              <a:rPr lang="en-US" dirty="0" smtClean="0"/>
              <a:t>&gt;]</a:t>
            </a:r>
          </a:p>
          <a:p>
            <a:r>
              <a:rPr lang="en-US" dirty="0" smtClean="0"/>
              <a:t>        THEN INSERT…   ]</a:t>
            </a:r>
          </a:p>
          <a:p>
            <a:r>
              <a:rPr lang="en-US" dirty="0" smtClean="0"/>
              <a:t>[WHEN </a:t>
            </a:r>
            <a:r>
              <a:rPr lang="en-US" dirty="0" smtClean="0"/>
              <a:t>NOT </a:t>
            </a:r>
            <a:r>
              <a:rPr lang="en-US" dirty="0" smtClean="0"/>
              <a:t>MATCHED </a:t>
            </a:r>
            <a:r>
              <a:rPr lang="en-US" dirty="0" smtClean="0"/>
              <a:t>BY SOURCE [ </a:t>
            </a:r>
            <a:r>
              <a:rPr lang="en-US" dirty="0" smtClean="0"/>
              <a:t>AND &lt;</a:t>
            </a:r>
            <a:r>
              <a:rPr lang="en-US" dirty="0" err="1" smtClean="0"/>
              <a:t>search_condition</a:t>
            </a:r>
            <a:r>
              <a:rPr lang="en-US" dirty="0" smtClean="0"/>
              <a:t>&gt;]</a:t>
            </a:r>
          </a:p>
          <a:p>
            <a:r>
              <a:rPr lang="en-US" dirty="0" smtClean="0"/>
              <a:t>        THEN {UPDATE… | DELETE} ]</a:t>
            </a:r>
          </a:p>
          <a:p>
            <a:r>
              <a:rPr lang="en-US" dirty="0" smtClean="0"/>
              <a:t>;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MERGE Syntax</a:t>
            </a:r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MERGE does outer joins between the target and source data as needed. </a:t>
            </a:r>
          </a:p>
          <a:p>
            <a:pPr lvl="1"/>
            <a:r>
              <a:rPr lang="en-US" dirty="0" smtClean="0"/>
              <a:t>WHEN </a:t>
            </a:r>
            <a:r>
              <a:rPr lang="en-US" dirty="0" smtClean="0"/>
              <a:t>NOT MATCHED BY TARGET </a:t>
            </a:r>
            <a:r>
              <a:rPr lang="en-US" dirty="0" smtClean="0"/>
              <a:t>performs an outer join from the source table to the target table </a:t>
            </a:r>
          </a:p>
          <a:p>
            <a:pPr lvl="1"/>
            <a:r>
              <a:rPr lang="en-US" dirty="0" smtClean="0"/>
              <a:t>WHEN </a:t>
            </a:r>
            <a:r>
              <a:rPr lang="en-US" dirty="0" smtClean="0"/>
              <a:t>NOT </a:t>
            </a:r>
            <a:r>
              <a:rPr lang="en-US" dirty="0" smtClean="0"/>
              <a:t>MATCHED </a:t>
            </a:r>
            <a:r>
              <a:rPr lang="en-US" dirty="0" smtClean="0"/>
              <a:t>BY SOURCE performs </a:t>
            </a:r>
            <a:r>
              <a:rPr lang="en-US" dirty="0" smtClean="0"/>
              <a:t>an outer join from the target table to the source table. </a:t>
            </a:r>
          </a:p>
          <a:p>
            <a:pPr lvl="1"/>
            <a:r>
              <a:rPr lang="en-US" dirty="0" smtClean="0"/>
              <a:t>When using both the WHEN </a:t>
            </a:r>
            <a:r>
              <a:rPr lang="en-US" dirty="0" smtClean="0"/>
              <a:t>NOT </a:t>
            </a:r>
            <a:r>
              <a:rPr lang="en-US" dirty="0" smtClean="0"/>
              <a:t>MATCHED </a:t>
            </a:r>
            <a:r>
              <a:rPr lang="en-US" dirty="0" smtClean="0"/>
              <a:t>BY TARGET and </a:t>
            </a:r>
            <a:r>
              <a:rPr lang="en-US" dirty="0" smtClean="0"/>
              <a:t>WHEN </a:t>
            </a:r>
            <a:r>
              <a:rPr lang="en-US" dirty="0" smtClean="0"/>
              <a:t>NOT </a:t>
            </a:r>
            <a:r>
              <a:rPr lang="en-US" dirty="0" smtClean="0"/>
              <a:t>MATCHED </a:t>
            </a:r>
            <a:r>
              <a:rPr lang="en-US" dirty="0" smtClean="0"/>
              <a:t>BY SOURCE clauses </a:t>
            </a:r>
            <a:r>
              <a:rPr lang="en-US" dirty="0" smtClean="0"/>
              <a:t>in a single MERGE statement</a:t>
            </a:r>
          </a:p>
          <a:p>
            <a:pPr lvl="2"/>
            <a:r>
              <a:rPr lang="en-US" dirty="0" smtClean="0"/>
              <a:t>A full outer join is used!!!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MERGE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WHEN MATCHED </a:t>
            </a:r>
          </a:p>
          <a:p>
            <a:pPr lvl="1"/>
            <a:r>
              <a:rPr lang="en-US" dirty="0" smtClean="0"/>
              <a:t>Find matches between the target and source tables </a:t>
            </a:r>
          </a:p>
          <a:p>
            <a:pPr lvl="1"/>
            <a:r>
              <a:rPr lang="en-US" dirty="0" smtClean="0"/>
              <a:t>Can either perform an UPDATE or DELETE against the target table</a:t>
            </a:r>
          </a:p>
          <a:p>
            <a:pPr lvl="1"/>
            <a:r>
              <a:rPr lang="en-US" dirty="0" smtClean="0"/>
              <a:t>Can be used at most two times in the MERGE statement</a:t>
            </a:r>
          </a:p>
          <a:p>
            <a:r>
              <a:rPr lang="en-US" dirty="0" smtClean="0"/>
              <a:t>WHEN </a:t>
            </a:r>
            <a:r>
              <a:rPr lang="en-US" dirty="0" smtClean="0"/>
              <a:t>NOT MATCHED BY TARGET</a:t>
            </a:r>
            <a:endParaRPr lang="en-US" dirty="0" smtClean="0"/>
          </a:p>
          <a:p>
            <a:pPr lvl="1"/>
            <a:r>
              <a:rPr lang="en-US" dirty="0" smtClean="0"/>
              <a:t>The keyword TARGET is optional, although I suggest being explicit</a:t>
            </a:r>
          </a:p>
          <a:p>
            <a:pPr lvl="1"/>
            <a:r>
              <a:rPr lang="en-US" dirty="0" smtClean="0"/>
              <a:t>Determine if there are rows in the source table that don’t exist in the target.</a:t>
            </a:r>
          </a:p>
          <a:p>
            <a:pPr lvl="1"/>
            <a:r>
              <a:rPr lang="en-US" dirty="0" smtClean="0"/>
              <a:t>This is the only WHEN clause that can INSERT data into the source table</a:t>
            </a:r>
          </a:p>
          <a:p>
            <a:pPr lvl="1"/>
            <a:r>
              <a:rPr lang="en-US" dirty="0" smtClean="0"/>
              <a:t>Can be used at most one time in the MERGE statement</a:t>
            </a:r>
          </a:p>
        </p:txBody>
      </p:sp>
    </p:spTree>
  </p:cSld>
  <p:clrMapOvr>
    <a:masterClrMapping/>
  </p:clrMapOvr>
  <p:transition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</a:t>
            </a:r>
            <a:r>
              <a:rPr lang="en-US" dirty="0" smtClean="0"/>
              <a:t>NOT MATCHED BY SOURCE</a:t>
            </a:r>
            <a:endParaRPr lang="en-US" dirty="0" smtClean="0"/>
          </a:p>
          <a:p>
            <a:pPr lvl="1"/>
            <a:r>
              <a:rPr lang="en-US" dirty="0" smtClean="0"/>
              <a:t>Find rows in the target table that do not exist in the source table</a:t>
            </a:r>
          </a:p>
          <a:p>
            <a:pPr lvl="1"/>
            <a:r>
              <a:rPr lang="en-US" dirty="0" smtClean="0"/>
              <a:t>Can be used at most two times in the MERGE statement. </a:t>
            </a:r>
          </a:p>
          <a:p>
            <a:pPr lvl="1"/>
            <a:r>
              <a:rPr lang="en-US" dirty="0" smtClean="0"/>
              <a:t>If used twice the following also applies</a:t>
            </a:r>
          </a:p>
          <a:p>
            <a:pPr lvl="2"/>
            <a:r>
              <a:rPr lang="en-US" dirty="0" smtClean="0"/>
              <a:t>The two clauses are processed in order</a:t>
            </a:r>
          </a:p>
          <a:p>
            <a:pPr lvl="2"/>
            <a:r>
              <a:rPr lang="en-US" dirty="0" smtClean="0"/>
              <a:t>One clause must UPDATE and the other one must DELETE </a:t>
            </a:r>
            <a:br>
              <a:rPr lang="en-US" dirty="0" smtClean="0"/>
            </a:br>
            <a:r>
              <a:rPr lang="en-US" dirty="0" smtClean="0"/>
              <a:t>(order is not important)</a:t>
            </a:r>
          </a:p>
          <a:p>
            <a:pPr lvl="2"/>
            <a:r>
              <a:rPr lang="en-US" dirty="0" smtClean="0"/>
              <a:t>The second clause is checked only if the first is not satisfied</a:t>
            </a:r>
          </a:p>
          <a:p>
            <a:pPr lvl="2"/>
            <a:r>
              <a:rPr lang="en-US" dirty="0" smtClean="0"/>
              <a:t>The first clause must specify additional criteria:</a:t>
            </a:r>
            <a:br>
              <a:rPr lang="en-US" dirty="0" smtClean="0"/>
            </a:br>
            <a:r>
              <a:rPr lang="en-US" dirty="0" smtClean="0"/>
              <a:t>If you attempt to execute without specifying additional search criteria for the first clause, you will receive an error.</a:t>
            </a:r>
          </a:p>
          <a:p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noProof="1" smtClean="0"/>
              <a:t>WITH CustSales (CustomerID, MaxOrderDate , TotalDueTotal) AS </a:t>
            </a:r>
          </a:p>
          <a:p>
            <a:r>
              <a:rPr lang="en-US" noProof="1" smtClean="0"/>
              <a:t>  (SELECT CustomerID, MAX(OrderDate), SUM(TotalDue) </a:t>
            </a:r>
          </a:p>
          <a:p>
            <a:r>
              <a:rPr lang="en-US" noProof="1" smtClean="0"/>
              <a:t>	FROM SalesLT.SalesOrderHeader</a:t>
            </a:r>
          </a:p>
          <a:p>
            <a:r>
              <a:rPr lang="en-US" noProof="1" smtClean="0"/>
              <a:t>	GROUP BY CustomerID)</a:t>
            </a:r>
          </a:p>
          <a:p>
            <a:r>
              <a:rPr lang="en-US" noProof="1" smtClean="0"/>
              <a:t>MERGE SalesLT.CustomerTotals AS ct</a:t>
            </a:r>
          </a:p>
          <a:p>
            <a:r>
              <a:rPr lang="en-US" noProof="1" smtClean="0"/>
              <a:t>USING CustSales</a:t>
            </a:r>
          </a:p>
          <a:p>
            <a:r>
              <a:rPr lang="en-US" noProof="1" smtClean="0"/>
              <a:t>  ON CustSales.CustomerID = ct.CustomerID</a:t>
            </a:r>
          </a:p>
          <a:p>
            <a:r>
              <a:rPr lang="en-US" noProof="1" smtClean="0"/>
              <a:t>WHEN MATCHED THEN </a:t>
            </a:r>
          </a:p>
          <a:p>
            <a:r>
              <a:rPr lang="en-US" noProof="1" smtClean="0"/>
              <a:t>  UPDATE SET LastOrderDate = cs.MaxOrderDate, </a:t>
            </a:r>
          </a:p>
          <a:p>
            <a:r>
              <a:rPr lang="en-US" noProof="1" smtClean="0"/>
              <a:t>             SalesTotal = cs.TotalDueTotal</a:t>
            </a:r>
          </a:p>
          <a:p>
            <a:r>
              <a:rPr lang="en-US" noProof="1" smtClean="0"/>
              <a:t>WHEN </a:t>
            </a:r>
            <a:r>
              <a:rPr lang="en-US" noProof="1" smtClean="0"/>
              <a:t>NOT </a:t>
            </a:r>
            <a:r>
              <a:rPr lang="en-US" noProof="1" smtClean="0"/>
              <a:t>MATCHED </a:t>
            </a:r>
            <a:r>
              <a:rPr lang="en-US" noProof="1" smtClean="0"/>
              <a:t>BY SOURCE THEN </a:t>
            </a:r>
            <a:endParaRPr lang="en-US" noProof="1" smtClean="0"/>
          </a:p>
          <a:p>
            <a:r>
              <a:rPr lang="en-US" noProof="1" smtClean="0"/>
              <a:t>  DELETE</a:t>
            </a:r>
          </a:p>
          <a:p>
            <a:r>
              <a:rPr lang="en-US" noProof="1" smtClean="0"/>
              <a:t>WHEN </a:t>
            </a:r>
            <a:r>
              <a:rPr lang="en-US" noProof="1" smtClean="0"/>
              <a:t>NOT </a:t>
            </a:r>
            <a:r>
              <a:rPr lang="en-US" noProof="1" smtClean="0"/>
              <a:t>MATCHED </a:t>
            </a:r>
            <a:r>
              <a:rPr lang="en-US" noProof="1" smtClean="0"/>
              <a:t>BY TARGET THEN </a:t>
            </a:r>
            <a:endParaRPr lang="en-US" noProof="1" smtClean="0"/>
          </a:p>
          <a:p>
            <a:r>
              <a:rPr lang="en-US" noProof="1" smtClean="0"/>
              <a:t>  INSERT (CustomerID, LastOrderDate, SalesTotal) </a:t>
            </a:r>
          </a:p>
          <a:p>
            <a:r>
              <a:rPr lang="en-US" noProof="1" smtClean="0"/>
              <a:t>  VALUES (CustSales.CustomerID, CustSales.MaxOrderDate, CustSales.TotalDueTotal);</a:t>
            </a:r>
          </a:p>
          <a:p>
            <a:r>
              <a:rPr lang="en-US" noProof="1" smtClean="0"/>
              <a:t>OUTPUT $action, deleted.*, inserted.*;</a:t>
            </a:r>
          </a:p>
          <a:p>
            <a:endParaRPr lang="en-US" noProof="1" smtClean="0"/>
          </a:p>
        </p:txBody>
      </p:sp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MERGE Example</a:t>
            </a:r>
            <a:endParaRPr lang="en-US" dirty="0" smtClean="0"/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Peter DeBetta</a:t>
            </a:r>
          </a:p>
          <a:p>
            <a:pPr lvl="1"/>
            <a:r>
              <a:rPr lang="en-US" dirty="0" smtClean="0"/>
              <a:t>Trainer, Programmer, Architect, Consultant, Author</a:t>
            </a:r>
          </a:p>
          <a:p>
            <a:pPr lvl="2"/>
            <a:r>
              <a:rPr lang="en-US" dirty="0" smtClean="0"/>
              <a:t>MSDN Magazine</a:t>
            </a:r>
          </a:p>
          <a:p>
            <a:pPr lvl="2"/>
            <a:r>
              <a:rPr lang="en-US" dirty="0" smtClean="0"/>
              <a:t>Microsoft MVP – SQL Server</a:t>
            </a:r>
          </a:p>
          <a:p>
            <a:pPr lvl="2"/>
            <a:r>
              <a:rPr lang="en-US" dirty="0" smtClean="0"/>
              <a:t>Introduction to SQL Server 2005 for Developers</a:t>
            </a:r>
          </a:p>
          <a:p>
            <a:pPr lvl="2"/>
            <a:r>
              <a:rPr lang="en-US" dirty="0" smtClean="0"/>
              <a:t>Introduction to SQL Server 2008</a:t>
            </a:r>
          </a:p>
          <a:p>
            <a:r>
              <a:rPr lang="en-US" dirty="0" err="1" smtClean="0"/>
              <a:t>SQLblog</a:t>
            </a:r>
            <a:r>
              <a:rPr lang="en-US" dirty="0" smtClean="0"/>
              <a:t> (</a:t>
            </a:r>
            <a:r>
              <a:rPr lang="en-US" dirty="0" smtClean="0">
                <a:hlinkClick r:id="rId3"/>
              </a:rPr>
              <a:t>http://www.sqlblog.com</a:t>
            </a:r>
            <a:r>
              <a:rPr lang="en-US" dirty="0" smtClean="0"/>
              <a:t>)</a:t>
            </a:r>
          </a:p>
        </p:txBody>
      </p:sp>
      <p:pic>
        <p:nvPicPr>
          <p:cNvPr id="3076" name="Picture 4" descr="sql 2005 book cover"/>
          <p:cNvPicPr>
            <a:picLocks noChangeAspect="1" noChangeArrowheads="1"/>
          </p:cNvPicPr>
          <p:nvPr/>
        </p:nvPicPr>
        <p:blipFill>
          <a:blip r:embed="rId4" cstate="print"/>
          <a:srcRect l="471" t="470" r="674" b="470"/>
          <a:stretch>
            <a:fillRect/>
          </a:stretch>
        </p:blipFill>
        <p:spPr bwMode="auto">
          <a:xfrm>
            <a:off x="6172200" y="5105400"/>
            <a:ext cx="1247929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Peter\AppData\Local\Microsoft\Windows\Temporary Internet Files\Content.Outlook\VRJ76ITZ\9780735625587x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43800" y="5105400"/>
            <a:ext cx="1249680" cy="15240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Grouping Sets</a:t>
            </a:r>
            <a:endParaRPr lang="en-US" dirty="0" smtClean="0"/>
          </a:p>
        </p:txBody>
      </p:sp>
      <p:sp>
        <p:nvSpPr>
          <p:cNvPr id="3379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Grouping sets are literally a set of grouping columns</a:t>
            </a:r>
          </a:p>
          <a:p>
            <a:r>
              <a:rPr lang="en-US" smtClean="0"/>
              <a:t>Enhancements related to grouping sets</a:t>
            </a:r>
          </a:p>
          <a:p>
            <a:pPr lvl="1"/>
            <a:r>
              <a:rPr lang="en-US" smtClean="0"/>
              <a:t>GROUP BY sub-clauses</a:t>
            </a:r>
          </a:p>
          <a:p>
            <a:pPr lvl="2"/>
            <a:r>
              <a:rPr lang="en-US" smtClean="0"/>
              <a:t>GROUPING SETS: Manual list of sets</a:t>
            </a:r>
          </a:p>
          <a:p>
            <a:pPr lvl="2"/>
            <a:r>
              <a:rPr lang="en-US" smtClean="0"/>
              <a:t>CUBE: 2n grouping sets constructed from n elements, creates aggregate values for all elements</a:t>
            </a:r>
          </a:p>
          <a:p>
            <a:pPr lvl="2"/>
            <a:r>
              <a:rPr lang="en-US" smtClean="0"/>
              <a:t>ROLLUP: n+1 grouping sets constructed from n elements, creates aggregate values for elements from right to left in sub-clause</a:t>
            </a:r>
          </a:p>
          <a:p>
            <a:pPr lvl="1"/>
            <a:r>
              <a:rPr lang="en-US" smtClean="0"/>
              <a:t>New GROUPING_ID function identifies grouping set association</a:t>
            </a:r>
            <a:endParaRPr lang="en-US" dirty="0" smtClean="0"/>
          </a:p>
        </p:txBody>
      </p:sp>
    </p:spTree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SELECT C1, C2, C3, SomeAgg(C4) FROM T GROUP BY ROLLUP(C1, C2, C3)</a:t>
            </a:r>
          </a:p>
          <a:p>
            <a:endParaRPr lang="en-US" smtClean="0"/>
          </a:p>
          <a:p>
            <a:r>
              <a:rPr lang="en-US" smtClean="0"/>
              <a:t>-- is equivalent to</a:t>
            </a:r>
          </a:p>
          <a:p>
            <a:r>
              <a:rPr lang="en-US" smtClean="0"/>
              <a:t>SELECT C1, C2, C3, SomeAgg(C4) FROM T </a:t>
            </a:r>
          </a:p>
          <a:p>
            <a:r>
              <a:rPr lang="en-US" smtClean="0"/>
              <a:t>GROUP BY GROUPING SETS ( (C1, C2, C3)</a:t>
            </a:r>
          </a:p>
          <a:p>
            <a:r>
              <a:rPr lang="en-US" smtClean="0"/>
              <a:t>    ,(C1, C2)</a:t>
            </a:r>
          </a:p>
          <a:p>
            <a:r>
              <a:rPr lang="en-US" smtClean="0"/>
              <a:t>    ,(C1)</a:t>
            </a:r>
          </a:p>
          <a:p>
            <a:r>
              <a:rPr lang="en-US" smtClean="0"/>
              <a:t>    ,() )</a:t>
            </a:r>
          </a:p>
          <a:p>
            <a:endParaRPr lang="en-US" smtClean="0"/>
          </a:p>
          <a:p>
            <a:r>
              <a:rPr lang="en-US" smtClean="0"/>
              <a:t>-- is equivalent to</a:t>
            </a:r>
          </a:p>
          <a:p>
            <a:r>
              <a:rPr lang="en-US" smtClean="0"/>
              <a:t>SELECT C1, C2, C3, SomeAgg(C4) FROM T GROUP BY (C1, C2, C3)</a:t>
            </a:r>
          </a:p>
          <a:p>
            <a:r>
              <a:rPr lang="en-US" smtClean="0"/>
              <a:t>UNION ALL SELECT C1, C2, NULL, SomeAgg(C4) FROM T GROUP BY (C1, C2)</a:t>
            </a:r>
          </a:p>
          <a:p>
            <a:r>
              <a:rPr lang="en-US" smtClean="0"/>
              <a:t>UNION ALL SELECT C1, NULL, NULL, SomeAgg(C4) FROM T GROUP BY(C1)</a:t>
            </a:r>
          </a:p>
          <a:p>
            <a:r>
              <a:rPr lang="en-US" smtClean="0"/>
              <a:t>UNION ALL SELECT NULL, NULL, NULL, SomeAgg(C4) FROM 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Grouping Sets Equivalents</a:t>
            </a:r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GROUP BY CUBE (C1, C2, C3)</a:t>
            </a:r>
          </a:p>
          <a:p>
            <a:endParaRPr lang="en-US" smtClean="0"/>
          </a:p>
          <a:p>
            <a:r>
              <a:rPr lang="en-US" smtClean="0"/>
              <a:t>-- is equivalent to</a:t>
            </a:r>
          </a:p>
          <a:p>
            <a:endParaRPr lang="en-US" smtClean="0"/>
          </a:p>
          <a:p>
            <a:r>
              <a:rPr lang="en-US" smtClean="0"/>
              <a:t>GROUP BY GROUPING SETS ( (C1, C2, C3)</a:t>
            </a:r>
          </a:p>
          <a:p>
            <a:r>
              <a:rPr lang="en-US" smtClean="0"/>
              <a:t>    ,(C1, C2)</a:t>
            </a:r>
          </a:p>
          <a:p>
            <a:r>
              <a:rPr lang="en-US" smtClean="0"/>
              <a:t>    ,(C1, C3)</a:t>
            </a:r>
          </a:p>
          <a:p>
            <a:r>
              <a:rPr lang="en-US" smtClean="0"/>
              <a:t>    ,(C2, C3)</a:t>
            </a:r>
          </a:p>
          <a:p>
            <a:r>
              <a:rPr lang="en-US" smtClean="0"/>
              <a:t>    ,(C1)</a:t>
            </a:r>
          </a:p>
          <a:p>
            <a:r>
              <a:rPr lang="en-US" smtClean="0"/>
              <a:t>    ,(C2)</a:t>
            </a:r>
          </a:p>
          <a:p>
            <a:r>
              <a:rPr lang="en-US" smtClean="0"/>
              <a:t>    ,(C3)</a:t>
            </a:r>
          </a:p>
          <a:p>
            <a:r>
              <a:rPr lang="en-US" smtClean="0"/>
              <a:t>    ,() )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Grouping Sets Equivalents</a:t>
            </a:r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noProof="1" smtClean="0"/>
              <a:t>SELECT S.TerritoryID, Year(S.OrderDate) AS SaleYear, </a:t>
            </a:r>
          </a:p>
          <a:p>
            <a:r>
              <a:rPr lang="en-US" noProof="1" smtClean="0"/>
              <a:t>       SUM(S.TotalDue) AS TotalDueTotal</a:t>
            </a:r>
          </a:p>
          <a:p>
            <a:r>
              <a:rPr lang="en-US" noProof="1" smtClean="0"/>
              <a:t>FROM Sales.SalesOrderHeader AS S</a:t>
            </a:r>
          </a:p>
          <a:p>
            <a:r>
              <a:rPr lang="en-US" noProof="1" smtClean="0"/>
              <a:t>GROUP BY CUBE(TerritoryID, Year(S.OrderDate))</a:t>
            </a:r>
          </a:p>
          <a:p>
            <a:endParaRPr lang="en-US" noProof="1" smtClean="0"/>
          </a:p>
          <a:p>
            <a:r>
              <a:rPr lang="en-US" noProof="1" smtClean="0"/>
              <a:t>-- is equivalent to</a:t>
            </a:r>
          </a:p>
          <a:p>
            <a:endParaRPr lang="en-US" noProof="1" smtClean="0"/>
          </a:p>
          <a:p>
            <a:r>
              <a:rPr lang="en-US" noProof="1" smtClean="0"/>
              <a:t>SELECT S.TerritoryID, Year(S.OrderDate) AS SaleYear, </a:t>
            </a:r>
          </a:p>
          <a:p>
            <a:r>
              <a:rPr lang="en-US" noProof="1" smtClean="0"/>
              <a:t>       SUM(S.TotalDue) AS TotalDueTotal</a:t>
            </a:r>
          </a:p>
          <a:p>
            <a:r>
              <a:rPr lang="en-US" noProof="1" smtClean="0"/>
              <a:t>FROM Sales.SalesOrderHeader AS S</a:t>
            </a:r>
          </a:p>
          <a:p>
            <a:r>
              <a:rPr lang="en-US" noProof="1" smtClean="0"/>
              <a:t>GROUP BY GROUPING SETS ((TerritoryID, Year(S.OrderDate)), </a:t>
            </a:r>
          </a:p>
          <a:p>
            <a:r>
              <a:rPr lang="en-US" noProof="1" smtClean="0"/>
              <a:t>    (Year(S.OrderDate)), </a:t>
            </a:r>
          </a:p>
          <a:p>
            <a:r>
              <a:rPr lang="en-US" noProof="1" smtClean="0"/>
              <a:t>    (TerritoryID), </a:t>
            </a:r>
          </a:p>
          <a:p>
            <a:r>
              <a:rPr lang="en-US" noProof="1" smtClean="0"/>
              <a:t>    ())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Grouping Sets Examples</a:t>
            </a:r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CLR Enhancements</a:t>
            </a:r>
            <a:endParaRPr lang="en-US" dirty="0"/>
          </a:p>
        </p:txBody>
      </p:sp>
      <p:sp>
        <p:nvSpPr>
          <p:cNvPr id="5120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In SQL Server 2005, UDTs are limited to 8000 bytes</a:t>
            </a:r>
          </a:p>
          <a:p>
            <a:r>
              <a:rPr lang="en-US" smtClean="0"/>
              <a:t>In SQL Server 2008, UDTs can be up to 2GB.</a:t>
            </a:r>
          </a:p>
          <a:p>
            <a:pPr lvl="1"/>
            <a:r>
              <a:rPr lang="en-US" smtClean="0"/>
              <a:t>Essentially varbinary(max)</a:t>
            </a:r>
          </a:p>
          <a:p>
            <a:r>
              <a:rPr lang="en-US" smtClean="0"/>
              <a:t>UDT define their size</a:t>
            </a:r>
          </a:p>
          <a:p>
            <a:pPr lvl="1"/>
            <a:r>
              <a:rPr lang="en-US" smtClean="0"/>
              <a:t>Large UDTs can have a size of -1 (equivalent to “max”)</a:t>
            </a:r>
          </a:p>
          <a:p>
            <a:pPr lvl="1"/>
            <a:r>
              <a:rPr lang="en-US" smtClean="0"/>
              <a:t>This size will be reflected as -1 in type metadata</a:t>
            </a:r>
          </a:p>
          <a:p>
            <a:r>
              <a:rPr lang="en-US" smtClean="0"/>
              <a:t>Large UDTs will be converted to varbinary(max) or image as needed for clients</a:t>
            </a:r>
            <a:endParaRPr lang="en-US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Date and Time Data Type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381000" y="1371600"/>
          <a:ext cx="8534401" cy="472439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295400"/>
                <a:gridCol w="1295400"/>
                <a:gridCol w="1905000"/>
                <a:gridCol w="1219200"/>
                <a:gridCol w="1447800"/>
                <a:gridCol w="1371601"/>
              </a:tblGrid>
              <a:tr h="400666">
                <a:tc>
                  <a:txBody>
                    <a:bodyPr/>
                    <a:lstStyle/>
                    <a:p>
                      <a:r>
                        <a:rPr lang="en-US" sz="1200" dirty="0"/>
                        <a:t>Data type </a:t>
                      </a:r>
                    </a:p>
                  </a:txBody>
                  <a:tcPr marL="83275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Format </a:t>
                      </a:r>
                    </a:p>
                  </a:txBody>
                  <a:tcPr marL="83275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Range </a:t>
                      </a:r>
                    </a:p>
                  </a:txBody>
                  <a:tcPr marL="83275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Accuracy </a:t>
                      </a:r>
                    </a:p>
                  </a:txBody>
                  <a:tcPr marL="83275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Storage size (bytes) </a:t>
                      </a:r>
                    </a:p>
                  </a:txBody>
                  <a:tcPr marL="83275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Time zone offset </a:t>
                      </a:r>
                    </a:p>
                  </a:txBody>
                  <a:tcPr marL="83275" marR="0" marT="0" marB="0" anchor="ctr"/>
                </a:tc>
              </a:tr>
              <a:tr h="69179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time [(7)]</a:t>
                      </a:r>
                      <a:endParaRPr lang="en-US" sz="1200" dirty="0"/>
                    </a:p>
                  </a:txBody>
                  <a:tcPr marL="83275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/>
                        <a:t>hh:mm:ss</a:t>
                      </a:r>
                      <a:r>
                        <a:rPr lang="en-US" sz="1200" dirty="0"/>
                        <a:t>[.</a:t>
                      </a:r>
                      <a:r>
                        <a:rPr lang="en-US" sz="1200" dirty="0" err="1"/>
                        <a:t>nnnnnnn</a:t>
                      </a:r>
                      <a:r>
                        <a:rPr lang="en-US" sz="1200" dirty="0"/>
                        <a:t>]</a:t>
                      </a:r>
                    </a:p>
                  </a:txBody>
                  <a:tcPr marL="83275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00:00:00.0000000 through 23:59:59.9999999</a:t>
                      </a:r>
                    </a:p>
                  </a:txBody>
                  <a:tcPr marL="83275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100 nanoseconds</a:t>
                      </a:r>
                    </a:p>
                  </a:txBody>
                  <a:tcPr marL="83275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 to 5 </a:t>
                      </a:r>
                    </a:p>
                  </a:txBody>
                  <a:tcPr marL="83275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 marL="83275" marR="0" marT="0" marB="0" anchor="ctr">
                    <a:solidFill>
                      <a:srgbClr val="FFFF66"/>
                    </a:solidFill>
                  </a:tcPr>
                </a:tc>
              </a:tr>
              <a:tr h="51884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date</a:t>
                      </a:r>
                      <a:endParaRPr lang="en-US" sz="1200" dirty="0"/>
                    </a:p>
                  </a:txBody>
                  <a:tcPr marL="83275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YYYY-MM-DD</a:t>
                      </a:r>
                    </a:p>
                  </a:txBody>
                  <a:tcPr marL="83275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0001-01-01 through 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9999-12-31</a:t>
                      </a:r>
                      <a:endParaRPr lang="en-US" sz="1200" dirty="0"/>
                    </a:p>
                  </a:txBody>
                  <a:tcPr marL="83275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 day</a:t>
                      </a:r>
                    </a:p>
                  </a:txBody>
                  <a:tcPr marL="83275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</a:t>
                      </a:r>
                    </a:p>
                  </a:txBody>
                  <a:tcPr marL="83275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 marL="83275" marR="0" marT="0" marB="0" anchor="ctr">
                    <a:solidFill>
                      <a:srgbClr val="FFFF66"/>
                    </a:solidFill>
                  </a:tcPr>
                </a:tc>
              </a:tr>
              <a:tr h="518848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smalldatetime</a:t>
                      </a:r>
                      <a:endParaRPr lang="en-US" sz="1200" dirty="0"/>
                    </a:p>
                  </a:txBody>
                  <a:tcPr marL="83275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YYYY-MM-DD </a:t>
                      </a:r>
                      <a:r>
                        <a:rPr lang="en-US" sz="1200" dirty="0" err="1"/>
                        <a:t>hh:mm:ss</a:t>
                      </a:r>
                      <a:endParaRPr lang="en-US" sz="1200" dirty="0"/>
                    </a:p>
                  </a:txBody>
                  <a:tcPr marL="83275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1900-01-01 through 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2079-06-06</a:t>
                      </a:r>
                      <a:endParaRPr lang="en-US" sz="1200" dirty="0"/>
                    </a:p>
                  </a:txBody>
                  <a:tcPr marL="83275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 minute</a:t>
                      </a:r>
                    </a:p>
                  </a:txBody>
                  <a:tcPr marL="83275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4</a:t>
                      </a:r>
                    </a:p>
                  </a:txBody>
                  <a:tcPr marL="83275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 marL="83275" marR="0" marT="0" marB="0" anchor="ctr"/>
                </a:tc>
              </a:tr>
              <a:tr h="518848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datetime</a:t>
                      </a:r>
                      <a:endParaRPr lang="en-US" sz="1200" dirty="0"/>
                    </a:p>
                  </a:txBody>
                  <a:tcPr marL="83275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YYYY-MM-DD hh:mm:ss[.nnn]</a:t>
                      </a:r>
                    </a:p>
                  </a:txBody>
                  <a:tcPr marL="83275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1753-01-01 through 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9999-12-31</a:t>
                      </a:r>
                      <a:endParaRPr lang="en-US" sz="1200" dirty="0"/>
                    </a:p>
                  </a:txBody>
                  <a:tcPr marL="83275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0.00333 second</a:t>
                      </a:r>
                    </a:p>
                  </a:txBody>
                  <a:tcPr marL="83275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8</a:t>
                      </a:r>
                    </a:p>
                  </a:txBody>
                  <a:tcPr marL="83275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No</a:t>
                      </a:r>
                    </a:p>
                  </a:txBody>
                  <a:tcPr marL="83275" marR="0" marT="0" marB="0" anchor="ctr"/>
                </a:tc>
              </a:tr>
              <a:tr h="10376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datetime2[(7)]</a:t>
                      </a:r>
                      <a:endParaRPr lang="en-US" sz="1200" dirty="0"/>
                    </a:p>
                  </a:txBody>
                  <a:tcPr marL="83275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YYYY-MM-DD hh:mm:ss[.nnnnnnn] </a:t>
                      </a:r>
                    </a:p>
                  </a:txBody>
                  <a:tcPr marL="83275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0001-01-01 00:00:00.0000000 through 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9999-12-31 </a:t>
                      </a:r>
                      <a:r>
                        <a:rPr lang="en-US" sz="1200" dirty="0"/>
                        <a:t>23:59:59.9999999</a:t>
                      </a:r>
                    </a:p>
                  </a:txBody>
                  <a:tcPr marL="83275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100 nanoseconds</a:t>
                      </a:r>
                    </a:p>
                  </a:txBody>
                  <a:tcPr marL="83275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6 to 8</a:t>
                      </a:r>
                    </a:p>
                  </a:txBody>
                  <a:tcPr marL="83275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No</a:t>
                      </a:r>
                    </a:p>
                  </a:txBody>
                  <a:tcPr marL="83275" marR="0" marT="0" marB="0" anchor="ctr">
                    <a:solidFill>
                      <a:srgbClr val="FFFF66"/>
                    </a:solidFill>
                  </a:tcPr>
                </a:tc>
              </a:tr>
              <a:tr h="103769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datetimeoffset</a:t>
                      </a:r>
                      <a:r>
                        <a:rPr lang="en-US" sz="1200" dirty="0" smtClean="0"/>
                        <a:t>[(7)]</a:t>
                      </a:r>
                      <a:endParaRPr lang="en-US" sz="1200" dirty="0"/>
                    </a:p>
                  </a:txBody>
                  <a:tcPr marL="83275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YYYY-MM-DD hh:mm:ss[.nnnnnnn] [+|-]hh:mm</a:t>
                      </a:r>
                    </a:p>
                  </a:txBody>
                  <a:tcPr marL="83275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0001-01-01 00:00:00.0000000 through </a:t>
                      </a:r>
                      <a:r>
                        <a:rPr lang="en-US" sz="1200" dirty="0" smtClean="0"/>
                        <a:t/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9999-12-31 </a:t>
                      </a:r>
                      <a:r>
                        <a:rPr lang="en-US" sz="1200" dirty="0"/>
                        <a:t>23:59:59.9999999 (in UTC)</a:t>
                      </a:r>
                    </a:p>
                  </a:txBody>
                  <a:tcPr marL="83275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100 nanoseconds</a:t>
                      </a:r>
                    </a:p>
                  </a:txBody>
                  <a:tcPr marL="83275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8 to 10</a:t>
                      </a:r>
                    </a:p>
                  </a:txBody>
                  <a:tcPr marL="83275" marR="0" marT="0" marB="0"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Yes</a:t>
                      </a:r>
                    </a:p>
                  </a:txBody>
                  <a:tcPr marL="83275" marR="0" marT="0" marB="0" anchor="ctr"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Date and Time Data Type</a:t>
            </a:r>
            <a:endParaRPr lang="en-US" dirty="0" smtClean="0"/>
          </a:p>
        </p:txBody>
      </p:sp>
      <p:sp>
        <p:nvSpPr>
          <p:cNvPr id="38915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New functions</a:t>
            </a:r>
          </a:p>
          <a:p>
            <a:pPr lvl="1"/>
            <a:r>
              <a:rPr lang="en-US" smtClean="0"/>
              <a:t>SYSDATETIME</a:t>
            </a:r>
          </a:p>
          <a:p>
            <a:pPr lvl="1"/>
            <a:r>
              <a:rPr lang="en-US" smtClean="0"/>
              <a:t>SYSUTCDATETIME</a:t>
            </a:r>
          </a:p>
          <a:p>
            <a:pPr lvl="1"/>
            <a:r>
              <a:rPr lang="en-US" smtClean="0"/>
              <a:t>SYSDATETIMEOFFSET</a:t>
            </a:r>
          </a:p>
          <a:p>
            <a:pPr lvl="1"/>
            <a:r>
              <a:rPr lang="en-US" smtClean="0"/>
              <a:t>TODATETIMEOFFSET</a:t>
            </a:r>
          </a:p>
          <a:p>
            <a:pPr lvl="1"/>
            <a:r>
              <a:rPr lang="en-US" smtClean="0"/>
              <a:t>SWITCHOFFSET</a:t>
            </a:r>
          </a:p>
          <a:p>
            <a:r>
              <a:rPr lang="en-US" smtClean="0"/>
              <a:t>DATEPART and DATENAME “part” additions</a:t>
            </a:r>
          </a:p>
          <a:p>
            <a:pPr lvl="1"/>
            <a:r>
              <a:rPr lang="en-US" smtClean="0"/>
              <a:t>microsecond</a:t>
            </a:r>
          </a:p>
          <a:p>
            <a:pPr lvl="1"/>
            <a:r>
              <a:rPr lang="en-US" smtClean="0"/>
              <a:t>Nanosecond</a:t>
            </a:r>
          </a:p>
          <a:p>
            <a:pPr lvl="1"/>
            <a:r>
              <a:rPr lang="en-US" smtClean="0"/>
              <a:t>TZoffset</a:t>
            </a:r>
          </a:p>
          <a:p>
            <a:pPr lvl="1"/>
            <a:r>
              <a:rPr lang="en-US" smtClean="0"/>
              <a:t>ISO_WEEK</a:t>
            </a:r>
            <a:endParaRPr lang="en-US" dirty="0" smtClean="0"/>
          </a:p>
        </p:txBody>
      </p:sp>
    </p:spTree>
  </p:cSld>
  <p:clrMapOvr>
    <a:masterClrMapping/>
  </p:clrMapOvr>
  <p:transition spd="slow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HIERARCHYID Data Type</a:t>
            </a:r>
            <a:endParaRPr lang="en-US" dirty="0" smtClean="0"/>
          </a:p>
        </p:txBody>
      </p:sp>
      <p:sp>
        <p:nvSpPr>
          <p:cNvPr id="39939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New system CLR type supporting trees</a:t>
            </a:r>
          </a:p>
          <a:p>
            <a:r>
              <a:rPr lang="en-US" smtClean="0"/>
              <a:t>Uses a materialized path methodology</a:t>
            </a:r>
          </a:p>
          <a:p>
            <a:pPr lvl="1"/>
            <a:r>
              <a:rPr lang="en-US" smtClean="0"/>
              <a:t>Underlying binary representation of path</a:t>
            </a:r>
          </a:p>
          <a:p>
            <a:r>
              <a:rPr lang="en-US" smtClean="0"/>
              <a:t>HierarchyID methods</a:t>
            </a:r>
          </a:p>
          <a:p>
            <a:pPr lvl="1"/>
            <a:r>
              <a:rPr lang="en-US" smtClean="0"/>
              <a:t>GetRoot ,GetAncestor, GetDescendant</a:t>
            </a:r>
          </a:p>
          <a:p>
            <a:pPr lvl="1"/>
            <a:r>
              <a:rPr lang="en-US" smtClean="0"/>
              <a:t>GetLevel, IsDescendant</a:t>
            </a:r>
          </a:p>
          <a:p>
            <a:pPr lvl="1"/>
            <a:r>
              <a:rPr lang="en-US" smtClean="0"/>
              <a:t>Reparent (move a node)</a:t>
            </a:r>
          </a:p>
          <a:p>
            <a:pPr lvl="1"/>
            <a:r>
              <a:rPr lang="en-US" smtClean="0"/>
              <a:t>Parse, ToString</a:t>
            </a:r>
            <a:endParaRPr lang="en-US" dirty="0" smtClean="0"/>
          </a:p>
        </p:txBody>
      </p:sp>
    </p:spTree>
  </p:cSld>
  <p:clrMapOvr>
    <a:masterClrMapping/>
  </p:clrMapOvr>
  <p:transition spd="slow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CREATE TABLE HumanResources.EmployeeOrg</a:t>
            </a:r>
          </a:p>
          <a:p>
            <a:r>
              <a:rPr lang="en-US" smtClean="0"/>
              <a:t>(</a:t>
            </a:r>
          </a:p>
          <a:p>
            <a:r>
              <a:rPr lang="en-US" smtClean="0"/>
              <a:t>   OrgNode hierarchyid PRIMARY KEY CLUSTERED, -- depth</a:t>
            </a:r>
          </a:p>
          <a:p>
            <a:r>
              <a:rPr lang="en-US" smtClean="0"/>
              <a:t>   OrgLevel AS OrgNode.GetLevel() PERSISTED,</a:t>
            </a:r>
          </a:p>
          <a:p>
            <a:r>
              <a:rPr lang="en-US" smtClean="0"/>
              <a:t>   EmployeeID int UNIQUE NOT NULL,</a:t>
            </a:r>
          </a:p>
          <a:p>
            <a:r>
              <a:rPr lang="en-US" smtClean="0"/>
              <a:t>   EmpName varchar(20) NOT NULL,</a:t>
            </a:r>
          </a:p>
          <a:p>
            <a:r>
              <a:rPr lang="en-US" smtClean="0"/>
              <a:t>   Title varchar(20) NULL</a:t>
            </a:r>
          </a:p>
          <a:p>
            <a:r>
              <a:rPr lang="en-US" smtClean="0"/>
              <a:t>) ;</a:t>
            </a:r>
          </a:p>
          <a:p>
            <a:r>
              <a:rPr lang="en-US" smtClean="0"/>
              <a:t>GO</a:t>
            </a:r>
          </a:p>
          <a:p>
            <a:endParaRPr lang="en-US" smtClean="0"/>
          </a:p>
          <a:p>
            <a:r>
              <a:rPr lang="en-US" smtClean="0"/>
              <a:t>CREATE UNIQUE INDEX EmployeeOrgNc1 --breadth</a:t>
            </a:r>
          </a:p>
          <a:p>
            <a:r>
              <a:rPr lang="en-US" smtClean="0"/>
              <a:t>ON HumanResources.EmployeeOrg(OrgLevel, OrgNode) ;</a:t>
            </a:r>
          </a:p>
          <a:p>
            <a:endParaRPr lang="en-US" dirty="0"/>
          </a:p>
        </p:txBody>
      </p:sp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HIERARCHYID Data Type</a:t>
            </a:r>
            <a:endParaRPr lang="en-US" dirty="0" smtClean="0"/>
          </a:p>
        </p:txBody>
      </p:sp>
    </p:spTree>
  </p:cSld>
  <p:clrMapOvr>
    <a:masterClrMapping/>
  </p:clrMapOvr>
  <p:transition spd="slow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-- From SQL Server Books Online</a:t>
            </a:r>
          </a:p>
          <a:p>
            <a:r>
              <a:rPr lang="en-US" smtClean="0"/>
              <a:t>CREATE PROC prAddEmp(@mgrid int, @empid int, @e_name varchar(20), @title varchar(20)) </a:t>
            </a:r>
          </a:p>
          <a:p>
            <a:r>
              <a:rPr lang="en-US" smtClean="0"/>
              <a:t>AS </a:t>
            </a:r>
          </a:p>
          <a:p>
            <a:r>
              <a:rPr lang="en-US" smtClean="0"/>
              <a:t>BEGIN</a:t>
            </a:r>
          </a:p>
          <a:p>
            <a:r>
              <a:rPr lang="en-US" smtClean="0"/>
              <a:t>   DECLARE @mOrgNode hierarchyid, @lc hierarchyid</a:t>
            </a:r>
          </a:p>
          <a:p>
            <a:r>
              <a:rPr lang="en-US" smtClean="0"/>
              <a:t>   SELECT @mOrgNode = OrgNode </a:t>
            </a:r>
          </a:p>
          <a:p>
            <a:r>
              <a:rPr lang="en-US" smtClean="0"/>
              <a:t>   FROM HumanResources.EmployeeOrg </a:t>
            </a:r>
          </a:p>
          <a:p>
            <a:r>
              <a:rPr lang="en-US" smtClean="0"/>
              <a:t>   WHERE EmployeeID = @mgrid</a:t>
            </a:r>
          </a:p>
          <a:p>
            <a:r>
              <a:rPr lang="en-US" smtClean="0"/>
              <a:t>   SET TRANSACTION ISOLATION LEVEL SERIALIZABLE</a:t>
            </a:r>
          </a:p>
          <a:p>
            <a:r>
              <a:rPr lang="en-US" smtClean="0"/>
              <a:t>   BEGIN TRANSACTION</a:t>
            </a:r>
          </a:p>
          <a:p>
            <a:r>
              <a:rPr lang="en-US" smtClean="0"/>
              <a:t>      SELECT @lc = max(OrgNode) </a:t>
            </a:r>
          </a:p>
          <a:p>
            <a:r>
              <a:rPr lang="en-US" smtClean="0"/>
              <a:t>      FROM HumanResources.EmployeeOrg </a:t>
            </a:r>
          </a:p>
          <a:p>
            <a:r>
              <a:rPr lang="en-US" smtClean="0"/>
              <a:t>      WHERE OrgNode.GetAncestor(1) = @mOrgNode ;</a:t>
            </a:r>
          </a:p>
          <a:p>
            <a:endParaRPr lang="en-US" smtClean="0"/>
          </a:p>
          <a:p>
            <a:r>
              <a:rPr lang="en-US" smtClean="0"/>
              <a:t>      INSERT HumanResources.EmployeeOrg (OrgNode, EmployeeID, EmpName, Title)</a:t>
            </a:r>
          </a:p>
          <a:p>
            <a:r>
              <a:rPr lang="en-US" smtClean="0"/>
              <a:t>      VALUES(@mOrgNode.GetDescendant(@lc, NULL), @empid, @e_name, @title)</a:t>
            </a:r>
          </a:p>
          <a:p>
            <a:r>
              <a:rPr lang="en-US" smtClean="0"/>
              <a:t>   COMMIT</a:t>
            </a:r>
          </a:p>
          <a:p>
            <a:r>
              <a:rPr lang="en-US" smtClean="0"/>
              <a:t>END</a:t>
            </a:r>
            <a:endParaRPr lang="en-US" dirty="0" smtClean="0"/>
          </a:p>
        </p:txBody>
      </p:sp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HIERARCHYID – Add Child Node</a:t>
            </a:r>
            <a:endParaRPr lang="en-US" dirty="0" smtClean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Transact-SQL Enhancements</a:t>
            </a:r>
          </a:p>
          <a:p>
            <a:pPr lvl="1"/>
            <a:r>
              <a:rPr lang="en-US" smtClean="0"/>
              <a:t>Assignment &amp; Row Constructors</a:t>
            </a:r>
          </a:p>
          <a:p>
            <a:pPr lvl="1"/>
            <a:r>
              <a:rPr lang="en-US" smtClean="0"/>
              <a:t>Table-valued Parameters</a:t>
            </a:r>
          </a:p>
          <a:p>
            <a:pPr lvl="1"/>
            <a:r>
              <a:rPr lang="en-US" smtClean="0"/>
              <a:t>Merge</a:t>
            </a:r>
          </a:p>
          <a:p>
            <a:pPr lvl="1"/>
            <a:r>
              <a:rPr lang="en-US" smtClean="0"/>
              <a:t>Grouping Sets</a:t>
            </a:r>
          </a:p>
          <a:p>
            <a:r>
              <a:rPr lang="en-US" smtClean="0"/>
              <a:t>CLR Improvements</a:t>
            </a:r>
          </a:p>
          <a:p>
            <a:r>
              <a:rPr lang="en-US" smtClean="0"/>
              <a:t>New and Enhanced Data Types</a:t>
            </a:r>
          </a:p>
          <a:p>
            <a:pPr lvl="1"/>
            <a:r>
              <a:rPr lang="en-US" smtClean="0"/>
              <a:t>Data and Time</a:t>
            </a:r>
          </a:p>
          <a:p>
            <a:pPr lvl="1"/>
            <a:r>
              <a:rPr lang="en-US" smtClean="0"/>
              <a:t>HierarchyID</a:t>
            </a:r>
          </a:p>
          <a:p>
            <a:pPr lvl="1"/>
            <a:r>
              <a:rPr lang="en-US" smtClean="0"/>
              <a:t>Spatial data</a:t>
            </a:r>
          </a:p>
          <a:p>
            <a:pPr lvl="1"/>
            <a:r>
              <a:rPr lang="en-US" smtClean="0"/>
              <a:t>Filestream</a:t>
            </a:r>
          </a:p>
          <a:p>
            <a:r>
              <a:rPr lang="en-US" smtClean="0"/>
              <a:t>Other Features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--Sariya's subordinates</a:t>
            </a:r>
          </a:p>
          <a:p>
            <a:r>
              <a:rPr lang="en-US" smtClean="0"/>
              <a:t>DECLARE @CurrentEmployee hierarchyid</a:t>
            </a:r>
          </a:p>
          <a:p>
            <a:endParaRPr lang="en-US" smtClean="0"/>
          </a:p>
          <a:p>
            <a:r>
              <a:rPr lang="en-US" smtClean="0"/>
              <a:t>SELECT @CurrentEmployee = OrgNode FROM HumanResources.EmployeeOrg</a:t>
            </a:r>
          </a:p>
          <a:p>
            <a:r>
              <a:rPr lang="en-US" smtClean="0"/>
              <a:t>WHERE EmployeeID = 46 ;</a:t>
            </a:r>
          </a:p>
          <a:p>
            <a:endParaRPr lang="en-US" smtClean="0"/>
          </a:p>
          <a:p>
            <a:r>
              <a:rPr lang="en-US" smtClean="0"/>
              <a:t>SELECT * FROM HumanResources.EmployeeOrg</a:t>
            </a:r>
          </a:p>
          <a:p>
            <a:r>
              <a:rPr lang="en-US" smtClean="0"/>
              <a:t>WHERE @CurrentEmployee.IsDescendant(OrgNode) = 1 ;</a:t>
            </a:r>
          </a:p>
          <a:p>
            <a:endParaRPr lang="en-US" smtClean="0"/>
          </a:p>
          <a:p>
            <a:r>
              <a:rPr lang="en-US" smtClean="0"/>
              <a:t>-- Path Presentation</a:t>
            </a:r>
          </a:p>
          <a:p>
            <a:r>
              <a:rPr lang="en-US" smtClean="0"/>
              <a:t>SELECT  REPLICATE(' | ', OrgLevel) + EmpName AS EmpName, </a:t>
            </a:r>
          </a:p>
          <a:p>
            <a:r>
              <a:rPr lang="en-US" smtClean="0"/>
              <a:t>        OrgNode.ToString() AS OrgPath</a:t>
            </a:r>
          </a:p>
          <a:p>
            <a:r>
              <a:rPr lang="en-US" smtClean="0"/>
              <a:t>FROM HumanResources.EmployeeOrg</a:t>
            </a:r>
          </a:p>
          <a:p>
            <a:r>
              <a:rPr lang="en-US" smtClean="0"/>
              <a:t>ORDER BY OrgNode;</a:t>
            </a:r>
          </a:p>
          <a:p>
            <a:endParaRPr lang="en-US" dirty="0"/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HIERARCHYID Data Type – Querying</a:t>
            </a:r>
            <a:endParaRPr lang="en-US" dirty="0" smtClean="0"/>
          </a:p>
        </p:txBody>
      </p:sp>
    </p:spTree>
  </p:cSld>
  <p:clrMapOvr>
    <a:masterClrMapping/>
  </p:clrMapOvr>
  <p:transition spd="slow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Geodetic Type</a:t>
            </a:r>
            <a:endParaRPr lang="en-US"/>
          </a:p>
        </p:txBody>
      </p:sp>
      <p:sp>
        <p:nvSpPr>
          <p:cNvPr id="53250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New GEOGRAPHY data type</a:t>
            </a:r>
          </a:p>
          <a:p>
            <a:r>
              <a:rPr lang="en-US" smtClean="0"/>
              <a:t>GEOGRAPHY can store instances of various types</a:t>
            </a:r>
          </a:p>
          <a:p>
            <a:pPr lvl="1"/>
            <a:r>
              <a:rPr lang="en-US" smtClean="0"/>
              <a:t>Points</a:t>
            </a:r>
          </a:p>
          <a:p>
            <a:pPr lvl="1"/>
            <a:r>
              <a:rPr lang="en-US" smtClean="0"/>
              <a:t>Line strings</a:t>
            </a:r>
          </a:p>
          <a:p>
            <a:pPr lvl="1"/>
            <a:r>
              <a:rPr lang="en-US" smtClean="0"/>
              <a:t>Polygons</a:t>
            </a:r>
          </a:p>
          <a:p>
            <a:pPr lvl="1"/>
            <a:r>
              <a:rPr lang="en-US" smtClean="0"/>
              <a:t>Collections of the above</a:t>
            </a:r>
          </a:p>
          <a:p>
            <a:r>
              <a:rPr lang="en-US" smtClean="0"/>
              <a:t>Methods for computing</a:t>
            </a:r>
          </a:p>
          <a:p>
            <a:pPr lvl="1"/>
            <a:r>
              <a:rPr lang="en-US" smtClean="0"/>
              <a:t>Spatial relationships: intersects, disjoint, etc.</a:t>
            </a:r>
          </a:p>
          <a:p>
            <a:pPr lvl="1"/>
            <a:r>
              <a:rPr lang="en-US" smtClean="0"/>
              <a:t>Spatial constructions: intersection, union, etc.</a:t>
            </a:r>
          </a:p>
          <a:p>
            <a:pPr lvl="1"/>
            <a:r>
              <a:rPr lang="en-US" smtClean="0"/>
              <a:t>Metric functions: distance, area</a:t>
            </a:r>
            <a:endParaRPr lang="en-US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Planar Type</a:t>
            </a:r>
            <a:endParaRPr lang="en-US"/>
          </a:p>
        </p:txBody>
      </p:sp>
      <p:sp>
        <p:nvSpPr>
          <p:cNvPr id="55298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New GEOMETRY data type</a:t>
            </a:r>
          </a:p>
          <a:p>
            <a:r>
              <a:rPr lang="en-US" smtClean="0"/>
              <a:t>GEOMETRY can store instances of various types</a:t>
            </a:r>
          </a:p>
          <a:p>
            <a:pPr lvl="1"/>
            <a:r>
              <a:rPr lang="en-US" smtClean="0"/>
              <a:t>Points</a:t>
            </a:r>
          </a:p>
          <a:p>
            <a:pPr lvl="1"/>
            <a:r>
              <a:rPr lang="en-US" smtClean="0"/>
              <a:t>Line strings</a:t>
            </a:r>
          </a:p>
          <a:p>
            <a:pPr lvl="1"/>
            <a:r>
              <a:rPr lang="en-US" smtClean="0"/>
              <a:t>Polygons</a:t>
            </a:r>
          </a:p>
          <a:p>
            <a:pPr lvl="1"/>
            <a:r>
              <a:rPr lang="en-US" smtClean="0"/>
              <a:t>Collections of the above</a:t>
            </a:r>
          </a:p>
          <a:p>
            <a:r>
              <a:rPr lang="en-US" smtClean="0"/>
              <a:t>Methods for computing</a:t>
            </a:r>
          </a:p>
          <a:p>
            <a:pPr lvl="1"/>
            <a:r>
              <a:rPr lang="en-US" smtClean="0"/>
              <a:t>Spatial relationships: intersects, disjoint, etc.</a:t>
            </a:r>
          </a:p>
          <a:p>
            <a:pPr lvl="1"/>
            <a:r>
              <a:rPr lang="en-US" smtClean="0"/>
              <a:t>Spatial constructions: intersection, union, etc.</a:t>
            </a:r>
          </a:p>
          <a:p>
            <a:pPr lvl="1"/>
            <a:r>
              <a:rPr lang="en-US" smtClean="0"/>
              <a:t>Metric functions: distance, area</a:t>
            </a:r>
            <a:endParaRPr lang="en-US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Spatial Types</a:t>
            </a:r>
            <a:endParaRPr lang="en-US"/>
          </a:p>
        </p:txBody>
      </p:sp>
      <p:sp>
        <p:nvSpPr>
          <p:cNvPr id="57346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Following Open Geospatial Consortium (OGC) </a:t>
            </a:r>
            <a:br>
              <a:rPr lang="en-US" smtClean="0"/>
            </a:br>
            <a:r>
              <a:rPr lang="en-US" smtClean="0"/>
              <a:t>Simple features for SQL</a:t>
            </a:r>
          </a:p>
          <a:p>
            <a:pPr lvl="1"/>
            <a:r>
              <a:rPr lang="en-US" smtClean="0"/>
              <a:t>Single type implementation</a:t>
            </a:r>
          </a:p>
          <a:p>
            <a:pPr lvl="1"/>
            <a:r>
              <a:rPr lang="en-US" smtClean="0"/>
              <a:t>Same type represents points, lines, polygons</a:t>
            </a:r>
          </a:p>
          <a:p>
            <a:r>
              <a:rPr lang="en-US" smtClean="0"/>
              <a:t>Exposed as a system CLR type</a:t>
            </a:r>
          </a:p>
          <a:p>
            <a:pPr lvl="1"/>
            <a:r>
              <a:rPr lang="en-US" smtClean="0"/>
              <a:t>Based on CLR code and built in to SQL Server 2008</a:t>
            </a:r>
          </a:p>
          <a:p>
            <a:pPr lvl="1"/>
            <a:r>
              <a:rPr lang="en-US" smtClean="0"/>
              <a:t>Does not require “clr enabled” to use</a:t>
            </a:r>
          </a:p>
          <a:p>
            <a:r>
              <a:rPr lang="en-US" smtClean="0"/>
              <a:t>Assembly available for managed access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CREATE TABLE SpatialTable </a:t>
            </a:r>
          </a:p>
          <a:p>
            <a:r>
              <a:rPr lang="en-US" smtClean="0"/>
              <a:t>( </a:t>
            </a:r>
          </a:p>
          <a:p>
            <a:r>
              <a:rPr lang="en-US" smtClean="0"/>
              <a:t>    id int IDENTITY (1,1),</a:t>
            </a:r>
          </a:p>
          <a:p>
            <a:r>
              <a:rPr lang="en-US" smtClean="0"/>
              <a:t>    GeomColumn geometry</a:t>
            </a:r>
          </a:p>
          <a:p>
            <a:r>
              <a:rPr lang="en-US" smtClean="0"/>
              <a:t>)</a:t>
            </a:r>
          </a:p>
          <a:p>
            <a:endParaRPr lang="en-US" smtClean="0"/>
          </a:p>
          <a:p>
            <a:r>
              <a:rPr lang="en-US" smtClean="0"/>
              <a:t>INSERT INTO SpatialTable (GeomCol1)</a:t>
            </a:r>
          </a:p>
          <a:p>
            <a:r>
              <a:rPr lang="en-US" smtClean="0"/>
              <a:t>VALUES (geometry::STGeomFromText('LINESTRING (0 2, 2 0, 4 2)', 0));</a:t>
            </a:r>
          </a:p>
          <a:p>
            <a:endParaRPr lang="en-US" smtClean="0"/>
          </a:p>
          <a:p>
            <a:r>
              <a:rPr lang="en-US" smtClean="0"/>
              <a:t>DECLARE @g geometry;</a:t>
            </a:r>
          </a:p>
          <a:p>
            <a:r>
              <a:rPr lang="en-US" smtClean="0"/>
              <a:t>SET @g = geometry::STGeomFromText('POINT(1 1)', 0);</a:t>
            </a:r>
          </a:p>
          <a:p>
            <a:r>
              <a:rPr lang="en-US" smtClean="0"/>
              <a:t>SELECT @g.STIntersects(@h)</a:t>
            </a:r>
          </a:p>
          <a:p>
            <a:r>
              <a:rPr lang="en-US" smtClean="0"/>
              <a:t>FROM SpatialTable</a:t>
            </a:r>
          </a:p>
          <a:p>
            <a:r>
              <a:rPr lang="en-US" smtClean="0"/>
              <a:t>WHERE GeomColumn.STIntersects(@g)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Spatial Example Code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Spatial Types Cannot Do</a:t>
            </a:r>
            <a:endParaRPr lang="en-US" dirty="0"/>
          </a:p>
        </p:txBody>
      </p:sp>
      <p:sp>
        <p:nvSpPr>
          <p:cNvPr id="89090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Raster data</a:t>
            </a:r>
          </a:p>
          <a:p>
            <a:r>
              <a:rPr lang="en-US" smtClean="0"/>
              <a:t>3 dimensional</a:t>
            </a:r>
          </a:p>
          <a:p>
            <a:r>
              <a:rPr lang="en-US" smtClean="0"/>
              <a:t>Topology</a:t>
            </a:r>
          </a:p>
          <a:p>
            <a:pPr lvl="1"/>
            <a:r>
              <a:rPr lang="en-US" smtClean="0"/>
              <a:t>Points make up LineStrings</a:t>
            </a:r>
          </a:p>
          <a:p>
            <a:pPr lvl="1"/>
            <a:r>
              <a:rPr lang="en-US" smtClean="0"/>
              <a:t>LineStrings make up Polygons</a:t>
            </a:r>
          </a:p>
          <a:p>
            <a:r>
              <a:rPr lang="en-US" smtClean="0"/>
              <a:t>Network models</a:t>
            </a:r>
          </a:p>
          <a:p>
            <a:pPr lvl="1"/>
            <a:r>
              <a:rPr lang="en-US" smtClean="0"/>
              <a:t>Distance between cities along the road network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FILESTREAM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BLOBs in the file system</a:t>
            </a:r>
          </a:p>
          <a:p>
            <a:r>
              <a:rPr lang="en-US" smtClean="0"/>
              <a:t>Managed by SQL Server</a:t>
            </a:r>
          </a:p>
          <a:p>
            <a:r>
              <a:rPr lang="en-US" smtClean="0"/>
              <a:t>You can use T-SQL to manage BLOB data or</a:t>
            </a:r>
          </a:p>
          <a:p>
            <a:r>
              <a:rPr lang="en-US" smtClean="0"/>
              <a:t>You can use Win32 APIs to work with the files</a:t>
            </a:r>
          </a:p>
          <a:p>
            <a:pPr lvl="1"/>
            <a:r>
              <a:rPr lang="en-US" smtClean="0"/>
              <a:t>PathName returns a virtual path as a token to a BLOB</a:t>
            </a:r>
          </a:p>
          <a:p>
            <a:pPr lvl="1"/>
            <a:r>
              <a:rPr lang="en-US" smtClean="0"/>
              <a:t>GET_FILESTREAM_TRANSACTION_CONTEXT() returns a session transaction token</a:t>
            </a:r>
          </a:p>
          <a:p>
            <a:pPr lvl="1"/>
            <a:r>
              <a:rPr lang="en-US" smtClean="0"/>
              <a:t>Use Win32 APIs</a:t>
            </a:r>
          </a:p>
          <a:p>
            <a:pPr lvl="2"/>
            <a:r>
              <a:rPr lang="en-US" smtClean="0"/>
              <a:t>The OpenSqlFilestream for the file handle</a:t>
            </a:r>
          </a:p>
          <a:p>
            <a:pPr lvl="2"/>
            <a:r>
              <a:rPr lang="en-US" smtClean="0"/>
              <a:t>ReadFile, WriteFile, TransmitFile, and so on…</a:t>
            </a:r>
          </a:p>
          <a:p>
            <a:pPr lvl="2"/>
            <a:r>
              <a:rPr lang="en-US" smtClean="0"/>
              <a:t>The application should close the handle by using CloseHandle</a:t>
            </a:r>
            <a:br>
              <a:rPr lang="en-US" smtClean="0"/>
            </a:br>
            <a:endParaRPr lang="en-US" smtClean="0"/>
          </a:p>
          <a:p>
            <a:endParaRPr lang="en-US" smtClean="0"/>
          </a:p>
          <a:p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FileStream</a:t>
            </a:r>
            <a:endParaRPr lang="en-US" dirty="0"/>
          </a:p>
        </p:txBody>
      </p:sp>
      <p:sp>
        <p:nvSpPr>
          <p:cNvPr id="30" name="Content Placeholder 2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Must turn on </a:t>
            </a:r>
            <a:br>
              <a:rPr lang="en-US" dirty="0" smtClean="0"/>
            </a:br>
            <a:r>
              <a:rPr lang="en-US" dirty="0" err="1" smtClean="0"/>
              <a:t>filestream</a:t>
            </a:r>
            <a:r>
              <a:rPr lang="en-US" dirty="0" smtClean="0"/>
              <a:t> access</a:t>
            </a:r>
          </a:p>
          <a:p>
            <a:pPr lvl="1"/>
            <a:r>
              <a:rPr lang="en-US" dirty="0" smtClean="0"/>
              <a:t>Windows Layer</a:t>
            </a:r>
          </a:p>
          <a:p>
            <a:pPr lvl="2"/>
            <a:r>
              <a:rPr lang="en-US" dirty="0" smtClean="0"/>
              <a:t>SQL Server </a:t>
            </a:r>
            <a:br>
              <a:rPr lang="en-US" dirty="0" smtClean="0"/>
            </a:br>
            <a:r>
              <a:rPr lang="en-US" dirty="0" smtClean="0"/>
              <a:t>Configuration Manager</a:t>
            </a:r>
          </a:p>
          <a:p>
            <a:pPr lvl="1"/>
            <a:r>
              <a:rPr lang="en-US" dirty="0" smtClean="0"/>
              <a:t>SQL Instance Layer</a:t>
            </a:r>
          </a:p>
          <a:p>
            <a:pPr lvl="2"/>
            <a:r>
              <a:rPr lang="en-US" dirty="0" err="1" smtClean="0"/>
              <a:t>sp_configure</a:t>
            </a:r>
            <a:endParaRPr lang="en-US" dirty="0" smtClean="0"/>
          </a:p>
          <a:p>
            <a:pPr lvl="2"/>
            <a:r>
              <a:rPr lang="en-US" dirty="0" smtClean="0"/>
              <a:t>'</a:t>
            </a:r>
            <a:r>
              <a:rPr lang="en-US" dirty="0" err="1" smtClean="0"/>
              <a:t>filestream</a:t>
            </a:r>
            <a:r>
              <a:rPr lang="en-US" dirty="0" smtClean="0"/>
              <a:t> access'</a:t>
            </a:r>
            <a:endParaRPr lang="en-US" dirty="0"/>
          </a:p>
        </p:txBody>
      </p:sp>
      <p:graphicFrame>
        <p:nvGraphicFramePr>
          <p:cNvPr id="29" name="Content Placeholder 28"/>
          <p:cNvGraphicFramePr>
            <a:graphicFrameLocks noGrp="1"/>
          </p:cNvGraphicFramePr>
          <p:nvPr>
            <p:ph sz="quarter" idx="2"/>
          </p:nvPr>
        </p:nvGraphicFramePr>
        <p:xfrm>
          <a:off x="4933950" y="1447800"/>
          <a:ext cx="393065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596"/>
                <a:gridCol w="30730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Disabled. This is the default value.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Enabled only for Transact-SQL access.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Enabled only for Transact-SQL and </a:t>
                      </a:r>
                      <a:r>
                        <a:rPr lang="en-US" dirty="0" smtClean="0"/>
                        <a:t>file I/O stream access</a:t>
                      </a:r>
                      <a:r>
                        <a:rPr lang="en-US" dirty="0"/>
                        <a:t>.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ransition>
    <p:wip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FileStream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New filegroup for storing BLOB data</a:t>
            </a:r>
          </a:p>
          <a:p>
            <a:pPr lvl="1"/>
            <a:r>
              <a:rPr lang="en-US" smtClean="0"/>
              <a:t>Filename is a path (not a file)</a:t>
            </a:r>
          </a:p>
          <a:p>
            <a:pPr lvl="1"/>
            <a:r>
              <a:rPr lang="en-US" smtClean="0"/>
              <a:t>Last folder in path must not exist </a:t>
            </a:r>
          </a:p>
          <a:p>
            <a:pPr lvl="1"/>
            <a:r>
              <a:rPr lang="en-US" smtClean="0"/>
              <a:t>Path up to last folder must exist</a:t>
            </a:r>
          </a:p>
          <a:p>
            <a:pPr lvl="1"/>
            <a:r>
              <a:rPr lang="en-US" smtClean="0"/>
              <a:t>On next slide, 'C:\test' must exist, but 'C:\test\Resumes' must not exist</a:t>
            </a:r>
          </a:p>
          <a:p>
            <a:r>
              <a:rPr lang="en-US" smtClean="0"/>
              <a:t>Table definition must also specify the blob data is using filestream</a:t>
            </a:r>
          </a:p>
          <a:p>
            <a:pPr lvl="1"/>
            <a:r>
              <a:rPr lang="en-US" smtClean="0"/>
              <a:t>Varbinary(max) column with FILESTREAM keyword</a:t>
            </a:r>
          </a:p>
          <a:p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CREATE DATABASE...</a:t>
            </a:r>
          </a:p>
          <a:p>
            <a:r>
              <a:rPr lang="en-US" smtClean="0"/>
              <a:t>...,</a:t>
            </a:r>
          </a:p>
          <a:p>
            <a:r>
              <a:rPr lang="en-US" smtClean="0"/>
              <a:t>FILEGROUP FileGroupName CONTAINS FILESTREAM </a:t>
            </a:r>
          </a:p>
          <a:p>
            <a:r>
              <a:rPr lang="en-US" smtClean="0"/>
              <a:t>( </a:t>
            </a:r>
          </a:p>
          <a:p>
            <a:r>
              <a:rPr lang="en-US" smtClean="0"/>
              <a:t>    NAME = FileStreamDBResumes, FILENAME = N'C:\test\Resumes'</a:t>
            </a:r>
          </a:p>
          <a:p>
            <a:r>
              <a:rPr lang="en-US" smtClean="0"/>
              <a:t>) </a:t>
            </a:r>
          </a:p>
          <a:p>
            <a:endParaRPr lang="en-US" smtClean="0"/>
          </a:p>
          <a:p>
            <a:r>
              <a:rPr lang="en-US" smtClean="0"/>
              <a:t>CREATE TABLE dbo.student </a:t>
            </a:r>
          </a:p>
          <a:p>
            <a:r>
              <a:rPr lang="en-US" smtClean="0"/>
              <a:t>(</a:t>
            </a:r>
          </a:p>
          <a:p>
            <a:r>
              <a:rPr lang="en-US" smtClean="0"/>
              <a:t>    student_id UNIQUEIDENTIFIER ROWGUIDCOL NOT NULL UNIQUE, </a:t>
            </a:r>
          </a:p>
          <a:p>
            <a:r>
              <a:rPr lang="en-US" smtClean="0"/>
              <a:t>    Name varchar(25), </a:t>
            </a:r>
          </a:p>
          <a:p>
            <a:r>
              <a:rPr lang="en-US" smtClean="0"/>
              <a:t>    Resume varbinary(max) FILESTREAM</a:t>
            </a:r>
          </a:p>
          <a:p>
            <a:r>
              <a:rPr lang="en-US" smtClean="0"/>
              <a:t>);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FileStream</a:t>
            </a:r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Assignment Operators</a:t>
            </a:r>
            <a:endParaRPr lang="en-US" dirty="0" smtClean="0"/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New Incremental Assignment Operators</a:t>
            </a:r>
          </a:p>
          <a:p>
            <a:pPr lvl="1"/>
            <a:r>
              <a:rPr lang="en-US" smtClean="0"/>
              <a:t>Addition:  +=</a:t>
            </a:r>
          </a:p>
          <a:p>
            <a:pPr lvl="1"/>
            <a:r>
              <a:rPr lang="en-US" smtClean="0"/>
              <a:t>Subtraction:  -=</a:t>
            </a:r>
          </a:p>
          <a:p>
            <a:pPr lvl="1"/>
            <a:r>
              <a:rPr lang="en-US" smtClean="0"/>
              <a:t>Multiplication:  *=</a:t>
            </a:r>
          </a:p>
          <a:p>
            <a:pPr lvl="1"/>
            <a:r>
              <a:rPr lang="en-US" smtClean="0"/>
              <a:t>Division:  /=</a:t>
            </a:r>
          </a:p>
          <a:p>
            <a:pPr lvl="1"/>
            <a:r>
              <a:rPr lang="en-US" smtClean="0"/>
              <a:t>Modulo:  %=</a:t>
            </a:r>
          </a:p>
          <a:p>
            <a:r>
              <a:rPr lang="en-US" smtClean="0"/>
              <a:t>Declare and assign in a single statement</a:t>
            </a:r>
          </a:p>
          <a:p>
            <a:pPr lvl="1"/>
            <a:r>
              <a:rPr lang="en-US" smtClean="0"/>
              <a:t>Can use previously defined variables or static values</a:t>
            </a:r>
          </a:p>
          <a:p>
            <a:pPr lvl="1"/>
            <a:r>
              <a:rPr lang="en-US" smtClean="0"/>
              <a:t>Cannot use incremental assignment operators</a:t>
            </a:r>
            <a:endParaRPr lang="en-US" dirty="0" smtClean="0"/>
          </a:p>
        </p:txBody>
      </p:sp>
    </p:spTree>
  </p:cSld>
  <p:clrMapOvr>
    <a:masterClrMapping/>
  </p:clrMapOvr>
  <p:transition spd="slow"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Review</a:t>
            </a:r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Transact-SQL Enhancements</a:t>
            </a:r>
          </a:p>
          <a:p>
            <a:pPr lvl="1"/>
            <a:r>
              <a:rPr lang="en-US" smtClean="0"/>
              <a:t>Assignment &amp; Row Constructors</a:t>
            </a:r>
          </a:p>
          <a:p>
            <a:pPr lvl="1"/>
            <a:r>
              <a:rPr lang="en-US" smtClean="0"/>
              <a:t>Table-valued Parameters</a:t>
            </a:r>
          </a:p>
          <a:p>
            <a:pPr lvl="1"/>
            <a:r>
              <a:rPr lang="en-US" smtClean="0"/>
              <a:t>Merge</a:t>
            </a:r>
          </a:p>
          <a:p>
            <a:pPr lvl="1"/>
            <a:r>
              <a:rPr lang="en-US" smtClean="0"/>
              <a:t>Grouping Sets</a:t>
            </a:r>
          </a:p>
          <a:p>
            <a:r>
              <a:rPr lang="en-US" smtClean="0"/>
              <a:t>CLR Improvements</a:t>
            </a:r>
          </a:p>
          <a:p>
            <a:r>
              <a:rPr lang="en-US" smtClean="0"/>
              <a:t>New and Enhanced Data Types</a:t>
            </a:r>
          </a:p>
          <a:p>
            <a:pPr lvl="1"/>
            <a:r>
              <a:rPr lang="en-US" smtClean="0"/>
              <a:t>Data and Time</a:t>
            </a:r>
          </a:p>
          <a:p>
            <a:pPr lvl="1"/>
            <a:r>
              <a:rPr lang="en-US" smtClean="0"/>
              <a:t>HierarchyID</a:t>
            </a:r>
          </a:p>
          <a:p>
            <a:pPr lvl="1"/>
            <a:r>
              <a:rPr lang="en-US" smtClean="0"/>
              <a:t>Spatial data</a:t>
            </a:r>
          </a:p>
          <a:p>
            <a:pPr lvl="1"/>
            <a:r>
              <a:rPr lang="en-US" smtClean="0"/>
              <a:t>Filestream</a:t>
            </a:r>
          </a:p>
          <a:p>
            <a:r>
              <a:rPr lang="en-US" smtClean="0"/>
              <a:t>Other Features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USE AdventureWorks;</a:t>
            </a:r>
          </a:p>
          <a:p>
            <a:r>
              <a:rPr lang="en-US" smtClean="0"/>
              <a:t>GO</a:t>
            </a:r>
          </a:p>
          <a:p>
            <a:r>
              <a:rPr lang="en-US" smtClean="0"/>
              <a:t>UPDATE Production.Product</a:t>
            </a:r>
          </a:p>
          <a:p>
            <a:r>
              <a:rPr lang="en-US" smtClean="0"/>
              <a:t>  SET ListPrice *= 1.05</a:t>
            </a:r>
          </a:p>
          <a:p>
            <a:r>
              <a:rPr lang="en-US" smtClean="0"/>
              <a:t>OUTPUT</a:t>
            </a:r>
          </a:p>
          <a:p>
            <a:r>
              <a:rPr lang="en-US" smtClean="0"/>
              <a:t>  inserted.ProductID,</a:t>
            </a:r>
          </a:p>
          <a:p>
            <a:r>
              <a:rPr lang="en-US" smtClean="0"/>
              <a:t>  deleted.ListPrice AS OldPrice,</a:t>
            </a:r>
          </a:p>
          <a:p>
            <a:r>
              <a:rPr lang="en-US" smtClean="0"/>
              <a:t>  inserted.ListPrice AS NewPrice</a:t>
            </a:r>
          </a:p>
          <a:p>
            <a:r>
              <a:rPr lang="en-US" smtClean="0"/>
              <a:t>WHERE ProductID = 680;</a:t>
            </a:r>
          </a:p>
          <a:p>
            <a:endParaRPr lang="en-US" dirty="0" smtClean="0"/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Assignment Operators</a:t>
            </a:r>
            <a:endParaRPr lang="en-US" dirty="0" smtClean="0"/>
          </a:p>
        </p:txBody>
      </p:sp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DECLARE @i INT = 10</a:t>
            </a:r>
          </a:p>
          <a:p>
            <a:r>
              <a:rPr lang="en-US" smtClean="0"/>
              <a:t>DECLARE @xml XML = </a:t>
            </a:r>
          </a:p>
          <a:p>
            <a:r>
              <a:rPr lang="en-US" smtClean="0"/>
              <a:t>  '&lt;root&gt;&lt;item id="1"&gt;A&lt;/item&gt;&lt;item id="2"&gt;B&lt;/item&gt;&lt;/root&gt;'</a:t>
            </a:r>
          </a:p>
          <a:p>
            <a:endParaRPr lang="en-US" smtClean="0"/>
          </a:p>
          <a:p>
            <a:r>
              <a:rPr lang="en-US" smtClean="0"/>
              <a:t>DECLARE @i INT = 10</a:t>
            </a:r>
          </a:p>
          <a:p>
            <a:r>
              <a:rPr lang="en-US" smtClean="0"/>
              <a:t>DECLARE @n INT += @i –Incremental Assignment not valid in DECLARE</a:t>
            </a:r>
          </a:p>
          <a:p>
            <a:r>
              <a:rPr lang="en-US" smtClean="0"/>
              <a:t>SELECT @i, @n</a:t>
            </a:r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DECLARE @i INT = 10</a:t>
            </a:r>
          </a:p>
          <a:p>
            <a:r>
              <a:rPr lang="en-US" smtClean="0"/>
              <a:t>DECLARE @n INT = @i + 8</a:t>
            </a:r>
          </a:p>
          <a:p>
            <a:r>
              <a:rPr lang="en-US" smtClean="0"/>
              <a:t>SET @n -= @i</a:t>
            </a:r>
          </a:p>
          <a:p>
            <a:r>
              <a:rPr lang="en-US" smtClean="0"/>
              <a:t>SET @i *= 2</a:t>
            </a:r>
          </a:p>
          <a:p>
            <a:r>
              <a:rPr lang="en-US" smtClean="0"/>
              <a:t>SELECT @i, @n</a:t>
            </a:r>
            <a:endParaRPr lang="en-US" dirty="0" smtClean="0"/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Assignment Operators</a:t>
            </a:r>
            <a:endParaRPr lang="en-US" dirty="0" smtClean="0"/>
          </a:p>
        </p:txBody>
      </p:sp>
    </p:spTree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Row Constructors</a:t>
            </a:r>
            <a:endParaRPr lang="en-US" dirty="0" smtClean="0"/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VALUES clause can now return multiple rows </a:t>
            </a:r>
            <a:br>
              <a:rPr lang="en-US" smtClean="0"/>
            </a:br>
            <a:r>
              <a:rPr lang="en-US" smtClean="0"/>
              <a:t>as a single [atomic] table </a:t>
            </a:r>
          </a:p>
          <a:p>
            <a:r>
              <a:rPr lang="en-US" smtClean="0"/>
              <a:t>When used with a CTE</a:t>
            </a:r>
          </a:p>
          <a:p>
            <a:pPr lvl="1"/>
            <a:r>
              <a:rPr lang="en-US" smtClean="0"/>
              <a:t>Replaces the need to define and insert into a </a:t>
            </a:r>
          </a:p>
          <a:p>
            <a:pPr lvl="2"/>
            <a:r>
              <a:rPr lang="en-US" smtClean="0"/>
              <a:t>Temporary table</a:t>
            </a:r>
          </a:p>
          <a:p>
            <a:pPr lvl="2"/>
            <a:r>
              <a:rPr lang="en-US" smtClean="0"/>
              <a:t>Table variable</a:t>
            </a:r>
          </a:p>
          <a:p>
            <a:r>
              <a:rPr lang="en-US" smtClean="0"/>
              <a:t>When used with INSERT </a:t>
            </a:r>
          </a:p>
          <a:p>
            <a:pPr lvl="1"/>
            <a:r>
              <a:rPr lang="en-US" smtClean="0"/>
              <a:t>Replaces the SELECT … UNION ALL SELECT … methodology for loading multiple rows into a table</a:t>
            </a:r>
          </a:p>
          <a:p>
            <a:endParaRPr lang="en-US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CREATE TABLE AutomatedPolicyExecutionMode</a:t>
            </a:r>
          </a:p>
          <a:p>
            <a:r>
              <a:rPr lang="en-US" smtClean="0"/>
              <a:t>(</a:t>
            </a:r>
          </a:p>
          <a:p>
            <a:r>
              <a:rPr lang="en-US" smtClean="0"/>
              <a:t>	ModeId INT NOT NULL PRIMARY KEY, </a:t>
            </a:r>
          </a:p>
          <a:p>
            <a:r>
              <a:rPr lang="en-US" smtClean="0"/>
              <a:t>	ModeName VARCHAR(100)</a:t>
            </a:r>
          </a:p>
          <a:p>
            <a:r>
              <a:rPr lang="en-US" smtClean="0"/>
              <a:t>)</a:t>
            </a:r>
          </a:p>
          <a:p>
            <a:r>
              <a:rPr lang="en-US" smtClean="0"/>
              <a:t>GO</a:t>
            </a:r>
          </a:p>
          <a:p>
            <a:r>
              <a:rPr lang="en-US" smtClean="0"/>
              <a:t> </a:t>
            </a:r>
          </a:p>
          <a:p>
            <a:r>
              <a:rPr lang="en-US" smtClean="0"/>
              <a:t>INSERT INTO AutomatedPolicyExecutionMode (ModeId, ModeName)</a:t>
            </a:r>
          </a:p>
          <a:p>
            <a:r>
              <a:rPr lang="en-US" smtClean="0"/>
              <a:t>VALUES (0, 'On demand'),</a:t>
            </a:r>
            <a:br>
              <a:rPr lang="en-US" smtClean="0"/>
            </a:br>
            <a:r>
              <a:rPr lang="en-US" smtClean="0"/>
              <a:t>    (1, 'Enforce Compliance'),</a:t>
            </a:r>
            <a:br>
              <a:rPr lang="en-US" smtClean="0"/>
            </a:br>
            <a:r>
              <a:rPr lang="en-US" smtClean="0"/>
              <a:t>    (2, 'Check on change and log'),</a:t>
            </a:r>
            <a:br>
              <a:rPr lang="en-US" smtClean="0"/>
            </a:br>
            <a:r>
              <a:rPr lang="en-US" smtClean="0"/>
              <a:t>    (4, 'Check on schedule and log‘)</a:t>
            </a:r>
            <a:endParaRPr lang="en-US" dirty="0" smtClean="0"/>
          </a:p>
        </p:txBody>
      </p:sp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Row Constructors</a:t>
            </a:r>
            <a:endParaRPr lang="en-US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;WITH AutomatedPolicyExecutionMode (ModeId, ModeName) AS </a:t>
            </a:r>
            <a:br>
              <a:rPr lang="en-US" smtClean="0"/>
            </a:br>
            <a:r>
              <a:rPr lang="en-US" smtClean="0"/>
              <a:t>(SELECT * </a:t>
            </a:r>
            <a:br>
              <a:rPr lang="en-US" smtClean="0"/>
            </a:br>
            <a:r>
              <a:rPr lang="en-US" smtClean="0"/>
              <a:t> FROM (VALUES </a:t>
            </a:r>
            <a:br>
              <a:rPr lang="en-US" smtClean="0"/>
            </a:br>
            <a:r>
              <a:rPr lang="en-US" smtClean="0"/>
              <a:t>         (0, 'On demand'),</a:t>
            </a:r>
            <a:br>
              <a:rPr lang="en-US" smtClean="0"/>
            </a:br>
            <a:r>
              <a:rPr lang="en-US" smtClean="0"/>
              <a:t>         (1, 'Enforce Compliance'),</a:t>
            </a:r>
            <a:br>
              <a:rPr lang="en-US" smtClean="0"/>
            </a:br>
            <a:r>
              <a:rPr lang="en-US" smtClean="0"/>
              <a:t>         (2, 'Check on change and log'),</a:t>
            </a:r>
            <a:br>
              <a:rPr lang="en-US" smtClean="0"/>
            </a:br>
            <a:r>
              <a:rPr lang="en-US" smtClean="0"/>
              <a:t>         (4, 'Check on schedule and log')</a:t>
            </a:r>
            <a:br>
              <a:rPr lang="en-US" smtClean="0"/>
            </a:br>
            <a:r>
              <a:rPr lang="en-US" smtClean="0"/>
              <a:t> ) AS EM(ModeId, ModeName)</a:t>
            </a:r>
            <a:br>
              <a:rPr lang="en-US" smtClean="0"/>
            </a:br>
            <a:r>
              <a:rPr lang="en-US" smtClean="0"/>
              <a:t>)</a:t>
            </a:r>
            <a:br>
              <a:rPr lang="en-US" smtClean="0"/>
            </a:br>
            <a:r>
              <a:rPr lang="en-US" smtClean="0"/>
              <a:t>SELECT </a:t>
            </a:r>
            <a:br>
              <a:rPr lang="en-US" smtClean="0"/>
            </a:br>
            <a:r>
              <a:rPr lang="en-US" smtClean="0"/>
              <a:t>	pmf.[management_facet_id] AS FacetID</a:t>
            </a:r>
            <a:br>
              <a:rPr lang="en-US" smtClean="0"/>
            </a:br>
            <a:r>
              <a:rPr lang="en-US" smtClean="0"/>
              <a:t>	, pmf.[name] AS FacetName</a:t>
            </a:r>
            <a:br>
              <a:rPr lang="en-US" smtClean="0"/>
            </a:br>
            <a:r>
              <a:rPr lang="en-US" smtClean="0"/>
              <a:t>	, APEM.[ModeName]</a:t>
            </a:r>
            <a:br>
              <a:rPr lang="en-US" smtClean="0"/>
            </a:br>
            <a:r>
              <a:rPr lang="en-US" smtClean="0"/>
              <a:t>FROM syspolicy_management_facets AS pmf</a:t>
            </a:r>
            <a:br>
              <a:rPr lang="en-US" smtClean="0"/>
            </a:br>
            <a:r>
              <a:rPr lang="en-US" smtClean="0"/>
              <a:t>	INNER JOIN AutomatedPolicyExecutionMode AS APEM</a:t>
            </a:r>
            <a:br>
              <a:rPr lang="en-US" smtClean="0"/>
            </a:br>
            <a:r>
              <a:rPr lang="en-US" smtClean="0"/>
              <a:t>		ON pmf.[execution_mode] &amp; APEM.[ModeId] = APEM.[ModeId]</a:t>
            </a:r>
            <a:br>
              <a:rPr lang="en-US" smtClean="0"/>
            </a:br>
            <a:r>
              <a:rPr lang="en-US" smtClean="0"/>
              <a:t>ORDER BY pmf.[name], APEM.[ModeId]</a:t>
            </a:r>
            <a:endParaRPr lang="en-US" dirty="0"/>
          </a:p>
        </p:txBody>
      </p:sp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Row Constructors</a:t>
            </a:r>
            <a:endParaRPr lang="en-US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SQLblog">
      <a:dk1>
        <a:sysClr val="windowText" lastClr="000000"/>
      </a:dk1>
      <a:lt1>
        <a:sysClr val="window" lastClr="FFFFFF"/>
      </a:lt1>
      <a:dk2>
        <a:srgbClr val="A5A1A1"/>
      </a:dk2>
      <a:lt2>
        <a:srgbClr val="E9E5DC"/>
      </a:lt2>
      <a:accent1>
        <a:srgbClr val="9B2D1F"/>
      </a:accent1>
      <a:accent2>
        <a:srgbClr val="0070C0"/>
      </a:accent2>
      <a:accent3>
        <a:srgbClr val="D34817"/>
      </a:accent3>
      <a:accent4>
        <a:srgbClr val="595959"/>
      </a:accent4>
      <a:accent5>
        <a:srgbClr val="D8D8D8"/>
      </a:accent5>
      <a:accent6>
        <a:srgbClr val="000000"/>
      </a:accent6>
      <a:hlink>
        <a:srgbClr val="9B2D1F"/>
      </a:hlink>
      <a:folHlink>
        <a:srgbClr val="9B2D1F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3473</TotalTime>
  <Words>2117</Words>
  <Application>Microsoft Office PowerPoint</Application>
  <PresentationFormat>On-screen Show (4:3)</PresentationFormat>
  <Paragraphs>482</Paragraphs>
  <Slides>41</Slides>
  <Notes>10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Equity</vt:lpstr>
      <vt:lpstr>SQL Server 2008  New Features for Developers</vt:lpstr>
      <vt:lpstr>Introduction</vt:lpstr>
      <vt:lpstr>Overview</vt:lpstr>
      <vt:lpstr>Assignment Operators</vt:lpstr>
      <vt:lpstr>Assignment Operators</vt:lpstr>
      <vt:lpstr>Assignment Operators</vt:lpstr>
      <vt:lpstr>Row Constructors</vt:lpstr>
      <vt:lpstr>Row Constructors</vt:lpstr>
      <vt:lpstr>Row Constructors</vt:lpstr>
      <vt:lpstr>Table-Valued Parameters</vt:lpstr>
      <vt:lpstr>Table-Valued Parameters</vt:lpstr>
      <vt:lpstr>Table-Valued Parameters</vt:lpstr>
      <vt:lpstr>Table-Valued Parameters</vt:lpstr>
      <vt:lpstr>MERGE</vt:lpstr>
      <vt:lpstr>MERGE Syntax</vt:lpstr>
      <vt:lpstr>MERGE</vt:lpstr>
      <vt:lpstr>MERGE</vt:lpstr>
      <vt:lpstr>MERGE</vt:lpstr>
      <vt:lpstr>MERGE Example</vt:lpstr>
      <vt:lpstr>Grouping Sets</vt:lpstr>
      <vt:lpstr>Grouping Sets Equivalents</vt:lpstr>
      <vt:lpstr>Grouping Sets Equivalents</vt:lpstr>
      <vt:lpstr>Grouping Sets Examples</vt:lpstr>
      <vt:lpstr>CLR Enhancements</vt:lpstr>
      <vt:lpstr>Date and Time Data Type</vt:lpstr>
      <vt:lpstr>Date and Time Data Type</vt:lpstr>
      <vt:lpstr>HIERARCHYID Data Type</vt:lpstr>
      <vt:lpstr>HIERARCHYID Data Type</vt:lpstr>
      <vt:lpstr>HIERARCHYID – Add Child Node</vt:lpstr>
      <vt:lpstr>HIERARCHYID Data Type – Querying</vt:lpstr>
      <vt:lpstr>Geodetic Type</vt:lpstr>
      <vt:lpstr>Planar Type</vt:lpstr>
      <vt:lpstr>Spatial Types</vt:lpstr>
      <vt:lpstr>Spatial Example Code</vt:lpstr>
      <vt:lpstr>What Spatial Types Cannot Do</vt:lpstr>
      <vt:lpstr>FILESTREAM</vt:lpstr>
      <vt:lpstr>FileStream</vt:lpstr>
      <vt:lpstr>FileStream</vt:lpstr>
      <vt:lpstr>FileStream</vt:lpstr>
      <vt:lpstr>Review</vt:lpstr>
      <vt:lpstr>Questions</vt:lpstr>
    </vt:vector>
  </TitlesOfParts>
  <Company>DeBetta Software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 Server 2008 New Development Features</dc:title>
  <dc:creator>Peter W. DeBetta</dc:creator>
  <cp:lastModifiedBy>Peter DeBetta</cp:lastModifiedBy>
  <cp:revision>160</cp:revision>
  <dcterms:created xsi:type="dcterms:W3CDTF">2003-02-03T22:16:31Z</dcterms:created>
  <dcterms:modified xsi:type="dcterms:W3CDTF">2009-07-28T22:30:24Z</dcterms:modified>
</cp:coreProperties>
</file>