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21" r:id="rId1"/>
    <p:sldMasterId id="2147483750" r:id="rId2"/>
  </p:sldMasterIdLst>
  <p:notesMasterIdLst>
    <p:notesMasterId r:id="rId60"/>
  </p:notesMasterIdLst>
  <p:handoutMasterIdLst>
    <p:handoutMasterId r:id="rId61"/>
  </p:handoutMasterIdLst>
  <p:sldIdLst>
    <p:sldId id="429" r:id="rId3"/>
    <p:sldId id="257" r:id="rId4"/>
    <p:sldId id="430" r:id="rId5"/>
    <p:sldId id="431" r:id="rId6"/>
    <p:sldId id="432" r:id="rId7"/>
    <p:sldId id="270" r:id="rId8"/>
    <p:sldId id="269" r:id="rId9"/>
    <p:sldId id="481" r:id="rId10"/>
    <p:sldId id="466" r:id="rId11"/>
    <p:sldId id="479" r:id="rId12"/>
    <p:sldId id="261" r:id="rId13"/>
    <p:sldId id="472" r:id="rId14"/>
    <p:sldId id="473" r:id="rId15"/>
    <p:sldId id="477" r:id="rId16"/>
    <p:sldId id="482" r:id="rId17"/>
    <p:sldId id="514" r:id="rId18"/>
    <p:sldId id="470" r:id="rId19"/>
    <p:sldId id="471" r:id="rId20"/>
    <p:sldId id="465" r:id="rId21"/>
    <p:sldId id="327" r:id="rId22"/>
    <p:sldId id="504" r:id="rId23"/>
    <p:sldId id="487" r:id="rId24"/>
    <p:sldId id="486" r:id="rId25"/>
    <p:sldId id="505" r:id="rId26"/>
    <p:sldId id="506" r:id="rId27"/>
    <p:sldId id="507" r:id="rId28"/>
    <p:sldId id="508" r:id="rId29"/>
    <p:sldId id="512" r:id="rId30"/>
    <p:sldId id="499" r:id="rId31"/>
    <p:sldId id="500" r:id="rId32"/>
    <p:sldId id="501" r:id="rId33"/>
    <p:sldId id="488" r:id="rId34"/>
    <p:sldId id="489" r:id="rId35"/>
    <p:sldId id="491" r:id="rId36"/>
    <p:sldId id="496" r:id="rId37"/>
    <p:sldId id="513" r:id="rId38"/>
    <p:sldId id="518" r:id="rId39"/>
    <p:sldId id="516" r:id="rId40"/>
    <p:sldId id="493" r:id="rId41"/>
    <p:sldId id="517" r:id="rId42"/>
    <p:sldId id="519" r:id="rId43"/>
    <p:sldId id="520" r:id="rId44"/>
    <p:sldId id="492" r:id="rId45"/>
    <p:sldId id="521" r:id="rId46"/>
    <p:sldId id="523" r:id="rId47"/>
    <p:sldId id="522" r:id="rId48"/>
    <p:sldId id="494" r:id="rId49"/>
    <p:sldId id="524" r:id="rId50"/>
    <p:sldId id="525" r:id="rId51"/>
    <p:sldId id="526" r:id="rId52"/>
    <p:sldId id="495" r:id="rId53"/>
    <p:sldId id="529" r:id="rId54"/>
    <p:sldId id="530" r:id="rId55"/>
    <p:sldId id="531" r:id="rId56"/>
    <p:sldId id="497" r:id="rId57"/>
    <p:sldId id="528" r:id="rId58"/>
    <p:sldId id="503" r:id="rId5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E4F2"/>
    <a:srgbClr val="000000"/>
    <a:srgbClr val="45441B"/>
    <a:srgbClr val="99CCFF"/>
    <a:srgbClr val="FF9900"/>
    <a:srgbClr val="006666"/>
    <a:srgbClr val="336600"/>
    <a:srgbClr val="F5F5F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32" autoAdjust="0"/>
    <p:restoredTop sz="68310" autoAdjust="0"/>
  </p:normalViewPr>
  <p:slideViewPr>
    <p:cSldViewPr>
      <p:cViewPr varScale="1">
        <p:scale>
          <a:sx n="50" d="100"/>
          <a:sy n="50" d="100"/>
        </p:scale>
        <p:origin x="-978" y="-84"/>
      </p:cViewPr>
      <p:guideLst>
        <p:guide orient="horz" pos="2160"/>
        <p:guide pos="2880"/>
      </p:guideLst>
    </p:cSldViewPr>
  </p:slideViewPr>
  <p:outlineViewPr>
    <p:cViewPr>
      <p:scale>
        <a:sx n="33" d="100"/>
        <a:sy n="33" d="100"/>
      </p:scale>
      <p:origin x="48" y="7656"/>
    </p:cViewPr>
  </p:outlineViewPr>
  <p:notesTextViewPr>
    <p:cViewPr>
      <p:scale>
        <a:sx n="100" d="100"/>
        <a:sy n="100" d="100"/>
      </p:scale>
      <p:origin x="0" y="0"/>
    </p:cViewPr>
  </p:notesTextViewPr>
  <p:notesViewPr>
    <p:cSldViewPr>
      <p:cViewPr varScale="1">
        <p:scale>
          <a:sx n="56" d="100"/>
          <a:sy n="56" d="100"/>
        </p:scale>
        <p:origin x="-1800"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00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3000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3000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3000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E86C48A4-964E-40F4-84F0-BC60538AF50A}"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7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267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67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7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267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7B3AF23B-C136-4163-BF79-4FDE389F730E}"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microsoft.com/BizSpark/FindNetworkPartner.aspx"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ms-help://MS.VSCC.v90/MS.VSIPCC.v90/ms.practices.entlib.2008oct/EntLibDocs2008Oct/html/EntLib2008Oct_5dca2781-1fa7-4f76-a5cf-11fc3faf6cf1.html"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ms-help://MS.VSCC.v90/MS.VSIPCC.v90/ms.practices.entlib.2008oct/EntLibDocs2008Oct/html/EntLib2008Oct_295f15b9-f536-4553-8954-c8b88dca6080.html" TargetMode="Externa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ms-help://MS.VSCC.v90/MS.VSIPCC.v90/ms.practices.entlib.2008oct/EntLibDocs2008Oct/html/EntLib2008Oct_2c83b7ff-2853-4e12-9df4-45190dfa4762.html" TargetMode="External"/><Relationship Id="rId2" Type="http://schemas.openxmlformats.org/officeDocument/2006/relationships/slide" Target="../slides/slide33.xml"/><Relationship Id="rId1" Type="http://schemas.openxmlformats.org/officeDocument/2006/relationships/notesMaster" Target="../notesMasters/notesMaster1.xml"/><Relationship Id="rId5" Type="http://schemas.openxmlformats.org/officeDocument/2006/relationships/hyperlink" Target="http://www.microsoft.com/sql/editions/compact/default.mspx" TargetMode="External"/><Relationship Id="rId4" Type="http://schemas.openxmlformats.org/officeDocument/2006/relationships/hyperlink" Target="ms-help://MS.VSCC.v90/MS.VSIPCC.v90/ms.practices.entlib.2008oct/EntLibDocs2008Oct/html/EntLib2008Oct_07ebea52-f33c-4172-ba66-bce68408946c.html" TargetMode="External"/></Relationships>
</file>

<file path=ppt/notesSlides/_rels/notesSlide34.xml.rels><?xml version="1.0" encoding="UTF-8" standalone="yes"?>
<Relationships xmlns="http://schemas.openxmlformats.org/package/2006/relationships"><Relationship Id="rId3" Type="http://schemas.openxmlformats.org/officeDocument/2006/relationships/hyperlink" Target="ms-help://MS.VSCC.v90/MS.VSIPCC.v90/ms.practices.entlib.2008oct/EntLibDocs2008Oct/html/EntLib2008Oct_32247f43-7d2e-4766-a4fe-6d169719e012.html" TargetMode="External"/><Relationship Id="rId2" Type="http://schemas.openxmlformats.org/officeDocument/2006/relationships/slide" Target="../slides/slide34.xml"/><Relationship Id="rId1" Type="http://schemas.openxmlformats.org/officeDocument/2006/relationships/notesMaster" Target="../notesMasters/notesMaster1.xml"/><Relationship Id="rId4" Type="http://schemas.openxmlformats.org/officeDocument/2006/relationships/hyperlink" Target="ms-help://MS.VSCC.v90/MS.VSIPCC.v90/ms.practices.entlib.2008oct/EntLibDocs2008Oct/html/EntLib2008Oct_07ebea52-f33c-4172-ba66-bce68408946c.html" TargetMode="External"/></Relationships>
</file>

<file path=ppt/notesSlides/_rels/notesSlide35.xml.rels><?xml version="1.0" encoding="UTF-8" standalone="yes"?>
<Relationships xmlns="http://schemas.openxmlformats.org/package/2006/relationships"><Relationship Id="rId3" Type="http://schemas.openxmlformats.org/officeDocument/2006/relationships/hyperlink" Target="ms-help://MS.VSCC.v90/MS.VSIPCC.v90/ms.practices.entlib.2008oct/EntLibDocs2008Oct/html/EntLib2008Oct_a2b5be4d-d4e7-4db7-a068-3dd8c4344bfb.html" TargetMode="External"/><Relationship Id="rId2" Type="http://schemas.openxmlformats.org/officeDocument/2006/relationships/slide" Target="../slides/slide35.xml"/><Relationship Id="rId1" Type="http://schemas.openxmlformats.org/officeDocument/2006/relationships/notesMaster" Target="../notesMasters/notesMaster1.xml"/><Relationship Id="rId6" Type="http://schemas.openxmlformats.org/officeDocument/2006/relationships/hyperlink" Target="ms-help://MS.VSCC.v90/MS.VSIPCC.v90/ms.practices.entlib.2008oct/EntLibDocs2008Oct/html/EntLib2008Oct_34e6f0b6-41bd-4dee-996d-00466059737b.html" TargetMode="External"/><Relationship Id="rId5" Type="http://schemas.openxmlformats.org/officeDocument/2006/relationships/hyperlink" Target="ms-help://MS.VSCC.v90/MS.VSIPCC.v90/ms.practices.entlib.2008oct/EntLibDocs2008Oct/html/EntLib2008Oct_7f6ac31c-8a58-4403-9c77-79595bdc0cc9.html" TargetMode="External"/><Relationship Id="rId4" Type="http://schemas.openxmlformats.org/officeDocument/2006/relationships/hyperlink" Target="ms-help://MS.VSCC.v90/MS.VSIPCC.v90/ms.practices.entlib.2008oct/EntLibDocs2008Oct/html/EntLib2008Oct_ada48e02-08e2-48e3-8518-7e10955b1c2f.html" TargetMode="Externa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3" Type="http://schemas.openxmlformats.org/officeDocument/2006/relationships/hyperlink" Target="ms-help://MS.VSCC.v90/MS.VSIPCC.v90/ms.practices.entlib.2008oct/EntLibDocs2008Oct/html/EntLib2008Oct_7984eeb3-96ed-48aa-bb7e-dfa003c5a10d.html" TargetMode="External"/><Relationship Id="rId2" Type="http://schemas.openxmlformats.org/officeDocument/2006/relationships/slide" Target="../slides/slide39.xml"/><Relationship Id="rId1" Type="http://schemas.openxmlformats.org/officeDocument/2006/relationships/notesMaster" Target="../notesMasters/notesMaster1.xml"/><Relationship Id="rId6" Type="http://schemas.openxmlformats.org/officeDocument/2006/relationships/hyperlink" Target="ms-help://MS.VSCC.v90/MS.VSIPCC.v90/ms.practices.entlib.2008oct/EntLibDocs2008Oct/html/EntLib2008Oct_1c18e9a2-6f51-464e-9a94-e7f6878d1d79.html" TargetMode="External"/><Relationship Id="rId5" Type="http://schemas.openxmlformats.org/officeDocument/2006/relationships/hyperlink" Target="ms-help://MS.VSCC.v90/MS.VSIPCC.v90/ms.practices.entlib.2008oct/EntLibDocs2008Oct/html/EntLib2008Oct_510b7fe1-40eb-4c75-9c46-e57f67381c5d.html" TargetMode="External"/><Relationship Id="rId4" Type="http://schemas.openxmlformats.org/officeDocument/2006/relationships/hyperlink" Target="ms-help://MS.VSCC.v90/MS.VSIPCC.v90/ms.practices.entlib.2008oct/EntLibDocs2008Oct/html/EntLib2008Oct_b42b8250-1500-42ff-b922-49e6437c3e68.html" TargetMode="Externa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8" Type="http://schemas.openxmlformats.org/officeDocument/2006/relationships/hyperlink" Target="ms-help://MS.VSCC.v90/MS.VSIPCC.v90/ms.practices.entlib.2008oct/EntLibDocs2008Oct/html/EntLib2008Oct_4d4d3a93-8b1c-4a98-a8e7-2437abf49689.html" TargetMode="External"/><Relationship Id="rId3" Type="http://schemas.openxmlformats.org/officeDocument/2006/relationships/hyperlink" Target="ms-help://MS.VSCC.v90/MS.VSIPCC.v90/ms.practices.entlib.2008oct/EntLibDocs2008Oct/html/EntLib2008Oct_ae92b94c-9b51-47d9-b861-718dcaa4d94c.html" TargetMode="External"/><Relationship Id="rId7" Type="http://schemas.openxmlformats.org/officeDocument/2006/relationships/hyperlink" Target="ms-help://MS.VSCC.v90/MS.VSIPCC.v90/ms.practices.entlib.2008oct/EntLibDocs2008Oct/html/EntLib2008Oct_23a1ec97-3c89-4240-bb49-fb1ca1bd843f.html" TargetMode="External"/><Relationship Id="rId2" Type="http://schemas.openxmlformats.org/officeDocument/2006/relationships/slide" Target="../slides/slide43.xml"/><Relationship Id="rId1" Type="http://schemas.openxmlformats.org/officeDocument/2006/relationships/notesMaster" Target="../notesMasters/notesMaster1.xml"/><Relationship Id="rId6" Type="http://schemas.openxmlformats.org/officeDocument/2006/relationships/hyperlink" Target="ms-help://MS.VSCC.v90/MS.VSIPCC.v90/ms.practices.entlib.2008oct/EntLibDocs2008Oct/html/EntLib2008Oct_5b9d82a7-9b4d-4954-bfd8-f9bc1f1c9186.html" TargetMode="External"/><Relationship Id="rId5" Type="http://schemas.openxmlformats.org/officeDocument/2006/relationships/hyperlink" Target="ms-help://MS.VSCC.v90/MS.VSIPCC.v90/ms.practices.entlib.2008oct/EntLibDocs2008Oct/html/EntLib2008Oct_cad8e344-87df-4e36-8e89-79c3a86df993.html" TargetMode="External"/><Relationship Id="rId4" Type="http://schemas.openxmlformats.org/officeDocument/2006/relationships/hyperlink" Target="ms-help://MS.VSCC.v90/MS.VSIPCC.v90/ms.practices.entlib.2008oct/EntLibDocs2008Oct/html/EntLib2008Oct_2ca2db64-8b10-4c26-bb40-6201d4a590f8.html" TargetMode="External"/><Relationship Id="rId9" Type="http://schemas.openxmlformats.org/officeDocument/2006/relationships/hyperlink" Target="ms-help://MS.VSCC.v90/MS.VSIPCC.v90/ms.practices.entlib.2008oct/EntLibDocs2008Oct/html/EntLib2008Oct_02794a88-b67a-412b-b77e-f2798bcc28ca.html" TargetMode="Externa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3" Type="http://schemas.openxmlformats.org/officeDocument/2006/relationships/hyperlink" Target="ms-help://MS.VSCC.v80/MS.VSIPCC.v80/ms.EntLib.2006Jan/EnterpriseLibrary/html/05-02-080-Populating%20and%20Raising%20Events%20from%20Code.htm" TargetMode="External"/><Relationship Id="rId2" Type="http://schemas.openxmlformats.org/officeDocument/2006/relationships/slide" Target="../slides/slide47.xml"/><Relationship Id="rId1" Type="http://schemas.openxmlformats.org/officeDocument/2006/relationships/notesMaster" Target="../notesMasters/notesMaster1.xml"/><Relationship Id="rId6" Type="http://schemas.openxmlformats.org/officeDocument/2006/relationships/hyperlink" Target="ms-help://MS.VSCC.v80/MS.VSIPCC.v80/ms.EntLib.2006Jan/EnterpriseLibrary/html/05-02-120-Checking%20Filter%20Status%20Before%20Constructing%20Log%20Messages.htm" TargetMode="External"/><Relationship Id="rId5" Type="http://schemas.openxmlformats.org/officeDocument/2006/relationships/hyperlink" Target="ms-help://MS.VSCC.v80/MS.VSIPCC.v80/ms.EntLib.2006Jan/EnterpriseLibrary/html/05-02-110-Creating%20Custom%20Trace%20Listeners.htm" TargetMode="External"/><Relationship Id="rId4" Type="http://schemas.openxmlformats.org/officeDocument/2006/relationships/hyperlink" Target="ms-help://MS.VSCC.v80/MS.VSIPCC.v80/ms.EntLib.2006Jan/EnterpriseLibrary/html/05-02-090-Populating%20a%20Log%20Message%20with%20Additional%20Context%20Information.htm" TargetMode="Externa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8" Type="http://schemas.openxmlformats.org/officeDocument/2006/relationships/hyperlink" Target="ms-help://MS.VSCC.v90/MS.VSIPCC.v90/ms.practices.entlib.2008oct/EntLibDocs2008Oct/html/EntLib2008Oct_94d9d4bf-4cb3-4912-9e29-60f0a713ab13.html" TargetMode="External"/><Relationship Id="rId3" Type="http://schemas.openxmlformats.org/officeDocument/2006/relationships/hyperlink" Target="ms-help://MS.VSCC.v90/MS.VSIPCC.v90/ms.practices.entlib.2008oct/EntLibDocs2008Oct/html/EntLib2008Oct_b5ab286f-434b-4167-82a3-b855de543660.html" TargetMode="External"/><Relationship Id="rId7" Type="http://schemas.openxmlformats.org/officeDocument/2006/relationships/hyperlink" Target="ms-help://MS.VSCC.v90/MS.VSIPCC.v90/ms.practices.entlib.2008oct/EntLibDocs2008Oct/html/EntLib2008Oct_4aef5812-d607-47c9-901f-65ae58367261.html" TargetMode="External"/><Relationship Id="rId2" Type="http://schemas.openxmlformats.org/officeDocument/2006/relationships/slide" Target="../slides/slide51.xml"/><Relationship Id="rId1" Type="http://schemas.openxmlformats.org/officeDocument/2006/relationships/notesMaster" Target="../notesMasters/notesMaster1.xml"/><Relationship Id="rId6" Type="http://schemas.openxmlformats.org/officeDocument/2006/relationships/hyperlink" Target="ms-help://MS.VSCC.v90/MS.VSIPCC.v90/ms.practices.entlib.2008oct/EntLibDocs2008Oct/html/EntLib2008Oct_2e805c79-f4ad-4526-9dbd-74eee6d20349.html" TargetMode="External"/><Relationship Id="rId5" Type="http://schemas.openxmlformats.org/officeDocument/2006/relationships/hyperlink" Target="ms-help://MS.VSCC.v90/MS.VSIPCC.v90/ms.practices.entlib.2008oct/EntLibDocs2008Oct/html/EntLib2008Oct_4ddebf5c-9118-4486-9ae2-6f43a4a35753.html" TargetMode="External"/><Relationship Id="rId10" Type="http://schemas.openxmlformats.org/officeDocument/2006/relationships/hyperlink" Target="ms-help://MS.VSCC.v90/MS.VSIPCC.v90/ms.practices.entlib.2008oct/EntLibDocs2008Oct/html/EntLib2008Oct_14609680-60a5-48c0-b457-50a079d0a7dc.html" TargetMode="External"/><Relationship Id="rId4" Type="http://schemas.openxmlformats.org/officeDocument/2006/relationships/hyperlink" Target="ms-help://MS.VSCC.v90/MS.VSIPCC.v90/ms.practices.entlib.2008oct/EntLibDocs2008Oct/html/EntLib2008Oct_dcf08174-cbdf-4f81-96ce-24400bc19b79.html" TargetMode="External"/><Relationship Id="rId9" Type="http://schemas.openxmlformats.org/officeDocument/2006/relationships/hyperlink" Target="ms-help://MS.VSCC.v90/MS.VSIPCC.v90/ms.practices.entlib.2008oct/EntLibDocs2008Oct/html/EntLib2008Oct_b590664e-bdb0-4c5f-b844-0d7a90da2bc7.html"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3" Type="http://schemas.openxmlformats.org/officeDocument/2006/relationships/hyperlink" Target="ms-help://MS.VSCC.v80/MS.VSIPCC.v80/ms.EntLib.2006Jan/EnterpriseLibrary/html/06-02-040-Obtaining%20a%20Temporary%20Token%20for%20an%20Authenticated%20User.htm" TargetMode="External"/><Relationship Id="rId2" Type="http://schemas.openxmlformats.org/officeDocument/2006/relationships/slide" Target="../slides/slide55.xml"/><Relationship Id="rId1" Type="http://schemas.openxmlformats.org/officeDocument/2006/relationships/notesMaster" Target="../notesMasters/notesMaster1.xml"/><Relationship Id="rId6" Type="http://schemas.openxmlformats.org/officeDocument/2006/relationships/hyperlink" Target="ms-help://MS.VSCC.v80/MS.VSIPCC.v80/ms.EntLib.2006Jan/EnterpriseLibrary/html/06-02-070-Determining%20Whether%20a%20User%20is%20Authorized%20to%20Perform%20a%20Task.htm" TargetMode="External"/><Relationship Id="rId5" Type="http://schemas.openxmlformats.org/officeDocument/2006/relationships/hyperlink" Target="ms-help://MS.VSCC.v80/MS.VSIPCC.v80/ms.EntLib.2006Jan/EnterpriseLibrary/html/06-02-060-Terminating%20a%20User%20Session%20%20Expiring%20a%20Token.htm" TargetMode="External"/><Relationship Id="rId4" Type="http://schemas.openxmlformats.org/officeDocument/2006/relationships/hyperlink" Target="ms-help://MS.VSCC.v80/MS.VSIPCC.v80/ms.EntLib.2006Jan/EnterpriseLibrary/html/06-02-050-Authenticating%20a%20User%20Using%20a%20Token.htm" TargetMode="Externa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a:ln/>
        </p:spPr>
      </p:sp>
      <p:sp>
        <p:nvSpPr>
          <p:cNvPr id="48130" name="Notes Placeholder 2"/>
          <p:cNvSpPr>
            <a:spLocks noGrp="1"/>
          </p:cNvSpPr>
          <p:nvPr>
            <p:ph type="body" idx="1"/>
          </p:nvPr>
        </p:nvSpPr>
        <p:spPr>
          <a:noFill/>
          <a:ln/>
        </p:spPr>
        <p:txBody>
          <a:bodyPr/>
          <a:lstStyle/>
          <a:p>
            <a:endParaRPr lang="en-US" smtClean="0"/>
          </a:p>
        </p:txBody>
      </p:sp>
      <p:sp>
        <p:nvSpPr>
          <p:cNvPr id="4"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eaLnBrk="0" hangingPunct="0">
              <a:defRPr/>
            </a:pPr>
            <a:fld id="{6892A693-53E3-4F64-9F45-B62B38538669}" type="slidenum">
              <a:rPr lang="en-US" sz="1200">
                <a:cs typeface="+mn-cs"/>
              </a:rPr>
              <a:pPr algn="r" eaLnBrk="0" hangingPunct="0">
                <a:defRPr/>
              </a:pPr>
              <a:t>10</a:t>
            </a:fld>
            <a:endParaRPr lang="en-US" sz="1200" dirty="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p>
            <a:pPr>
              <a:defRPr/>
            </a:pPr>
            <a:fld id="{18B0B89D-CB27-4741-9720-09C16B3B49BA}" type="slidenum">
              <a:rPr lang="en-US" smtClean="0"/>
              <a:pPr>
                <a:defRPr/>
              </a:pPr>
              <a:t>11</a:t>
            </a:fld>
            <a:endParaRPr lang="en-US" dirty="0" smtClean="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a:ln/>
        </p:spPr>
      </p:sp>
      <p:sp>
        <p:nvSpPr>
          <p:cNvPr id="54274" name="Notes Placeholder 2"/>
          <p:cNvSpPr>
            <a:spLocks noGrp="1"/>
          </p:cNvSpPr>
          <p:nvPr>
            <p:ph type="body" idx="1"/>
          </p:nvPr>
        </p:nvSpPr>
        <p:spPr>
          <a:noFill/>
          <a:ln/>
        </p:spPr>
        <p:txBody>
          <a:bodyPr/>
          <a:lstStyle/>
          <a:p>
            <a:pPr eaLnBrk="1" hangingPunct="1"/>
            <a:endParaRPr lang="en-US" smtClean="0"/>
          </a:p>
        </p:txBody>
      </p:sp>
      <p:sp>
        <p:nvSpPr>
          <p:cNvPr id="32772" name="Slide Number Placeholder 3"/>
          <p:cNvSpPr>
            <a:spLocks noGrp="1"/>
          </p:cNvSpPr>
          <p:nvPr>
            <p:ph type="sldNum" sz="quarter" idx="5"/>
          </p:nvPr>
        </p:nvSpPr>
        <p:spPr/>
        <p:txBody>
          <a:bodyPr/>
          <a:lstStyle/>
          <a:p>
            <a:pPr>
              <a:defRPr/>
            </a:pPr>
            <a:fld id="{D576CB29-5DC4-48EE-9CEB-4E2E14B3F7E7}" type="slidenum">
              <a:rPr lang="en-US" smtClean="0"/>
              <a:pPr>
                <a:defRPr/>
              </a:pPr>
              <a:t>13</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ln/>
        </p:spPr>
      </p:sp>
      <p:sp>
        <p:nvSpPr>
          <p:cNvPr id="56322" name="Rectangle 3"/>
          <p:cNvSpPr>
            <a:spLocks noGrp="1" noChangeArrowheads="1"/>
          </p:cNvSpPr>
          <p:nvPr>
            <p:ph type="body" idx="1"/>
          </p:nvPr>
        </p:nvSpPr>
        <p:spPr>
          <a:noFill/>
          <a:ln/>
        </p:spPr>
        <p:txBody>
          <a:bodyPr/>
          <a:lstStyle/>
          <a:p>
            <a:r>
              <a:rPr lang="en-US" sz="1200" kern="1200" dirty="0" smtClean="0">
                <a:solidFill>
                  <a:schemeClr val="tx1"/>
                </a:solidFill>
                <a:latin typeface="Times New Roman" pitchFamily="18" charset="0"/>
                <a:ea typeface="+mn-ea"/>
                <a:cs typeface="+mn-cs"/>
              </a:rPr>
              <a:t>They will have drink specials from 4-7 and can extend that for our group until 8 PM. She said the most expensive drinks would be around $2.50.  </a:t>
            </a:r>
          </a:p>
          <a:p>
            <a:r>
              <a:rPr lang="en-US" sz="1200" kern="1200" dirty="0" smtClean="0">
                <a:solidFill>
                  <a:schemeClr val="tx1"/>
                </a:solidFill>
                <a:latin typeface="Times New Roman" pitchFamily="18" charset="0"/>
                <a:ea typeface="+mn-ea"/>
                <a:cs typeface="+mn-cs"/>
              </a:rPr>
              <a:t> </a:t>
            </a:r>
          </a:p>
          <a:p>
            <a:r>
              <a:rPr lang="en-US" sz="1200" kern="1200" dirty="0" smtClean="0">
                <a:solidFill>
                  <a:schemeClr val="tx1"/>
                </a:solidFill>
                <a:latin typeface="Times New Roman" pitchFamily="18" charset="0"/>
                <a:ea typeface="+mn-ea"/>
                <a:cs typeface="+mn-cs"/>
              </a:rPr>
              <a:t>We are planning on doing some networking exercises starting at 6PM.</a:t>
            </a:r>
            <a:endParaRPr lang="en-US" sz="1200" kern="1200" dirty="0">
              <a:solidFill>
                <a:schemeClr val="tx1"/>
              </a:solidFill>
              <a:latin typeface="Times New Roman" pitchFamily="18" charset="0"/>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a:ln/>
        </p:spPr>
      </p:sp>
      <p:sp>
        <p:nvSpPr>
          <p:cNvPr id="58370" name="Notes Placeholder 2"/>
          <p:cNvSpPr>
            <a:spLocks noGrp="1"/>
          </p:cNvSpPr>
          <p:nvPr>
            <p:ph type="body" idx="1"/>
          </p:nvPr>
        </p:nvSpPr>
        <p:spPr>
          <a:noFill/>
          <a:ln/>
        </p:spPr>
        <p:txBody>
          <a:bodyPr/>
          <a:lstStyle/>
          <a:p>
            <a:pPr eaLnBrk="1" hangingPunct="1"/>
            <a:endParaRPr lang="en-US" smtClean="0"/>
          </a:p>
        </p:txBody>
      </p:sp>
      <p:sp>
        <p:nvSpPr>
          <p:cNvPr id="32772"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eaLnBrk="0" hangingPunct="0">
              <a:defRPr/>
            </a:pPr>
            <a:fld id="{C4464C32-E527-4665-B70D-AAA4984A7B85}" type="slidenum">
              <a:rPr lang="en-US" sz="1200">
                <a:cs typeface="+mn-cs"/>
              </a:rPr>
              <a:pPr algn="r" eaLnBrk="0" hangingPunct="0">
                <a:defRPr/>
              </a:pPr>
              <a:t>15</a:t>
            </a:fld>
            <a:endParaRPr lang="en-US" sz="1200" dirty="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a:ln/>
        </p:spPr>
      </p:sp>
      <p:sp>
        <p:nvSpPr>
          <p:cNvPr id="58370" name="Notes Placeholder 2"/>
          <p:cNvSpPr>
            <a:spLocks noGrp="1"/>
          </p:cNvSpPr>
          <p:nvPr>
            <p:ph type="body" idx="1"/>
          </p:nvPr>
        </p:nvSpPr>
        <p:spPr>
          <a:noFill/>
          <a:ln/>
        </p:spPr>
        <p:txBody>
          <a:bodyPr/>
          <a:lstStyle/>
          <a:p>
            <a:pPr eaLnBrk="1" hangingPunct="1"/>
            <a:endParaRPr lang="en-US" smtClean="0"/>
          </a:p>
        </p:txBody>
      </p:sp>
      <p:sp>
        <p:nvSpPr>
          <p:cNvPr id="32772"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eaLnBrk="0" hangingPunct="0">
              <a:defRPr/>
            </a:pPr>
            <a:fld id="{C4464C32-E527-4665-B70D-AAA4984A7B85}" type="slidenum">
              <a:rPr lang="en-US" sz="1200">
                <a:cs typeface="+mn-cs"/>
              </a:rPr>
              <a:pPr algn="r" eaLnBrk="0" hangingPunct="0">
                <a:defRPr/>
              </a:pPr>
              <a:t>16</a:t>
            </a:fld>
            <a:endParaRPr lang="en-US" sz="1200" dirty="0">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p:spPr>
        <p:txBody>
          <a:bodyPr/>
          <a:lstStyle/>
          <a:p>
            <a:r>
              <a:rPr lang="en-US" b="1" smtClean="0"/>
              <a:t>Software.</a:t>
            </a:r>
            <a:r>
              <a:rPr lang="en-US" smtClean="0"/>
              <a:t> Receive fast and easy access to current full-featured Microsoft development tools, platform technologies, and production licenses. </a:t>
            </a:r>
          </a:p>
          <a:p>
            <a:r>
              <a:rPr lang="en-US" b="1" smtClean="0"/>
              <a:t>Support.</a:t>
            </a:r>
            <a:r>
              <a:rPr lang="en-US" smtClean="0"/>
              <a:t> Each of your developers will get access to a MSDN Premium subscription. You'll also get connected a global community of technical and business development experts. </a:t>
            </a:r>
          </a:p>
          <a:p>
            <a:r>
              <a:rPr lang="en-US" b="1" smtClean="0"/>
              <a:t>Visibility.</a:t>
            </a:r>
            <a:r>
              <a:rPr lang="en-US" smtClean="0"/>
              <a:t> Achieve global visibility to an audience of potential investors, clients and partners. </a:t>
            </a:r>
          </a:p>
          <a:p>
            <a:endParaRPr lang="en-US" smtClean="0"/>
          </a:p>
          <a:p>
            <a:r>
              <a:rPr lang="en-US" smtClean="0"/>
              <a:t>There are no upfront fees for BizSpark access, enrollment or registration services, just a $100 Program Fee upon program exit.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ChangeArrowheads="1" noTextEdit="1"/>
          </p:cNvSpPr>
          <p:nvPr>
            <p:ph type="sldImg"/>
          </p:nvPr>
        </p:nvSpPr>
        <p:spPr>
          <a:ln/>
        </p:spPr>
      </p:sp>
      <p:sp>
        <p:nvSpPr>
          <p:cNvPr id="62466" name="Rectangle 3"/>
          <p:cNvSpPr>
            <a:spLocks noGrp="1" noChangeArrowheads="1"/>
          </p:cNvSpPr>
          <p:nvPr>
            <p:ph type="body" idx="1"/>
          </p:nvPr>
        </p:nvSpPr>
        <p:spPr>
          <a:noFill/>
          <a:ln/>
        </p:spPr>
        <p:txBody>
          <a:bodyPr/>
          <a:lstStyle/>
          <a:p>
            <a:r>
              <a:rPr lang="en-US" smtClean="0"/>
              <a:t>To enroll, you must be sponsored by a BizSpark Network Partner. Find a </a:t>
            </a:r>
            <a:r>
              <a:rPr lang="en-US" smtClean="0">
                <a:hlinkClick r:id="rId3" action="ppaction://hlinkfile"/>
              </a:rPr>
              <a:t>BizSpark Network Partner.</a:t>
            </a:r>
            <a:r>
              <a:rPr lang="en-US" smtClean="0"/>
              <a:t> </a:t>
            </a:r>
          </a:p>
          <a:p>
            <a:r>
              <a:rPr lang="en-US" smtClean="0"/>
              <a:t/>
            </a:r>
            <a:br>
              <a:rPr lang="en-US" smtClean="0"/>
            </a:br>
            <a:r>
              <a:rPr lang="en-US" smtClean="0"/>
              <a:t>To be eligible to use the software for production and deployment of hosted solutions Startups must also be developing a new “software as a service” solution (on any platform) to be delivered over the Internet. </a:t>
            </a:r>
            <a:br>
              <a:rPr lang="en-US" smtClean="0"/>
            </a:br>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Rot="1" noChangeAspect="1" noChangeArrowheads="1" noTextEdit="1"/>
          </p:cNvSpPr>
          <p:nvPr>
            <p:ph type="sldImg"/>
          </p:nvPr>
        </p:nvSpPr>
        <p:spPr>
          <a:ln/>
        </p:spPr>
      </p:sp>
      <p:sp>
        <p:nvSpPr>
          <p:cNvPr id="6451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p:txBody>
          <a:bodyPr/>
          <a:lstStyle/>
          <a:p>
            <a:pPr>
              <a:defRPr/>
            </a:pPr>
            <a:fld id="{3D4B4B6E-93F8-41AE-B0D8-D5AAE2084A68}" type="slidenum">
              <a:rPr lang="en-US" smtClean="0"/>
              <a:pPr>
                <a:defRPr/>
              </a:pPr>
              <a:t>2</a:t>
            </a:fld>
            <a:endParaRPr lang="en-US" dirty="0"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238C9263-CA96-4E33-9FA5-E6CFDE3C9D77}" type="slidenum">
              <a:rPr lang="en-US" smtClean="0"/>
              <a:pPr>
                <a:defRPr/>
              </a:pPr>
              <a:t>20</a:t>
            </a:fld>
            <a:endParaRPr lang="en-US" dirty="0"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r>
              <a:rPr lang="en-US" smtClean="0"/>
              <a:t>Originally designed for .NET Framework 1.1. First released in January 2005</a:t>
            </a:r>
            <a:endParaRPr lang="en-US" sz="1400" smtClean="0"/>
          </a:p>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z="1000"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sz="1000"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noFill/>
          <a:ln/>
        </p:spPr>
        <p:txBody>
          <a:bodyPr/>
          <a:lstStyle/>
          <a:p>
            <a:endParaRPr lang="en-US" sz="1000"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pPr>
              <a:lnSpc>
                <a:spcPct val="80000"/>
              </a:lnSpc>
            </a:pPr>
            <a:r>
              <a:rPr lang="en-US" sz="800" dirty="0" smtClean="0"/>
              <a:t>In addition, all the application blocks are designed to have a limited number of dependencies so that they can be used individually as well as with other application blocks. All application blocks except the Unity Application Block depend on the Enterprise Library Core, which is a logical grouping made up of the following subsystems:</a:t>
            </a:r>
          </a:p>
          <a:p>
            <a:pPr>
              <a:lnSpc>
                <a:spcPct val="80000"/>
              </a:lnSpc>
            </a:pPr>
            <a:r>
              <a:rPr lang="en-US" sz="800" dirty="0" smtClean="0">
                <a:hlinkClick r:id="rId3"/>
              </a:rPr>
              <a:t>The Common assembly</a:t>
            </a:r>
            <a:r>
              <a:rPr lang="en-US" sz="800" dirty="0" smtClean="0"/>
              <a:t> </a:t>
            </a:r>
          </a:p>
          <a:p>
            <a:pPr>
              <a:lnSpc>
                <a:spcPct val="80000"/>
              </a:lnSpc>
            </a:pPr>
            <a:r>
              <a:rPr lang="en-US" sz="800" dirty="0" smtClean="0">
                <a:hlinkClick r:id="rId3"/>
              </a:rPr>
              <a:t>Instrumentation for the application blocks</a:t>
            </a:r>
            <a:r>
              <a:rPr lang="en-US" sz="800" dirty="0" smtClean="0"/>
              <a:t> </a:t>
            </a:r>
          </a:p>
          <a:p>
            <a:pPr>
              <a:lnSpc>
                <a:spcPct val="80000"/>
              </a:lnSpc>
            </a:pPr>
            <a:r>
              <a:rPr lang="en-US" sz="800" dirty="0" smtClean="0">
                <a:hlinkClick r:id="rId3"/>
              </a:rPr>
              <a:t>Configuration helper classes and design-time configuration components</a:t>
            </a:r>
            <a:r>
              <a:rPr lang="en-US" sz="800" dirty="0" smtClean="0"/>
              <a:t> </a:t>
            </a:r>
          </a:p>
          <a:p>
            <a:pPr>
              <a:lnSpc>
                <a:spcPct val="80000"/>
              </a:lnSpc>
            </a:pPr>
            <a:r>
              <a:rPr lang="en-US" sz="800" dirty="0" smtClean="0"/>
              <a:t>For information about the dependencies between application blocks and the Enterprise Library Core, see </a:t>
            </a:r>
            <a:r>
              <a:rPr lang="en-US" sz="800" dirty="0" smtClean="0">
                <a:hlinkClick r:id="rId4"/>
              </a:rPr>
              <a:t>Application Block Dependencies</a:t>
            </a:r>
            <a:r>
              <a:rPr lang="en-US" sz="800" dirty="0" smtClean="0"/>
              <a:t>.</a:t>
            </a:r>
            <a:endParaRPr lang="en-US" sz="800" b="1" dirty="0" smtClean="0"/>
          </a:p>
          <a:p>
            <a:pPr>
              <a:lnSpc>
                <a:spcPct val="80000"/>
              </a:lnSpc>
            </a:pPr>
            <a:r>
              <a:rPr lang="en-US" sz="800" b="1" dirty="0" smtClean="0"/>
              <a:t> The Common Assembly </a:t>
            </a:r>
          </a:p>
          <a:p>
            <a:pPr>
              <a:lnSpc>
                <a:spcPct val="80000"/>
              </a:lnSpc>
            </a:pPr>
            <a:r>
              <a:rPr lang="en-US" sz="800" dirty="0" smtClean="0"/>
              <a:t>The Enterprise Library includes an assembly named </a:t>
            </a:r>
            <a:r>
              <a:rPr lang="en-US" sz="800" b="1" dirty="0" smtClean="0"/>
              <a:t>Common</a:t>
            </a:r>
            <a:r>
              <a:rPr lang="en-US" sz="800" dirty="0" smtClean="0"/>
              <a:t> that contains useful elements that are shared among multiple application blocks. Any application that uses an Enterprise Library application block (with the exception of the Unity Application Block) must reference this assembly. By supplying a set of commonly used functions to all the application blocks, the </a:t>
            </a:r>
            <a:r>
              <a:rPr lang="en-US" sz="800" b="1" dirty="0" smtClean="0"/>
              <a:t>Common</a:t>
            </a:r>
            <a:r>
              <a:rPr lang="en-US" sz="800" dirty="0" smtClean="0"/>
              <a:t> assembly reduces the dependency of one application block on another.</a:t>
            </a:r>
          </a:p>
          <a:p>
            <a:pPr>
              <a:lnSpc>
                <a:spcPct val="80000"/>
              </a:lnSpc>
            </a:pPr>
            <a:r>
              <a:rPr lang="en-US" sz="800" dirty="0" smtClean="0"/>
              <a:t>The following are some criteria used to factor elements into the </a:t>
            </a:r>
            <a:r>
              <a:rPr lang="en-US" sz="800" b="1" dirty="0" smtClean="0"/>
              <a:t>Common</a:t>
            </a:r>
            <a:r>
              <a:rPr lang="en-US" sz="800" dirty="0" smtClean="0"/>
              <a:t> assembly:</a:t>
            </a:r>
          </a:p>
          <a:p>
            <a:pPr>
              <a:lnSpc>
                <a:spcPct val="80000"/>
              </a:lnSpc>
            </a:pPr>
            <a:r>
              <a:rPr lang="en-US" sz="800" dirty="0" smtClean="0"/>
              <a:t>Elements could not depend on other application blocks. However, they could depend on other elements that are already in the </a:t>
            </a:r>
            <a:r>
              <a:rPr lang="en-US" sz="800" b="1" dirty="0" smtClean="0"/>
              <a:t>Common</a:t>
            </a:r>
            <a:r>
              <a:rPr lang="en-US" sz="800" dirty="0" smtClean="0"/>
              <a:t> assembly. </a:t>
            </a:r>
          </a:p>
          <a:p>
            <a:pPr>
              <a:lnSpc>
                <a:spcPct val="80000"/>
              </a:lnSpc>
            </a:pPr>
            <a:r>
              <a:rPr lang="en-US" sz="800" dirty="0" smtClean="0"/>
              <a:t>Elements could not depend on any persistent state. </a:t>
            </a:r>
          </a:p>
          <a:p>
            <a:pPr>
              <a:lnSpc>
                <a:spcPct val="80000"/>
              </a:lnSpc>
            </a:pPr>
            <a:r>
              <a:rPr lang="en-US" sz="800" dirty="0" smtClean="0"/>
              <a:t>Elements could not depend on any third-party technology. </a:t>
            </a:r>
          </a:p>
          <a:p>
            <a:pPr>
              <a:lnSpc>
                <a:spcPct val="80000"/>
              </a:lnSpc>
            </a:pPr>
            <a:r>
              <a:rPr lang="en-US" sz="800" dirty="0" smtClean="0"/>
              <a:t>Elements could not imply a particular application model. They could be used equally well in any application model. For example, the elements should function as well in a smart client as in a Web service. </a:t>
            </a:r>
          </a:p>
          <a:p>
            <a:pPr>
              <a:lnSpc>
                <a:spcPct val="80000"/>
              </a:lnSpc>
            </a:pPr>
            <a:r>
              <a:rPr lang="en-US" sz="800" b="1" dirty="0" smtClean="0"/>
              <a:t> Instrumentation </a:t>
            </a:r>
          </a:p>
          <a:p>
            <a:pPr>
              <a:lnSpc>
                <a:spcPct val="80000"/>
              </a:lnSpc>
            </a:pPr>
            <a:r>
              <a:rPr lang="en-US" sz="800" dirty="0" smtClean="0"/>
              <a:t>Most of the application blocks contain instrumentation. The types of instrumentation are the following:</a:t>
            </a:r>
          </a:p>
          <a:p>
            <a:pPr>
              <a:lnSpc>
                <a:spcPct val="80000"/>
              </a:lnSpc>
            </a:pPr>
            <a:r>
              <a:rPr lang="en-US" sz="800" dirty="0" smtClean="0"/>
              <a:t>Performance counters </a:t>
            </a:r>
          </a:p>
          <a:p>
            <a:pPr>
              <a:lnSpc>
                <a:spcPct val="80000"/>
              </a:lnSpc>
            </a:pPr>
            <a:r>
              <a:rPr lang="en-US" sz="800" dirty="0" smtClean="0"/>
              <a:t>Event log events </a:t>
            </a:r>
          </a:p>
          <a:p>
            <a:pPr>
              <a:lnSpc>
                <a:spcPct val="80000"/>
              </a:lnSpc>
            </a:pPr>
            <a:r>
              <a:rPr lang="en-US" sz="800" dirty="0" smtClean="0"/>
              <a:t>WMI (Windows Management Instrumentation) events </a:t>
            </a:r>
          </a:p>
          <a:p>
            <a:pPr>
              <a:lnSpc>
                <a:spcPct val="80000"/>
              </a:lnSpc>
            </a:pPr>
            <a:r>
              <a:rPr lang="en-US" sz="800" dirty="0" smtClean="0"/>
              <a:t>The instrumentation classes are a part of the Enterprise Library Core and are located in the </a:t>
            </a:r>
            <a:r>
              <a:rPr lang="en-US" sz="800" b="1" dirty="0" smtClean="0"/>
              <a:t>Common</a:t>
            </a:r>
            <a:r>
              <a:rPr lang="en-US" sz="800" dirty="0" smtClean="0"/>
              <a:t> assembly. You can reuse this code in your own applications. </a:t>
            </a:r>
          </a:p>
          <a:p>
            <a:pPr>
              <a:lnSpc>
                <a:spcPct val="80000"/>
              </a:lnSpc>
            </a:pPr>
            <a:r>
              <a:rPr lang="en-US" sz="800" dirty="0" smtClean="0"/>
              <a:t>By default, instrumentation is disabled, but you can use the Enterprise Library configuration tools to enable each type of instrumentation. If you have administrative rights, you can use the Installutil.exe program to install the instrumentation.</a:t>
            </a:r>
          </a:p>
          <a:p>
            <a:pPr>
              <a:lnSpc>
                <a:spcPct val="80000"/>
              </a:lnSpc>
            </a:pPr>
            <a:r>
              <a:rPr lang="en-US" sz="800" dirty="0" smtClean="0"/>
              <a:t>Most other dependencies are encapsulated in individual providers. For example, the Exception Handling Application Block can use the Logging Application Block to publish exception information, but this is not a requirement. You can choose to publish exception information to other sources, such as the event log, or you can extend the Exception Handling Application Block by supplying your own logging provider.</a:t>
            </a:r>
            <a:endParaRPr lang="en-US" sz="800" b="1" dirty="0" smtClean="0"/>
          </a:p>
          <a:p>
            <a:pPr>
              <a:lnSpc>
                <a:spcPct val="80000"/>
              </a:lnSpc>
            </a:pPr>
            <a:r>
              <a:rPr lang="en-US" sz="800" b="1" dirty="0" smtClean="0"/>
              <a:t> Configuration Helper Classes and Design-time Components </a:t>
            </a:r>
          </a:p>
          <a:p>
            <a:pPr>
              <a:lnSpc>
                <a:spcPct val="80000"/>
              </a:lnSpc>
            </a:pPr>
            <a:r>
              <a:rPr lang="en-US" sz="800" dirty="0" smtClean="0"/>
              <a:t>Configuration uses the </a:t>
            </a:r>
            <a:r>
              <a:rPr lang="en-US" sz="800" b="1" dirty="0" err="1" smtClean="0"/>
              <a:t>System.Configuration</a:t>
            </a:r>
            <a:r>
              <a:rPr lang="en-US" sz="800" dirty="0" smtClean="0"/>
              <a:t> namespace, which makes it easier to use application blocks either with configuration files or without them. Factories (and the Unity Application Block) create application block objects from the data contained in configuration files. It is possible to use alternatives to XML configuration files as configuration sources. For example, you can use a SQL Server database. You can also create objects without using configuration files; you can do this by using constructors with primitive data types.</a:t>
            </a:r>
          </a:p>
          <a:p>
            <a:pPr>
              <a:lnSpc>
                <a:spcPct val="80000"/>
              </a:lnSpc>
            </a:pPr>
            <a:r>
              <a:rPr lang="en-US" sz="800" dirty="0" smtClean="0"/>
              <a:t>To support extensibility in Enterprise Library, configuration includes helper classes in addition to those classes found in the </a:t>
            </a:r>
            <a:r>
              <a:rPr lang="en-US" sz="800" b="1" dirty="0" err="1" smtClean="0"/>
              <a:t>System.Configuration</a:t>
            </a:r>
            <a:r>
              <a:rPr lang="en-US" sz="800" dirty="0" smtClean="0"/>
              <a:t> namespace. These helper classes support polymorphic collections, generic collections, and configuration sources. These enhancements require configuration to be based on the Dependency Injection pattern instead of the Provider pattern, as is the case with the </a:t>
            </a:r>
            <a:r>
              <a:rPr lang="en-US" sz="800" b="1" dirty="0" err="1" smtClean="0"/>
              <a:t>System.Configuration</a:t>
            </a:r>
            <a:r>
              <a:rPr lang="en-US" sz="800" dirty="0" smtClean="0"/>
              <a:t> namespace. </a:t>
            </a:r>
          </a:p>
          <a:p>
            <a:pPr>
              <a:lnSpc>
                <a:spcPct val="80000"/>
              </a:lnSpc>
            </a:pPr>
            <a:r>
              <a:rPr lang="en-US" sz="800" dirty="0" smtClean="0"/>
              <a:t>The configuration tools allow you to change an application block's configuration without directly editing the XML configuration files. You can use the design-time components that the configuration tools use with applications and application blocks that you create to give your users a similar experience to the Enterprise Library Configuration Console and Configuration Editor. </a:t>
            </a:r>
          </a:p>
          <a:p>
            <a:pPr>
              <a:lnSpc>
                <a:spcPct val="80000"/>
              </a:lnSpc>
            </a:pPr>
            <a:endParaRPr lang="en-US" sz="800" dirty="0" smtClean="0"/>
          </a:p>
          <a:p>
            <a:r>
              <a:rPr lang="en-US" sz="800" dirty="0" smtClean="0"/>
              <a:t>Enterprise Library contains a set of core features that integrate the application blocks with the configuration system, support alternative configuration systems, and provide common utilities and routines used across all of the application blocks. The following are some examples of the contents of the Enterprise Library core:</a:t>
            </a:r>
          </a:p>
          <a:p>
            <a:pPr>
              <a:buFont typeface="Arial" pitchFamily="34" charset="0"/>
              <a:buChar char="•"/>
            </a:pPr>
            <a:r>
              <a:rPr lang="en-US" sz="800" dirty="0" smtClean="0"/>
              <a:t>Design-time configuration classes that support the configuration tools and allow developers to specify and persist configuration information for the library and the application blocks </a:t>
            </a:r>
          </a:p>
          <a:p>
            <a:pPr>
              <a:buFont typeface="Arial" pitchFamily="34" charset="0"/>
              <a:buChar char="•"/>
            </a:pPr>
            <a:r>
              <a:rPr lang="en-US" sz="800" dirty="0" smtClean="0"/>
              <a:t>Run-time configuration classes and providers that expose configuration data to the library, the application blocks, and users' applications at run time </a:t>
            </a:r>
          </a:p>
          <a:p>
            <a:pPr>
              <a:buFont typeface="Arial" pitchFamily="34" charset="0"/>
              <a:buChar char="•"/>
            </a:pPr>
            <a:r>
              <a:rPr lang="en-US" sz="800" dirty="0" smtClean="0"/>
              <a:t>Common utility functions for tasks such as serialization, used in many places throughout the library and the application blocks and available for developers to use in their code </a:t>
            </a:r>
          </a:p>
          <a:p>
            <a:pPr>
              <a:buFont typeface="Arial" pitchFamily="34" charset="0"/>
              <a:buChar char="•"/>
            </a:pPr>
            <a:r>
              <a:rPr lang="en-US" sz="800" dirty="0" smtClean="0"/>
              <a:t>Instrumentation features that allow developers and administrators to monitor the behavior and performance of the application blocks at run time </a:t>
            </a:r>
          </a:p>
          <a:p>
            <a:pPr>
              <a:lnSpc>
                <a:spcPct val="80000"/>
              </a:lnSpc>
            </a:pPr>
            <a:r>
              <a:rPr lang="en-US" sz="800" dirty="0" smtClean="0"/>
              <a:t/>
            </a:r>
            <a:br>
              <a:rPr lang="en-US" sz="800" dirty="0" smtClean="0"/>
            </a:br>
            <a:endParaRPr lang="en-US" sz="800"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1B40094-1D37-4AFE-B110-6DB813B024BF}" type="slidenum">
              <a:rPr lang="en-US" sz="1200">
                <a:latin typeface="Arial" charset="0"/>
              </a:rPr>
              <a:pPr algn="r"/>
              <a:t>28</a:t>
            </a:fld>
            <a:endParaRPr lang="en-US" sz="1200">
              <a:latin typeface="Arial" charset="0"/>
            </a:endParaRPr>
          </a:p>
        </p:txBody>
      </p:sp>
      <p:sp>
        <p:nvSpPr>
          <p:cNvPr id="128003" name="Rectangle 2"/>
          <p:cNvSpPr>
            <a:spLocks noGrp="1" noRot="1" noChangeAspect="1" noChangeArrowheads="1" noTextEdit="1"/>
          </p:cNvSpPr>
          <p:nvPr>
            <p:ph type="sldImg"/>
          </p:nvPr>
        </p:nvSpPr>
        <p:spPr>
          <a:xfrm>
            <a:off x="1144588" y="685800"/>
            <a:ext cx="4572000" cy="3429000"/>
          </a:xfrm>
          <a:ln/>
        </p:spPr>
      </p:sp>
      <p:sp>
        <p:nvSpPr>
          <p:cNvPr id="128004" name="Rectangle 3"/>
          <p:cNvSpPr>
            <a:spLocks noGrp="1" noChangeArrowheads="1"/>
          </p:cNvSpPr>
          <p:nvPr>
            <p:ph type="body" idx="1"/>
          </p:nvPr>
        </p:nvSpPr>
        <p:spPr>
          <a:noFill/>
          <a:ln/>
        </p:spPr>
        <p:txBody>
          <a:bodyPr/>
          <a:lstStyle/>
          <a:p>
            <a:pPr eaLnBrk="1" hangingPunct="1"/>
            <a:r>
              <a:rPr lang="en-US" smtClean="0"/>
              <a:t>First up is the configuration application block and configuration tool.</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txBox="1">
            <a:spLocks noGrp="1" noChangeArrowheads="1"/>
          </p:cNvSpPr>
          <p:nvPr/>
        </p:nvSpPr>
        <p:spPr bwMode="auto">
          <a:xfrm>
            <a:off x="5583238" y="8685213"/>
            <a:ext cx="1273175" cy="457200"/>
          </a:xfrm>
          <a:prstGeom prst="rect">
            <a:avLst/>
          </a:prstGeom>
          <a:noFill/>
          <a:ln w="9525">
            <a:noFill/>
            <a:miter lim="800000"/>
            <a:headEnd/>
            <a:tailEnd/>
          </a:ln>
        </p:spPr>
        <p:txBody>
          <a:bodyPr anchor="b"/>
          <a:lstStyle/>
          <a:p>
            <a:pPr algn="r"/>
            <a:fld id="{2FCAFEFB-D813-4C83-AC2F-4144E4379537}" type="slidenum">
              <a:rPr lang="en-US" sz="1200">
                <a:latin typeface="Franklin Gothic Medium" pitchFamily="34" charset="0"/>
              </a:rPr>
              <a:pPr algn="r"/>
              <a:t>29</a:t>
            </a:fld>
            <a:endParaRPr lang="en-US" sz="1200">
              <a:latin typeface="Franklin Gothic Medium" pitchFamily="34" charset="0"/>
            </a:endParaRPr>
          </a:p>
        </p:txBody>
      </p:sp>
      <p:sp>
        <p:nvSpPr>
          <p:cNvPr id="99331" name="Rectangle 2"/>
          <p:cNvSpPr>
            <a:spLocks noGrp="1" noRot="1" noChangeAspect="1" noChangeArrowheads="1" noTextEdit="1"/>
          </p:cNvSpPr>
          <p:nvPr>
            <p:ph type="sldImg"/>
          </p:nvPr>
        </p:nvSpPr>
        <p:spPr>
          <a:xfrm>
            <a:off x="1143000" y="687388"/>
            <a:ext cx="4573588" cy="3429000"/>
          </a:xfrm>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r>
              <a:rPr lang="en-US" dirty="0" smtClean="0">
                <a:effectLst>
                  <a:outerShdw blurRad="38100" dist="38100" dir="2700000" algn="tl">
                    <a:srgbClr val="C0C0C0"/>
                  </a:outerShdw>
                </a:effectLst>
              </a:rPr>
              <a:t>Unity Dependency Injection Container</a:t>
            </a:r>
          </a:p>
        </p:txBody>
      </p:sp>
      <p:sp>
        <p:nvSpPr>
          <p:cNvPr id="4" name="Slide Number Placeholder 3"/>
          <p:cNvSpPr txBox="1">
            <a:spLocks noGrp="1"/>
          </p:cNvSpPr>
          <p:nvPr/>
        </p:nvSpPr>
        <p:spPr bwMode="auto">
          <a:xfrm>
            <a:off x="5583238" y="8685213"/>
            <a:ext cx="1273175" cy="457200"/>
          </a:xfrm>
          <a:prstGeom prst="rect">
            <a:avLst/>
          </a:prstGeom>
          <a:noFill/>
          <a:ln>
            <a:miter lim="800000"/>
            <a:headEnd/>
            <a:tailEnd/>
          </a:ln>
        </p:spPr>
        <p:txBody>
          <a:bodyPr anchor="b"/>
          <a:lstStyle/>
          <a:p>
            <a:pPr algn="r">
              <a:defRPr/>
            </a:pPr>
            <a:fld id="{3364B5B8-E5C2-423C-B20B-FC22B54C0FA9}" type="slidenum">
              <a:rPr lang="en-US" sz="1200">
                <a:latin typeface="Franklin Gothic Medium" pitchFamily="34" charset="0"/>
                <a:cs typeface="+mn-cs"/>
              </a:rPr>
              <a:pPr algn="r">
                <a:defRPr/>
              </a:pPr>
              <a:t>30</a:t>
            </a:fld>
            <a:endParaRPr lang="en-US" sz="1200">
              <a:latin typeface="Franklin Gothic Medium" pitchFamily="34" charset="0"/>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p:spPr>
        <p:txBody>
          <a:bodyPr/>
          <a:lstStyle/>
          <a:p>
            <a:endParaRPr lang="en-US" smtClean="0"/>
          </a:p>
        </p:txBody>
      </p:sp>
      <p:sp>
        <p:nvSpPr>
          <p:cNvPr id="4" name="Slide Number Placeholder 3"/>
          <p:cNvSpPr txBox="1">
            <a:spLocks noGrp="1"/>
          </p:cNvSpPr>
          <p:nvPr/>
        </p:nvSpPr>
        <p:spPr bwMode="auto">
          <a:xfrm>
            <a:off x="5583238" y="8685213"/>
            <a:ext cx="1273175" cy="457200"/>
          </a:xfrm>
          <a:prstGeom prst="rect">
            <a:avLst/>
          </a:prstGeom>
          <a:noFill/>
          <a:ln>
            <a:miter lim="800000"/>
            <a:headEnd/>
            <a:tailEnd/>
          </a:ln>
        </p:spPr>
        <p:txBody>
          <a:bodyPr anchor="b"/>
          <a:lstStyle/>
          <a:p>
            <a:pPr algn="r">
              <a:defRPr/>
            </a:pPr>
            <a:fld id="{C8347364-BEBC-4346-9A35-D6A50991749E}" type="slidenum">
              <a:rPr lang="en-US" sz="1200">
                <a:latin typeface="Franklin Gothic Medium" pitchFamily="34" charset="0"/>
                <a:cs typeface="+mn-cs"/>
              </a:rPr>
              <a:pPr algn="r">
                <a:defRPr/>
              </a:pPr>
              <a:t>31</a:t>
            </a:fld>
            <a:endParaRPr lang="en-US" sz="1200">
              <a:latin typeface="Franklin Gothic Medium" pitchFamily="34" charset="0"/>
              <a:cs typeface="+mn-c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r>
              <a:rPr lang="en-US" dirty="0" smtClean="0"/>
              <a:t>In general, applications built for Enterprise Library for .NET Framework 2.0 – January 2006 and later will function with this release of Enterprise Library, without the need for any code changes. It will be necessary to update the references to refer to the new assemblies and to update the configuration files to reference the correct version of the assemblies.</a:t>
            </a:r>
          </a:p>
          <a:p>
            <a:endParaRPr lang="en-US" dirty="0" smtClean="0"/>
          </a:p>
          <a:p>
            <a:r>
              <a:rPr lang="en-US" dirty="0" smtClean="0"/>
              <a:t>This version of Enterprise Library can also be installed side-by-side with earlier versions of Enterprise Library. You can deploy new applications written for this version of Enterprise Library along with applications written for earlier versions. In addition, you can choose to migrate existing applications, one assembly at a time, to the new version. </a:t>
            </a:r>
          </a:p>
          <a:p>
            <a:endParaRPr lang="en-US" dirty="0" smtClean="0"/>
          </a:p>
          <a:p>
            <a:r>
              <a:rPr lang="en-US" dirty="0" smtClean="0"/>
              <a:t>If you decide to use side-by-side execution, you must deploy the different Enterprise Library versions in different directories. In any specific directory, you cannot mix and match assemblies from different versions. For example, you cannot have Data Access Application Block version 4.0 in the same directory with Caching Application Block version 3.0.</a:t>
            </a:r>
          </a:p>
          <a:p>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pPr>
              <a:lnSpc>
                <a:spcPct val="80000"/>
              </a:lnSpc>
            </a:pPr>
            <a:r>
              <a:rPr lang="en-US" sz="800" smtClean="0"/>
              <a:t>For all application blocks except for the Unity Application Block, the Enterprise Library core features, and the configuration tools, the minimum requirements are:</a:t>
            </a:r>
          </a:p>
          <a:p>
            <a:pPr>
              <a:lnSpc>
                <a:spcPct val="80000"/>
              </a:lnSpc>
            </a:pPr>
            <a:r>
              <a:rPr lang="en-US" sz="800" smtClean="0"/>
              <a:t>Microsoft Windows XP Professional, Windows Server 2003, Windows Server 2008, or Windows Vista operating system </a:t>
            </a:r>
          </a:p>
          <a:p>
            <a:pPr>
              <a:lnSpc>
                <a:spcPct val="80000"/>
              </a:lnSpc>
            </a:pPr>
            <a:r>
              <a:rPr lang="en-US" sz="800" smtClean="0"/>
              <a:t>Microsoft .NET Framework 3.5 or later </a:t>
            </a:r>
          </a:p>
          <a:p>
            <a:pPr>
              <a:lnSpc>
                <a:spcPct val="80000"/>
              </a:lnSpc>
            </a:pPr>
            <a:r>
              <a:rPr lang="en-US" sz="800" smtClean="0"/>
              <a:t>Microsoft Visual Studio 2008 development system (any of the following editions): </a:t>
            </a:r>
          </a:p>
          <a:p>
            <a:pPr lvl="1">
              <a:lnSpc>
                <a:spcPct val="80000"/>
              </a:lnSpc>
            </a:pPr>
            <a:r>
              <a:rPr lang="en-US" sz="800" smtClean="0"/>
              <a:t>Standard Edition </a:t>
            </a:r>
          </a:p>
          <a:p>
            <a:pPr lvl="1">
              <a:lnSpc>
                <a:spcPct val="80000"/>
              </a:lnSpc>
            </a:pPr>
            <a:r>
              <a:rPr lang="en-US" sz="800" smtClean="0"/>
              <a:t>Professional Edition </a:t>
            </a:r>
          </a:p>
          <a:p>
            <a:pPr lvl="1">
              <a:lnSpc>
                <a:spcPct val="80000"/>
              </a:lnSpc>
            </a:pPr>
            <a:r>
              <a:rPr lang="en-US" sz="800" smtClean="0"/>
              <a:t>Team Edition for Software Developers </a:t>
            </a:r>
          </a:p>
          <a:p>
            <a:pPr lvl="1">
              <a:lnSpc>
                <a:spcPct val="80000"/>
              </a:lnSpc>
            </a:pPr>
            <a:r>
              <a:rPr lang="en-US" sz="800" smtClean="0"/>
              <a:t>Team Edition for Software Testers </a:t>
            </a:r>
          </a:p>
          <a:p>
            <a:pPr lvl="1">
              <a:lnSpc>
                <a:spcPct val="80000"/>
              </a:lnSpc>
            </a:pPr>
            <a:r>
              <a:rPr lang="en-US" sz="800" smtClean="0"/>
              <a:t>Team Edition for Software Architects </a:t>
            </a:r>
          </a:p>
          <a:p>
            <a:pPr lvl="1">
              <a:lnSpc>
                <a:spcPct val="80000"/>
              </a:lnSpc>
            </a:pPr>
            <a:r>
              <a:rPr lang="en-US" sz="800" smtClean="0"/>
              <a:t>Team Suite</a:t>
            </a:r>
          </a:p>
          <a:p>
            <a:pPr>
              <a:lnSpc>
                <a:spcPct val="80000"/>
              </a:lnSpc>
            </a:pPr>
            <a:r>
              <a:rPr lang="en-US" sz="800" smtClean="0"/>
              <a:t/>
            </a:r>
            <a:br>
              <a:rPr lang="en-US" sz="800" smtClean="0"/>
            </a:br>
            <a:r>
              <a:rPr lang="en-US" sz="800" b="1" smtClean="0"/>
              <a:t> Note:</a:t>
            </a:r>
            <a:r>
              <a:rPr lang="en-US" sz="800" smtClean="0"/>
              <a:t>The Unity Application Block is a general-purpose dependency injection mechanism designed for use in applications that run on the .NET Framework 2.0 and later. It is not limited to use only within Enterprise Library. For details of the system requirements and development software requirements for the Unity Application Block, see </a:t>
            </a:r>
            <a:r>
              <a:rPr lang="en-US" sz="800" smtClean="0">
                <a:hlinkClick r:id="rId3"/>
              </a:rPr>
              <a:t>System Requirements for the Unity Application Block</a:t>
            </a:r>
            <a:r>
              <a:rPr lang="en-US" sz="800" smtClean="0"/>
              <a:t>.</a:t>
            </a:r>
          </a:p>
          <a:p>
            <a:pPr>
              <a:lnSpc>
                <a:spcPct val="80000"/>
              </a:lnSpc>
            </a:pPr>
            <a:r>
              <a:rPr lang="en-US" sz="800" smtClean="0"/>
              <a:t/>
            </a:r>
            <a:br>
              <a:rPr lang="en-US" sz="800" smtClean="0"/>
            </a:br>
            <a:endParaRPr lang="en-US" sz="800" smtClean="0"/>
          </a:p>
          <a:p>
            <a:pPr>
              <a:lnSpc>
                <a:spcPct val="80000"/>
              </a:lnSpc>
            </a:pPr>
            <a:r>
              <a:rPr lang="en-US" sz="800" smtClean="0"/>
              <a:t>To run the Unit Tests, the following is also required:</a:t>
            </a:r>
          </a:p>
          <a:p>
            <a:pPr>
              <a:lnSpc>
                <a:spcPct val="80000"/>
              </a:lnSpc>
            </a:pPr>
            <a:r>
              <a:rPr lang="en-US" sz="800" smtClean="0"/>
              <a:t>Visual Studio 2008 Professional or Visual Studio 2008 Team Edition. Enterprise Library includes both unit test binaries and source code. You need a version of Visual Studio that supports unit tests. For instructions about how to use the unit tests, see </a:t>
            </a:r>
            <a:r>
              <a:rPr lang="en-US" sz="800" smtClean="0">
                <a:hlinkClick r:id="rId4"/>
              </a:rPr>
              <a:t>Unit Tests</a:t>
            </a:r>
            <a:r>
              <a:rPr lang="en-US" sz="800" smtClean="0"/>
              <a:t>. If you modify the unit test source, you will need to recompile it, which also requires Visual Studio 2008 Professional or Visual Studio 2008 Team Edition. </a:t>
            </a:r>
          </a:p>
          <a:p>
            <a:pPr>
              <a:lnSpc>
                <a:spcPct val="80000"/>
              </a:lnSpc>
            </a:pPr>
            <a:r>
              <a:rPr lang="en-US" sz="800" smtClean="0"/>
              <a:t>For the Data Access Application Block, the following is also required:</a:t>
            </a:r>
          </a:p>
          <a:p>
            <a:pPr>
              <a:lnSpc>
                <a:spcPct val="80000"/>
              </a:lnSpc>
            </a:pPr>
            <a:r>
              <a:rPr lang="en-US" sz="800" smtClean="0"/>
              <a:t>A database server running a database that is supported by a .NET Framework 3.5 data provider. This includes SQL Server 2000 or later, </a:t>
            </a:r>
            <a:r>
              <a:rPr lang="en-US" sz="800" smtClean="0">
                <a:hlinkClick r:id="rId5"/>
              </a:rPr>
              <a:t>SQL Server 2005 Compact Edition</a:t>
            </a:r>
            <a:r>
              <a:rPr lang="en-US" sz="800" smtClean="0"/>
              <a:t>, and Oracle 9i or later. The database server can also run a database that is supported by the .NET Framework 3.5 data providers for OLE DB or ODBC. </a:t>
            </a:r>
          </a:p>
          <a:p>
            <a:pPr>
              <a:lnSpc>
                <a:spcPct val="80000"/>
              </a:lnSpc>
            </a:pPr>
            <a:r>
              <a:rPr lang="en-US" sz="800" smtClean="0"/>
              <a:t>For the Logging Application Block, the following is also required:</a:t>
            </a:r>
          </a:p>
          <a:p>
            <a:pPr>
              <a:lnSpc>
                <a:spcPct val="80000"/>
              </a:lnSpc>
            </a:pPr>
            <a:r>
              <a:rPr lang="en-US" sz="800" smtClean="0"/>
              <a:t>Stores to maintain log messages. If you are using the </a:t>
            </a:r>
            <a:r>
              <a:rPr lang="en-US" sz="800" b="1" smtClean="0"/>
              <a:t>MsmqTraceListener</a:t>
            </a:r>
            <a:r>
              <a:rPr lang="en-US" sz="800" smtClean="0"/>
              <a:t> trace listener to store log messages, you need a message queue. If you are using the </a:t>
            </a:r>
            <a:r>
              <a:rPr lang="en-US" sz="800" b="1" smtClean="0"/>
              <a:t>DatabaseTraceListener</a:t>
            </a:r>
            <a:r>
              <a:rPr lang="en-US" sz="800" smtClean="0"/>
              <a:t> trace listener to store log messages, you need a database server. If you are using the </a:t>
            </a:r>
            <a:r>
              <a:rPr lang="en-US" sz="800" b="1" smtClean="0"/>
              <a:t>EmailTraceListener</a:t>
            </a:r>
            <a:r>
              <a:rPr lang="en-US" sz="800" smtClean="0"/>
              <a:t> trace listener to store log messages, you need an SMTP server. </a:t>
            </a:r>
          </a:p>
          <a:p>
            <a:pPr>
              <a:lnSpc>
                <a:spcPct val="80000"/>
              </a:lnSpc>
            </a:pPr>
            <a:endParaRPr lang="en-US" sz="80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r>
              <a:rPr lang="en-US" smtClean="0"/>
              <a:t>This release of Enterprise Library contains the following:</a:t>
            </a:r>
          </a:p>
          <a:p>
            <a:r>
              <a:rPr lang="en-US" b="1" smtClean="0"/>
              <a:t>Binaries.</a:t>
            </a:r>
            <a:r>
              <a:rPr lang="en-US" smtClean="0"/>
              <a:t> The Enterprise Library includes pre-compiled, strong-named assemblies for all the source code. For more information, see </a:t>
            </a:r>
            <a:r>
              <a:rPr lang="en-US" smtClean="0">
                <a:hlinkClick r:id="rId3"/>
              </a:rPr>
              <a:t>Using the Signed Binary Assemblies</a:t>
            </a:r>
            <a:r>
              <a:rPr lang="en-US" smtClean="0"/>
              <a:t>. </a:t>
            </a:r>
          </a:p>
          <a:p>
            <a:r>
              <a:rPr lang="en-US" b="1" smtClean="0"/>
              <a:t>Source code</a:t>
            </a:r>
            <a:r>
              <a:rPr lang="en-US" smtClean="0"/>
              <a:t>. The Enterprise Library includes the source code for the application blocks, the configuration tools, the unit tests, and the QuickStarts. </a:t>
            </a:r>
          </a:p>
          <a:p>
            <a:r>
              <a:rPr lang="en-US" b="1" smtClean="0"/>
              <a:t>Unit tests.</a:t>
            </a:r>
            <a:r>
              <a:rPr lang="en-US" smtClean="0"/>
              <a:t> The Enterprise Library includes the unit tests that were created while the application blocks were being developed. For more information, see </a:t>
            </a:r>
            <a:r>
              <a:rPr lang="en-US" smtClean="0">
                <a:hlinkClick r:id="rId4"/>
              </a:rPr>
              <a:t>Unit Tests</a:t>
            </a:r>
            <a:r>
              <a:rPr lang="en-US" smtClean="0"/>
              <a:t>. </a:t>
            </a:r>
          </a:p>
          <a:p>
            <a:r>
              <a:rPr lang="en-US" b="1" smtClean="0"/>
              <a:t>QuickStarts</a:t>
            </a:r>
            <a:r>
              <a:rPr lang="en-US" smtClean="0"/>
              <a:t>. Enterprise Library QuickStarts are brief, easy-to-understand illustrations of key application block features. Each application block includes one or more QuickStart. </a:t>
            </a:r>
          </a:p>
          <a:p>
            <a:r>
              <a:rPr lang="en-US" b="1" smtClean="0"/>
              <a:t>Documentation</a:t>
            </a:r>
            <a:r>
              <a:rPr lang="en-US" smtClean="0"/>
              <a:t>. Enterprise Library includes documentation that can be viewed with the Visual Studio Help system. The documentation includes guidance about how to use the Enterprise Library and a class library reference. </a:t>
            </a:r>
          </a:p>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r>
              <a:rPr lang="en-US" smtClean="0"/>
              <a:t>This section describes the most common situations developers must address when storing data in a cache. Each scenario explains the task, gives a real-world situation for the task, and includes code demonstrating how to use the Caching Application Block to complete the task. The scenarios are divided into two sections. The first section demonstrates the basic caching operations:</a:t>
            </a:r>
          </a:p>
          <a:p>
            <a:r>
              <a:rPr lang="en-US" smtClean="0">
                <a:hlinkClick r:id="rId3"/>
              </a:rPr>
              <a:t>Adding Items to the Cache</a:t>
            </a:r>
            <a:r>
              <a:rPr lang="en-US" smtClean="0"/>
              <a:t>. This topic describes how to add an item to the cache using the </a:t>
            </a:r>
            <a:r>
              <a:rPr lang="en-US" b="1" smtClean="0"/>
              <a:t>Add</a:t>
            </a:r>
            <a:r>
              <a:rPr lang="en-US" smtClean="0"/>
              <a:t> method. It also lets you set the item's expiration policy (for the expiration process) and its priority (for the scavenging process). </a:t>
            </a:r>
          </a:p>
          <a:p>
            <a:r>
              <a:rPr lang="en-US" smtClean="0">
                <a:hlinkClick r:id="rId4"/>
              </a:rPr>
              <a:t>Removing Items from the Cache</a:t>
            </a:r>
            <a:r>
              <a:rPr lang="en-US" smtClean="0"/>
              <a:t>. This topic describes how to remove an item from the cache using the </a:t>
            </a:r>
            <a:r>
              <a:rPr lang="en-US" b="1" smtClean="0"/>
              <a:t>Remove</a:t>
            </a:r>
            <a:r>
              <a:rPr lang="en-US" smtClean="0"/>
              <a:t> method. </a:t>
            </a:r>
          </a:p>
          <a:p>
            <a:r>
              <a:rPr lang="en-US" smtClean="0">
                <a:hlinkClick r:id="rId5"/>
              </a:rPr>
              <a:t>Retrieving Items from the Cache</a:t>
            </a:r>
            <a:r>
              <a:rPr lang="en-US" smtClean="0"/>
              <a:t>. This topic describes how to obtain an item from the cache using the </a:t>
            </a:r>
            <a:r>
              <a:rPr lang="en-US" b="1" smtClean="0"/>
              <a:t>GetData</a:t>
            </a:r>
            <a:r>
              <a:rPr lang="en-US" smtClean="0"/>
              <a:t> method. </a:t>
            </a:r>
          </a:p>
          <a:p>
            <a:r>
              <a:rPr lang="en-US" smtClean="0">
                <a:hlinkClick r:id="rId6"/>
              </a:rPr>
              <a:t>Flushing the Cache</a:t>
            </a:r>
            <a:r>
              <a:rPr lang="en-US" smtClean="0"/>
              <a:t>. This topic describes how to flush the cache, which empties it, using the </a:t>
            </a:r>
            <a:r>
              <a:rPr lang="en-US" b="1" smtClean="0"/>
              <a:t>Flush</a:t>
            </a:r>
            <a:r>
              <a:rPr lang="en-US" smtClean="0"/>
              <a:t> method. </a:t>
            </a:r>
          </a:p>
          <a:p>
            <a:pPr lvl="1">
              <a:buFont typeface="Wingdings" pitchFamily="2" charset="2"/>
              <a:buNone/>
            </a:pPr>
            <a:endParaRPr lang="en-US" smtClean="0"/>
          </a:p>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noFill/>
          <a:ln/>
        </p:spPr>
        <p:txBody>
          <a:bodyPr/>
          <a:lstStyle/>
          <a:p>
            <a:r>
              <a:rPr lang="en-US" dirty="0" smtClean="0"/>
              <a:t>The Caching Application Block works with ASP.NET cache and provides a number of features that are not available to the ASP.NET cache such as: </a:t>
            </a:r>
          </a:p>
          <a:p>
            <a:r>
              <a:rPr lang="en-US" dirty="0" smtClean="0"/>
              <a:t>The ability to use a persistent backing store - both isolated storage and database backing store </a:t>
            </a:r>
          </a:p>
          <a:p>
            <a:r>
              <a:rPr lang="en-US" dirty="0" smtClean="0"/>
              <a:t>The ability to encrypt a cache item's data - this works only when using a persistent backing store </a:t>
            </a:r>
          </a:p>
          <a:p>
            <a:r>
              <a:rPr lang="en-US" dirty="0" smtClean="0"/>
              <a:t>Multiple methods of setting expiration times - absolute time, sliding time, extended time format, file dependency, or never expires </a:t>
            </a:r>
          </a:p>
          <a:p>
            <a:r>
              <a:rPr lang="en-US" dirty="0" smtClean="0"/>
              <a:t>The core settings are described in configuration files and can be changed without recompilation of the project </a:t>
            </a:r>
          </a:p>
          <a:p>
            <a:r>
              <a:rPr lang="en-US" dirty="0" smtClean="0"/>
              <a:t>Can be extended to create your own expiration policies and storage mechanisms</a:t>
            </a:r>
          </a:p>
          <a:p>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238C9263-CA96-4E33-9FA5-E6CFDE3C9D77}" type="slidenum">
              <a:rPr lang="en-US" smtClean="0"/>
              <a:pPr>
                <a:defRPr/>
              </a:pPr>
              <a:t>38</a:t>
            </a:fld>
            <a:endParaRPr lang="en-US" dirty="0"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r>
              <a:rPr lang="en-US" dirty="0" smtClean="0"/>
              <a:t>This topic describes the most common situations that developers must address when providing cryptography functionality in their applications. Each scenario explains the task, describes a real-world situation where such a task might occur, and includes code that demonstrates how to use the Cryptography Application Block to complete the task. The scenarios are the following:</a:t>
            </a:r>
          </a:p>
          <a:p>
            <a:r>
              <a:rPr lang="en-US" dirty="0" smtClean="0">
                <a:hlinkClick r:id="rId3"/>
              </a:rPr>
              <a:t>Encrypting Data Using a Symmetric Provider</a:t>
            </a:r>
            <a:r>
              <a:rPr lang="en-US" dirty="0" smtClean="0"/>
              <a:t>. This scenario illustrates how you can use a symmetric algorithm provider to encrypt a secret. </a:t>
            </a:r>
          </a:p>
          <a:p>
            <a:r>
              <a:rPr lang="en-US" dirty="0" smtClean="0">
                <a:hlinkClick r:id="rId4"/>
              </a:rPr>
              <a:t>Decrypting Data Using a Symmetric Provider</a:t>
            </a:r>
            <a:r>
              <a:rPr lang="en-US" dirty="0" smtClean="0"/>
              <a:t>. This scenario illustrates how you can use a symmetric algorithm provider to decrypt a secret that has been encrypted. </a:t>
            </a:r>
          </a:p>
          <a:p>
            <a:r>
              <a:rPr lang="en-US" dirty="0" smtClean="0">
                <a:hlinkClick r:id="rId5"/>
              </a:rPr>
              <a:t>Obtaining a Hash Value</a:t>
            </a:r>
            <a:r>
              <a:rPr lang="en-US" dirty="0" smtClean="0"/>
              <a:t>. This scenario illustrates how you can generate a hash value from data. </a:t>
            </a:r>
          </a:p>
          <a:p>
            <a:r>
              <a:rPr lang="en-US" dirty="0" smtClean="0">
                <a:hlinkClick r:id="rId6"/>
              </a:rPr>
              <a:t>Checking Whether a Hash Value Matches Some Text</a:t>
            </a:r>
            <a:r>
              <a:rPr lang="en-US" dirty="0" smtClean="0"/>
              <a:t>. This scenario illustrates how you can compare plaintext data with a hash value previously generated from the data. By doing this, you can verify that the data has not been changed since the hash was originally generated.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r>
              <a:rPr lang="en-US" b="1" dirty="0" smtClean="0"/>
              <a:t>Managing and Distributing Keys</a:t>
            </a:r>
          </a:p>
          <a:p>
            <a:r>
              <a:rPr lang="en-US" dirty="0" smtClean="0"/>
              <a:t>Symmetric encryption encrypts and decrypts data with the same key. Both the application that sends the data and the application that receives the data must possess this key. Any other application that can access this key can also decrypt the data that was encrypted with the key. This means that attackers can decrypt encrypted data if they can obtain the encryption key. Also, attackers can prevent you from reading your encrypted data by deleting or corrupting your key file. A key file is an encrypted text file that contains your keys. You must carefully manage your shared keys. Consider the following guidelines to help you protect your keys:</a:t>
            </a:r>
          </a:p>
          <a:p>
            <a:endParaRPr lang="en-US" dirty="0" smtClean="0"/>
          </a:p>
          <a:p>
            <a:pPr>
              <a:buFont typeface="Arial" pitchFamily="34" charset="0"/>
              <a:buChar char="•"/>
            </a:pPr>
            <a:r>
              <a:rPr lang="en-US" dirty="0" smtClean="0"/>
              <a:t>Protect your keys with access control lists (ACL). Only grant the necessary permissions to the identities that require access to the key file. </a:t>
            </a:r>
          </a:p>
          <a:p>
            <a:pPr>
              <a:buFont typeface="Arial" pitchFamily="34" charset="0"/>
              <a:buChar char="•"/>
            </a:pPr>
            <a:r>
              <a:rPr lang="en-US" dirty="0" smtClean="0"/>
              <a:t>Do not configure your computer to allow remote debugging when that computer runs in a high-risk environment. An example of such a computer is a Web server that allows anonymous access. </a:t>
            </a:r>
          </a:p>
          <a:p>
            <a:pPr>
              <a:buFont typeface="Arial" pitchFamily="34" charset="0"/>
              <a:buChar char="•"/>
            </a:pPr>
            <a:endParaRPr lang="en-US" dirty="0" smtClean="0"/>
          </a:p>
          <a:p>
            <a:pPr>
              <a:buFont typeface="Arial" pitchFamily="34" charset="0"/>
              <a:buNone/>
            </a:pPr>
            <a:r>
              <a:rPr lang="en-US" dirty="0" smtClean="0"/>
              <a:t>Selecting an Algorithm</a:t>
            </a:r>
          </a:p>
          <a:p>
            <a:pPr>
              <a:buFont typeface="Arial" pitchFamily="34" charset="0"/>
              <a:buNone/>
            </a:pPr>
            <a:r>
              <a:rPr lang="en-US" dirty="0" smtClean="0"/>
              <a:t>An encryption algorithm provides no security if the encryption algorithm is cracked or is vulnerable to brute force cracking. Custom algorithms are particularly vulnerable if they have not been tested. Instead, use published, well-known encryption algorithms that have withstood years of rigorous attacks and scrutiny.</a:t>
            </a:r>
          </a:p>
          <a:p>
            <a:pPr>
              <a:buFont typeface="Arial" pitchFamily="34" charset="0"/>
              <a:buNone/>
            </a:pPr>
            <a:endParaRPr lang="en-US" dirty="0" smtClean="0"/>
          </a:p>
          <a:p>
            <a:pPr>
              <a:buFont typeface="Arial" pitchFamily="34" charset="0"/>
              <a:buNone/>
            </a:pPr>
            <a:r>
              <a:rPr lang="en-US" dirty="0" smtClean="0"/>
              <a:t>Recommended key lengths change as computing power grows. Encryption key lengths that range from 128 bits to 256 bits are currently considered to be secure. Most modern algorithms use keys that are at least 128 bits long.</a:t>
            </a:r>
          </a:p>
          <a:p>
            <a:pPr>
              <a:buFont typeface="Arial" pitchFamily="34" charset="0"/>
              <a:buNone/>
            </a:pPr>
            <a:endParaRPr lang="en-US" dirty="0" smtClean="0"/>
          </a:p>
          <a:p>
            <a:pPr>
              <a:buFont typeface="Arial" pitchFamily="34" charset="0"/>
              <a:buNone/>
            </a:pPr>
            <a:r>
              <a:rPr lang="en-US" dirty="0" smtClean="0"/>
              <a:t>For hashing algorithms, the SHA256Managed algorithm is recommended. This algorithm uses a hash size of 256 bits. The hash size of SHA1Managed hashing algorithm is 160 bits. This algorithm is acceptable but not encouraged. The MD4 and MD5 algorithms are no longer recommended. </a:t>
            </a:r>
          </a:p>
          <a:p>
            <a:pPr>
              <a:buFont typeface="Arial" pitchFamily="34" charset="0"/>
              <a:buNone/>
            </a:pPr>
            <a:endParaRPr lang="en-US" dirty="0" smtClean="0"/>
          </a:p>
          <a:p>
            <a:pPr>
              <a:buFont typeface="Arial" pitchFamily="34" charset="0"/>
              <a:buNone/>
            </a:pPr>
            <a:r>
              <a:rPr lang="en-US" dirty="0" smtClean="0"/>
              <a:t>For symmetric algorithms, AES, also known as </a:t>
            </a:r>
            <a:r>
              <a:rPr lang="en-US" dirty="0" err="1" smtClean="0"/>
              <a:t>Rijndael</a:t>
            </a:r>
            <a:r>
              <a:rPr lang="en-US" dirty="0" smtClean="0"/>
              <a:t>, is recommended. This algorithm supports key lengths of 128, 192, 256 bits. The DES algorithm is not recommended.</a:t>
            </a:r>
          </a:p>
          <a:p>
            <a:pPr>
              <a:buFont typeface="Arial" pitchFamily="34" charset="0"/>
              <a:buNone/>
            </a:pPr>
            <a:endParaRPr lang="en-US" dirty="0" smtClean="0"/>
          </a:p>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238C9263-CA96-4E33-9FA5-E6CFDE3C9D77}" type="slidenum">
              <a:rPr lang="en-US" smtClean="0"/>
              <a:pPr>
                <a:defRPr/>
              </a:pPr>
              <a:t>42</a:t>
            </a:fld>
            <a:endParaRPr lang="en-US" dirty="0"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r>
              <a:rPr lang="en-US" dirty="0" smtClean="0"/>
              <a:t>This topic describes the most common situations developers must address when accessing a database. Each scenario explains the task, describes a real-world situation where such a task might arise, and includes code demonstrating how to use the Data Access Application Block to complete the task. The scenarios are as follows:</a:t>
            </a:r>
          </a:p>
          <a:p>
            <a:r>
              <a:rPr lang="en-US" dirty="0" smtClean="0">
                <a:hlinkClick r:id="rId3" action="ppaction://hlinkfile"/>
              </a:rPr>
              <a:t>Using a </a:t>
            </a:r>
            <a:r>
              <a:rPr lang="en-US" dirty="0" err="1" smtClean="0">
                <a:hlinkClick r:id="rId3" action="ppaction://hlinkfile"/>
              </a:rPr>
              <a:t>DbDataReader</a:t>
            </a:r>
            <a:r>
              <a:rPr lang="en-US" dirty="0" smtClean="0">
                <a:hlinkClick r:id="rId3" action="ppaction://hlinkfile"/>
              </a:rPr>
              <a:t> to Retrieve Multiple Rows</a:t>
            </a:r>
            <a:r>
              <a:rPr lang="en-US" dirty="0" smtClean="0"/>
              <a:t>. This scenario illustrates how you can use the </a:t>
            </a:r>
            <a:r>
              <a:rPr lang="en-US" b="1" dirty="0" err="1" smtClean="0"/>
              <a:t>ExecuteReader</a:t>
            </a:r>
            <a:r>
              <a:rPr lang="en-US" dirty="0" smtClean="0"/>
              <a:t> method to retrieve multiple rows of data from a database for display in tabulated form—without explicitly caching the data, using a </a:t>
            </a:r>
            <a:r>
              <a:rPr lang="en-US" b="1" dirty="0" err="1" smtClean="0"/>
              <a:t>DataSet</a:t>
            </a:r>
            <a:r>
              <a:rPr lang="en-US" dirty="0" smtClean="0"/>
              <a:t> object to manipulate it, or passing it to other components within your application. In other words, it illustrates how to display the results as quickly as possible. </a:t>
            </a:r>
          </a:p>
          <a:p>
            <a:r>
              <a:rPr lang="en-US" dirty="0" smtClean="0">
                <a:hlinkClick r:id="rId4" action="ppaction://hlinkfile"/>
              </a:rPr>
              <a:t>Using a </a:t>
            </a:r>
            <a:r>
              <a:rPr lang="en-US" dirty="0" err="1" smtClean="0">
                <a:hlinkClick r:id="rId4" action="ppaction://hlinkfile"/>
              </a:rPr>
              <a:t>DataSet</a:t>
            </a:r>
            <a:r>
              <a:rPr lang="en-US" dirty="0" smtClean="0">
                <a:hlinkClick r:id="rId4" action="ppaction://hlinkfile"/>
              </a:rPr>
              <a:t> to Retrieve Multiple Rows</a:t>
            </a:r>
            <a:r>
              <a:rPr lang="en-US" dirty="0" smtClean="0"/>
              <a:t>. This scenario illustrates how you can use the </a:t>
            </a:r>
            <a:r>
              <a:rPr lang="en-US" b="1" dirty="0" err="1" smtClean="0"/>
              <a:t>ExecuteDataSet</a:t>
            </a:r>
            <a:r>
              <a:rPr lang="en-US" dirty="0" smtClean="0"/>
              <a:t> method to pass data between the components and the tiers of a multi-tier application. The data consists of one or more data tables and, optionally, the relationships that link the tables together. </a:t>
            </a:r>
          </a:p>
          <a:p>
            <a:r>
              <a:rPr lang="en-US" dirty="0" smtClean="0">
                <a:hlinkClick r:id="rId5" action="ppaction://hlinkfile"/>
              </a:rPr>
              <a:t>Executing a Command and Accessing Output Parameters</a:t>
            </a:r>
            <a:r>
              <a:rPr lang="en-US" dirty="0" smtClean="0"/>
              <a:t>. This scenario illustrates how you can use the </a:t>
            </a:r>
            <a:r>
              <a:rPr lang="en-US" b="1" dirty="0" err="1" smtClean="0"/>
              <a:t>ExecuteNonQuery</a:t>
            </a:r>
            <a:r>
              <a:rPr lang="en-US" dirty="0" smtClean="0"/>
              <a:t> method to retrieve a single row that contains multiple column values. </a:t>
            </a:r>
          </a:p>
          <a:p>
            <a:r>
              <a:rPr lang="en-US" dirty="0" smtClean="0">
                <a:hlinkClick r:id="rId6" action="ppaction://hlinkfile"/>
              </a:rPr>
              <a:t>Executing a Command and Accessing a Single-Item Result</a:t>
            </a:r>
            <a:r>
              <a:rPr lang="en-US" dirty="0" smtClean="0"/>
              <a:t>. This scenario illustrates how you can use the </a:t>
            </a:r>
            <a:r>
              <a:rPr lang="en-US" b="1" dirty="0" err="1" smtClean="0"/>
              <a:t>ExecuteScalar</a:t>
            </a:r>
            <a:r>
              <a:rPr lang="en-US" dirty="0" smtClean="0"/>
              <a:t> method to perform a single-item lookup. </a:t>
            </a:r>
          </a:p>
          <a:p>
            <a:r>
              <a:rPr lang="en-US" dirty="0" smtClean="0">
                <a:hlinkClick r:id="rId7" action="ppaction://hlinkfile"/>
              </a:rPr>
              <a:t>Performing Multiple Updates Within a Transaction</a:t>
            </a:r>
            <a:r>
              <a:rPr lang="en-US" dirty="0" smtClean="0"/>
              <a:t>. This scenario illustrates how you can use the </a:t>
            </a:r>
            <a:r>
              <a:rPr lang="en-US" b="1" dirty="0" err="1" smtClean="0"/>
              <a:t>ExecuteNonQuery</a:t>
            </a:r>
            <a:r>
              <a:rPr lang="en-US" dirty="0" smtClean="0"/>
              <a:t> method from within a transaction to perform multiple operations against a database, where it is essential that either all operations succeed or none succeed. </a:t>
            </a:r>
          </a:p>
          <a:p>
            <a:r>
              <a:rPr lang="en-US" dirty="0" smtClean="0">
                <a:hlinkClick r:id="rId8" action="ppaction://hlinkfile"/>
              </a:rPr>
              <a:t>Using a </a:t>
            </a:r>
            <a:r>
              <a:rPr lang="en-US" dirty="0" err="1" smtClean="0">
                <a:hlinkClick r:id="rId8" action="ppaction://hlinkfile"/>
              </a:rPr>
              <a:t>DataSet</a:t>
            </a:r>
            <a:r>
              <a:rPr lang="en-US" dirty="0" smtClean="0">
                <a:hlinkClick r:id="rId8" action="ppaction://hlinkfile"/>
              </a:rPr>
              <a:t> to Update a Database</a:t>
            </a:r>
            <a:r>
              <a:rPr lang="en-US" dirty="0" smtClean="0"/>
              <a:t>. This scenario illustrates how, after changing a </a:t>
            </a:r>
            <a:r>
              <a:rPr lang="en-US" b="1" dirty="0" err="1" smtClean="0"/>
              <a:t>DataSet</a:t>
            </a:r>
            <a:r>
              <a:rPr lang="en-US" dirty="0" smtClean="0"/>
              <a:t> object, you can use the </a:t>
            </a:r>
            <a:r>
              <a:rPr lang="en-US" b="1" dirty="0" err="1" smtClean="0"/>
              <a:t>UpdateDataSet</a:t>
            </a:r>
            <a:r>
              <a:rPr lang="en-US" dirty="0" smtClean="0"/>
              <a:t> method to update the database and make your changes permanent. </a:t>
            </a:r>
          </a:p>
          <a:p>
            <a:r>
              <a:rPr lang="en-US" dirty="0" smtClean="0">
                <a:hlinkClick r:id="rId9" action="ppaction://hlinkfile"/>
              </a:rPr>
              <a:t>Retrieving Multiple Rows As XML</a:t>
            </a:r>
            <a:r>
              <a:rPr lang="en-US" dirty="0" smtClean="0"/>
              <a:t>. This scenario illustrates how you can use the </a:t>
            </a:r>
            <a:r>
              <a:rPr lang="en-US" b="1" dirty="0" err="1" smtClean="0"/>
              <a:t>ExecuteXmlReader</a:t>
            </a:r>
            <a:r>
              <a:rPr lang="en-US" dirty="0" smtClean="0"/>
              <a:t> method to retrieve data from a SQL Server and have that data returned in XML format. </a:t>
            </a:r>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r>
              <a:rPr lang="en-US" dirty="0" smtClean="0"/>
              <a:t>While the </a:t>
            </a:r>
            <a:r>
              <a:rPr lang="en-US" dirty="0" err="1" smtClean="0"/>
              <a:t>Database.ExecuteDataSet</a:t>
            </a:r>
            <a:r>
              <a:rPr lang="en-US" dirty="0" smtClean="0"/>
              <a:t> method fills a new </a:t>
            </a:r>
            <a:r>
              <a:rPr lang="en-US" dirty="0" err="1" smtClean="0"/>
              <a:t>DataSet</a:t>
            </a:r>
            <a:r>
              <a:rPr lang="en-US" dirty="0" smtClean="0"/>
              <a:t> with data, the </a:t>
            </a:r>
            <a:r>
              <a:rPr lang="en-US" dirty="0" err="1" smtClean="0"/>
              <a:t>Database.LoadDataSet</a:t>
            </a:r>
            <a:r>
              <a:rPr lang="en-US" dirty="0" smtClean="0"/>
              <a:t> method fills an existing </a:t>
            </a:r>
            <a:r>
              <a:rPr lang="en-US" dirty="0" err="1" smtClean="0"/>
              <a:t>DataSet</a:t>
            </a:r>
            <a:r>
              <a:rPr lang="en-US" dirty="0" smtClean="0"/>
              <a:t>.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Developers only need to do the following:</a:t>
            </a:r>
          </a:p>
          <a:p>
            <a:pPr marL="228600" indent="-228600">
              <a:buFont typeface="+mj-lt"/>
              <a:buAutoNum type="arabicPeriod"/>
            </a:pPr>
            <a:r>
              <a:rPr lang="en-US" dirty="0" smtClean="0"/>
              <a:t>Create the database object. </a:t>
            </a:r>
          </a:p>
          <a:p>
            <a:pPr marL="228600" indent="-228600">
              <a:buFont typeface="+mj-lt"/>
              <a:buAutoNum type="arabicPeriod"/>
            </a:pPr>
            <a:r>
              <a:rPr lang="en-US" dirty="0" smtClean="0"/>
              <a:t>Supply the parameters for the command, if they are needed. </a:t>
            </a:r>
          </a:p>
          <a:p>
            <a:pPr marL="228600" indent="-228600">
              <a:buFont typeface="+mj-lt"/>
              <a:buAutoNum type="arabicPeriod"/>
            </a:pPr>
            <a:r>
              <a:rPr lang="en-US" dirty="0" smtClean="0"/>
              <a:t>Call the appropriate method(s). These methods are optimized for performance. They are also portable. </a:t>
            </a:r>
          </a:p>
          <a:p>
            <a:endParaRPr lang="en-US" dirty="0"/>
          </a:p>
        </p:txBody>
      </p:sp>
      <p:sp>
        <p:nvSpPr>
          <p:cNvPr id="4" name="Slide Number Placeholder 3"/>
          <p:cNvSpPr>
            <a:spLocks noGrp="1"/>
          </p:cNvSpPr>
          <p:nvPr>
            <p:ph type="sldNum" sz="quarter" idx="10"/>
          </p:nvPr>
        </p:nvSpPr>
        <p:spPr/>
        <p:txBody>
          <a:bodyPr/>
          <a:lstStyle/>
          <a:p>
            <a:pPr>
              <a:defRPr/>
            </a:pPr>
            <a:fld id="{7B3AF23B-C136-4163-BF79-4FDE389F730E}" type="slidenum">
              <a:rPr lang="en-US" smtClean="0"/>
              <a:pPr>
                <a:defRPr/>
              </a:pPr>
              <a:t>45</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238C9263-CA96-4E33-9FA5-E6CFDE3C9D77}" type="slidenum">
              <a:rPr lang="en-US" smtClean="0"/>
              <a:pPr>
                <a:defRPr/>
              </a:pPr>
              <a:t>46</a:t>
            </a:fld>
            <a:endParaRPr lang="en-US" dirty="0"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r>
              <a:rPr lang="en-US" smtClean="0"/>
              <a:t>Developers can use the Logging Block to write information to a variety of locations:</a:t>
            </a:r>
          </a:p>
          <a:p>
            <a:pPr lvl="1">
              <a:buFont typeface="Wingdings" pitchFamily="2" charset="2"/>
              <a:buNone/>
            </a:pPr>
            <a:r>
              <a:rPr lang="en-US" smtClean="0"/>
              <a:t>The event log, An e-mail message, A database, A message queue, A text file, Custom locations using application block extension points </a:t>
            </a:r>
          </a:p>
          <a:p>
            <a:pPr>
              <a:buFontTx/>
              <a:buChar char="•"/>
            </a:pPr>
            <a:r>
              <a:rPr lang="en-US" u="sng" smtClean="0">
                <a:hlinkClick r:id="rId3"/>
              </a:rPr>
              <a:t>Populating and Raising Events from Code.</a:t>
            </a:r>
            <a:r>
              <a:rPr lang="en-US" smtClean="0"/>
              <a:t> This scenario illustrates how to specify the data to be logged, along with a category and priority, and pass it to the application block. </a:t>
            </a:r>
          </a:p>
          <a:p>
            <a:pPr>
              <a:buFontTx/>
              <a:buChar char="•"/>
            </a:pPr>
            <a:r>
              <a:rPr lang="en-US" u="sng" smtClean="0">
                <a:hlinkClick r:id="rId4"/>
              </a:rPr>
              <a:t>Populating a Log Message with Additional Context Information</a:t>
            </a:r>
            <a:r>
              <a:rPr lang="en-US" smtClean="0"/>
              <a:t>. This scenario illustrates how to populate a dictionary of custom information to be added to a log entry. </a:t>
            </a:r>
          </a:p>
          <a:p>
            <a:pPr>
              <a:buFontTx/>
              <a:buChar char="•"/>
            </a:pPr>
            <a:r>
              <a:rPr lang="en-US" u="sng" smtClean="0">
                <a:hlinkClick r:id="rId5"/>
              </a:rPr>
              <a:t>Creating Custom Trace Listeners.</a:t>
            </a:r>
            <a:r>
              <a:rPr lang="en-US" smtClean="0"/>
              <a:t> This scenario illustrates how to create a custom trace listener for sending logging messages to an alternate location. </a:t>
            </a:r>
          </a:p>
          <a:p>
            <a:pPr>
              <a:buFontTx/>
              <a:buChar char="•"/>
            </a:pPr>
            <a:r>
              <a:rPr lang="en-US" smtClean="0">
                <a:hlinkClick r:id="rId6"/>
              </a:rPr>
              <a:t>Checking Filter Status Before Constructing Log Messages</a:t>
            </a:r>
            <a:r>
              <a:rPr lang="en-US" smtClean="0"/>
              <a:t>. This scenario illustrates how to avoid collecting log information for messages that will not be logged according to the current configuration information. </a:t>
            </a:r>
          </a:p>
          <a:p>
            <a:pPr>
              <a:buFontTx/>
              <a:buChar char="•"/>
            </a:pPr>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B3AF23B-C136-4163-BF79-4FDE389F730E}" type="slidenum">
              <a:rPr lang="en-US" smtClean="0"/>
              <a:pPr>
                <a:defRPr/>
              </a:pPr>
              <a:t>48</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1" dirty="0" smtClean="0"/>
              <a:t>The Logging Process Sequence </a:t>
            </a:r>
          </a:p>
          <a:p>
            <a:r>
              <a:rPr lang="en-US" dirty="0" smtClean="0"/>
              <a:t>Your application submits information that the application block should log either by using the </a:t>
            </a:r>
            <a:r>
              <a:rPr lang="en-US" b="1" dirty="0" smtClean="0"/>
              <a:t>Logger</a:t>
            </a:r>
            <a:r>
              <a:rPr lang="en-US" dirty="0" smtClean="0"/>
              <a:t> class to automatically create a log entry or by directly creating an instance of the </a:t>
            </a:r>
            <a:r>
              <a:rPr lang="en-US" b="1" dirty="0" err="1" smtClean="0"/>
              <a:t>LogEntry</a:t>
            </a:r>
            <a:r>
              <a:rPr lang="en-US" dirty="0" smtClean="0"/>
              <a:t> class and populating it with the information to log. The log entry can define a set of categories that map to the categories defined in the configuration. This mapping controls the processes that the block applies to the log entry (the filters and sources that it uses). </a:t>
            </a:r>
          </a:p>
          <a:p>
            <a:r>
              <a:rPr lang="en-US" dirty="0" smtClean="0"/>
              <a:t>The log writer passes the log entry through the log filters that you define in the configuration. These filters can block the log entry based on its priority, category name, or when logging is not enabled.</a:t>
            </a:r>
          </a:p>
          <a:p>
            <a:r>
              <a:rPr lang="en-US" dirty="0" smtClean="0"/>
              <a:t>If the log filters do not block the log entry, the log writer retrieves the appropriate trace sources. The trace sources you can use consist of a set of category sources that you create and configure, and three special sources that you can use to ensure the application block will record all log entries (for example, if there is an error within the logging system or if the log entry does not match any configured category). </a:t>
            </a:r>
          </a:p>
          <a:p>
            <a:r>
              <a:rPr lang="en-US" dirty="0" smtClean="0"/>
              <a:t>You can configure one or more trace listeners for each of the trace sources. In other words, you can configure a specific set of trace listeners for each category that the message might contain, and for each of the three special sources that might handle the message. The log writer will pass the log entry to the matching trace listeners you specify. </a:t>
            </a:r>
          </a:p>
          <a:p>
            <a:r>
              <a:rPr lang="en-US" dirty="0" smtClean="0"/>
              <a:t>The trace listener then uses a log formatter to transform the information in the log entry into an appropriate format, such as formatted text or binary, and writes the result to the output specific to the type of trace listener. Depending on the trace listener type, the output can go to a file, a database, WMI, Message Queuing (also known as MSMQ), or as an e-mail message.</a:t>
            </a:r>
          </a:p>
          <a:p>
            <a:endParaRPr lang="en-US" dirty="0"/>
          </a:p>
        </p:txBody>
      </p:sp>
      <p:sp>
        <p:nvSpPr>
          <p:cNvPr id="4" name="Slide Number Placeholder 3"/>
          <p:cNvSpPr>
            <a:spLocks noGrp="1"/>
          </p:cNvSpPr>
          <p:nvPr>
            <p:ph type="sldNum" sz="quarter" idx="10"/>
          </p:nvPr>
        </p:nvSpPr>
        <p:spPr/>
        <p:txBody>
          <a:bodyPr/>
          <a:lstStyle/>
          <a:p>
            <a:pPr>
              <a:defRPr/>
            </a:pPr>
            <a:fld id="{7B3AF23B-C136-4163-BF79-4FDE389F730E}" type="slidenum">
              <a:rPr lang="en-US" smtClean="0"/>
              <a:pPr>
                <a:defRPr/>
              </a:pPr>
              <a:t>49</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238C9263-CA96-4E33-9FA5-E6CFDE3C9D77}" type="slidenum">
              <a:rPr lang="en-US" smtClean="0"/>
              <a:pPr>
                <a:defRPr/>
              </a:pPr>
              <a:t>50</a:t>
            </a:fld>
            <a:endParaRPr lang="en-US" dirty="0"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r>
              <a:rPr lang="en-US" dirty="0" smtClean="0">
                <a:hlinkClick r:id="rId3" action="ppaction://hlinkfile"/>
              </a:rPr>
              <a:t>Logging an Exception</a:t>
            </a:r>
            <a:r>
              <a:rPr lang="en-US" dirty="0" smtClean="0"/>
              <a:t> </a:t>
            </a:r>
          </a:p>
          <a:p>
            <a:r>
              <a:rPr lang="en-US" dirty="0" smtClean="0">
                <a:hlinkClick r:id="rId4" action="ppaction://hlinkfile"/>
              </a:rPr>
              <a:t>Wrapping an Exception</a:t>
            </a:r>
            <a:r>
              <a:rPr lang="en-US" dirty="0" smtClean="0"/>
              <a:t> </a:t>
            </a:r>
          </a:p>
          <a:p>
            <a:r>
              <a:rPr lang="en-US" dirty="0" smtClean="0">
                <a:hlinkClick r:id="rId5" action="ppaction://hlinkfile"/>
              </a:rPr>
              <a:t>Replacing an Exception</a:t>
            </a:r>
            <a:r>
              <a:rPr lang="en-US" dirty="0" smtClean="0"/>
              <a:t> </a:t>
            </a:r>
          </a:p>
          <a:p>
            <a:r>
              <a:rPr lang="en-US" dirty="0" smtClean="0">
                <a:hlinkClick r:id="rId6" action="ppaction://hlinkfile"/>
              </a:rPr>
              <a:t>Propagating an Exception</a:t>
            </a:r>
            <a:r>
              <a:rPr lang="en-US" dirty="0" smtClean="0"/>
              <a:t> </a:t>
            </a:r>
          </a:p>
          <a:p>
            <a:r>
              <a:rPr lang="en-US" dirty="0" smtClean="0">
                <a:hlinkClick r:id="rId7" action="ppaction://hlinkfile"/>
              </a:rPr>
              <a:t>Displaying User-Friendly Messages</a:t>
            </a:r>
            <a:r>
              <a:rPr lang="en-US" dirty="0" smtClean="0"/>
              <a:t> </a:t>
            </a:r>
          </a:p>
          <a:p>
            <a:r>
              <a:rPr lang="en-US" dirty="0" smtClean="0">
                <a:hlinkClick r:id="rId8" action="ppaction://hlinkfile"/>
              </a:rPr>
              <a:t>Notifying the User</a:t>
            </a:r>
            <a:r>
              <a:rPr lang="en-US" dirty="0" smtClean="0"/>
              <a:t> </a:t>
            </a:r>
          </a:p>
          <a:p>
            <a:r>
              <a:rPr lang="en-US" dirty="0" smtClean="0">
                <a:hlinkClick r:id="rId9" action="ppaction://hlinkfile"/>
              </a:rPr>
              <a:t>Assisting Support Staff</a:t>
            </a:r>
            <a:r>
              <a:rPr lang="en-US" dirty="0" smtClean="0"/>
              <a:t> </a:t>
            </a:r>
          </a:p>
          <a:p>
            <a:r>
              <a:rPr lang="en-US" dirty="0" smtClean="0">
                <a:hlinkClick r:id="rId10" action="ppaction://hlinkfile"/>
              </a:rPr>
              <a:t>Shielding Exceptions at WCF Service Boundaries</a:t>
            </a:r>
            <a:r>
              <a:rPr lang="en-US" dirty="0" smtClean="0"/>
              <a:t> </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B3AF23B-C136-4163-BF79-4FDE389F730E}" type="slidenum">
              <a:rPr lang="en-US" smtClean="0"/>
              <a:pPr>
                <a:defRPr/>
              </a:pPr>
              <a:t>53</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238C9263-CA96-4E33-9FA5-E6CFDE3C9D77}" type="slidenum">
              <a:rPr lang="en-US" smtClean="0"/>
              <a:pPr>
                <a:defRPr/>
              </a:pPr>
              <a:t>54</a:t>
            </a:fld>
            <a:endParaRPr lang="en-US" dirty="0"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pPr>
              <a:buFontTx/>
              <a:buChar char="•"/>
            </a:pPr>
            <a:r>
              <a:rPr lang="en-US" smtClean="0">
                <a:hlinkClick r:id="rId3"/>
              </a:rPr>
              <a:t>Obtaining a Temporary Token for an Authenticated User</a:t>
            </a:r>
            <a:r>
              <a:rPr lang="en-US" smtClean="0"/>
              <a:t>. This scenario illustrates how to use the </a:t>
            </a:r>
            <a:r>
              <a:rPr lang="en-US" b="1" smtClean="0"/>
              <a:t>SaveIdentity</a:t>
            </a:r>
            <a:r>
              <a:rPr lang="en-US" smtClean="0"/>
              <a:t> method to cache an authenticated identity and return a temporary token that serves as an alternative to user credentials for the duration of the user session. You can also use this technique to save a user principal or a user identity. </a:t>
            </a:r>
          </a:p>
          <a:p>
            <a:pPr>
              <a:buFontTx/>
              <a:buChar char="•"/>
            </a:pPr>
            <a:r>
              <a:rPr lang="en-US" smtClean="0">
                <a:hlinkClick r:id="rId4"/>
              </a:rPr>
              <a:t>Authenticating a User Using a Token</a:t>
            </a:r>
            <a:r>
              <a:rPr lang="en-US" smtClean="0"/>
              <a:t>. This scenario illustrates how to use the </a:t>
            </a:r>
            <a:r>
              <a:rPr lang="en-US" b="1" smtClean="0"/>
              <a:t>GetIdentity </a:t>
            </a:r>
            <a:r>
              <a:rPr lang="en-US" smtClean="0"/>
              <a:t>method to return an identity that has already been cached, when provided with a valid token. The same technique can be used to retrieve a user principal or user profile. </a:t>
            </a:r>
          </a:p>
          <a:p>
            <a:pPr>
              <a:buFontTx/>
              <a:buChar char="•"/>
            </a:pPr>
            <a:r>
              <a:rPr lang="en-US" smtClean="0">
                <a:hlinkClick r:id="rId5"/>
              </a:rPr>
              <a:t>Terminating a User Session (Expiring a Token)</a:t>
            </a:r>
            <a:r>
              <a:rPr lang="en-US" smtClean="0"/>
              <a:t>. This scenario illustrates how to use the </a:t>
            </a:r>
            <a:r>
              <a:rPr lang="en-US" b="1" smtClean="0"/>
              <a:t>ExpireIdentity </a:t>
            </a:r>
            <a:r>
              <a:rPr lang="en-US" smtClean="0"/>
              <a:t>method to expire a token corresponding to an identity, when the user session ends. You can also use this technique to expire a user principal or a user profile. </a:t>
            </a:r>
          </a:p>
          <a:p>
            <a:pPr>
              <a:buFontTx/>
              <a:buChar char="•"/>
            </a:pPr>
            <a:r>
              <a:rPr lang="en-US" smtClean="0">
                <a:hlinkClick r:id="rId6"/>
              </a:rPr>
              <a:t>Determining Whether a User Is Authorized to Perform a Task</a:t>
            </a:r>
            <a:r>
              <a:rPr lang="en-US" smtClean="0"/>
              <a:t>. This scenario illustrates how to use the </a:t>
            </a:r>
            <a:r>
              <a:rPr lang="en-US" b="1" smtClean="0"/>
              <a:t>GetAuthorizationProvider</a:t>
            </a:r>
            <a:r>
              <a:rPr lang="en-US" smtClean="0"/>
              <a:t> method of the </a:t>
            </a:r>
            <a:r>
              <a:rPr lang="en-US" b="1" smtClean="0"/>
              <a:t>AuthorizationFactory </a:t>
            </a:r>
            <a:r>
              <a:rPr lang="en-US" smtClean="0"/>
              <a:t>classto retrieve an authorization provider and how to use the </a:t>
            </a:r>
            <a:r>
              <a:rPr lang="en-US" b="1" smtClean="0"/>
              <a:t>Authorize </a:t>
            </a:r>
            <a:r>
              <a:rPr lang="en-US" smtClean="0"/>
              <a:t>method of the returned authorization provider to perform authorization. </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pPr>
              <a:buFontTx/>
              <a:buChar char="•"/>
            </a:pPr>
            <a:r>
              <a:rPr lang="en-US" smtClean="0"/>
              <a:t>Logging an Exception - Logs formatted exception information in locations specified in the configuration file. </a:t>
            </a:r>
          </a:p>
          <a:p>
            <a:pPr>
              <a:buFontTx/>
              <a:buChar char="•"/>
            </a:pPr>
            <a:r>
              <a:rPr lang="en-US" smtClean="0"/>
              <a:t>Wrapping an Exception - Wrapping an exception creates a new exception of a defined type and sets the original exception as the </a:t>
            </a:r>
            <a:r>
              <a:rPr lang="en-US" b="1" smtClean="0"/>
              <a:t>InnerException</a:t>
            </a:r>
            <a:r>
              <a:rPr lang="en-US" smtClean="0"/>
              <a:t> object of the new exception. </a:t>
            </a:r>
          </a:p>
          <a:p>
            <a:pPr>
              <a:buFontTx/>
              <a:buChar char="•"/>
            </a:pPr>
            <a:r>
              <a:rPr lang="en-US" smtClean="0"/>
              <a:t>Replacing an Exception - Replaces the original exception with another exception. </a:t>
            </a:r>
          </a:p>
          <a:p>
            <a:pPr>
              <a:buFontTx/>
              <a:buChar char="•"/>
            </a:pPr>
            <a:r>
              <a:rPr lang="en-US" smtClean="0"/>
              <a:t>Propagating an Exception - Allows the original exception to propagate up the call stack unchanged. </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p:spPr>
        <p:txBody>
          <a:bodyPr/>
          <a:lstStyle/>
          <a:p>
            <a:endParaRPr lang="en-US" smtClean="0"/>
          </a:p>
        </p:txBody>
      </p:sp>
      <p:sp>
        <p:nvSpPr>
          <p:cNvPr id="4" name="Slide Number Placeholder 3"/>
          <p:cNvSpPr txBox="1">
            <a:spLocks noGrp="1"/>
          </p:cNvSpPr>
          <p:nvPr/>
        </p:nvSpPr>
        <p:spPr bwMode="auto">
          <a:xfrm>
            <a:off x="5583238" y="8685213"/>
            <a:ext cx="1273175" cy="457200"/>
          </a:xfrm>
          <a:prstGeom prst="rect">
            <a:avLst/>
          </a:prstGeom>
          <a:noFill/>
          <a:ln>
            <a:miter lim="800000"/>
            <a:headEnd/>
            <a:tailEnd/>
          </a:ln>
        </p:spPr>
        <p:txBody>
          <a:bodyPr anchor="b"/>
          <a:lstStyle/>
          <a:p>
            <a:pPr algn="r">
              <a:defRPr/>
            </a:pPr>
            <a:fld id="{64A0C5C3-7628-462A-BA02-3DA454C5EEC6}" type="slidenum">
              <a:rPr lang="en-US" sz="1200">
                <a:latin typeface="Franklin Gothic Medium" pitchFamily="34" charset="0"/>
                <a:cs typeface="+mn-cs"/>
              </a:rPr>
              <a:pPr algn="r">
                <a:defRPr/>
              </a:pPr>
              <a:t>57</a:t>
            </a:fld>
            <a:endParaRPr lang="en-US" sz="1200">
              <a:latin typeface="Franklin Gothic Medium" pitchFamily="34"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046423EE-7004-427D-98AD-75E4209183FE}" type="slidenum">
              <a:rPr lang="en-US" smtClean="0"/>
              <a:pPr>
                <a:defRPr/>
              </a:pPr>
              <a:t>6</a:t>
            </a:fld>
            <a:endParaRPr lang="en-US" dirty="0" smtClean="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44DA544D-4FEE-4417-8AE8-836730ACEC61}" type="slidenum">
              <a:rPr lang="en-US" smtClean="0"/>
              <a:pPr>
                <a:defRPr/>
              </a:pPr>
              <a:t>7</a:t>
            </a:fld>
            <a:endParaRPr lang="en-US" dirty="0" smtClean="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r>
              <a:rPr lang="en-US" smtClean="0"/>
              <a:t>LinkedIn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ln/>
        </p:spPr>
      </p:sp>
      <p:sp>
        <p:nvSpPr>
          <p:cNvPr id="44034" name="Notes Placeholder 2"/>
          <p:cNvSpPr>
            <a:spLocks noGrp="1"/>
          </p:cNvSpPr>
          <p:nvPr>
            <p:ph type="body" idx="1"/>
          </p:nvPr>
        </p:nvSpPr>
        <p:spPr>
          <a:noFill/>
          <a:ln/>
        </p:spPr>
        <p:txBody>
          <a:bodyPr/>
          <a:lstStyle/>
          <a:p>
            <a:endParaRPr lang="en-US" smtClean="0"/>
          </a:p>
        </p:txBody>
      </p:sp>
      <p:sp>
        <p:nvSpPr>
          <p:cNvPr id="4"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eaLnBrk="0" hangingPunct="0">
              <a:defRPr/>
            </a:pPr>
            <a:fld id="{83B5398C-EFB6-4666-80CB-5167DB07BB69}" type="slidenum">
              <a:rPr lang="en-US" sz="1200">
                <a:cs typeface="+mn-cs"/>
              </a:rPr>
              <a:pPr algn="r" eaLnBrk="0" hangingPunct="0">
                <a:defRPr/>
              </a:pPr>
              <a:t>8</a:t>
            </a:fld>
            <a:endParaRPr lang="en-US" sz="1200" dirty="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a:ln/>
        </p:spPr>
      </p:sp>
      <p:sp>
        <p:nvSpPr>
          <p:cNvPr id="46082" name="Notes Placeholder 2"/>
          <p:cNvSpPr>
            <a:spLocks noGrp="1"/>
          </p:cNvSpPr>
          <p:nvPr>
            <p:ph type="body" idx="1"/>
          </p:nvPr>
        </p:nvSpPr>
        <p:spPr>
          <a:noFill/>
          <a:ln/>
        </p:spPr>
        <p:txBody>
          <a:bodyPr/>
          <a:lstStyle/>
          <a:p>
            <a:endParaRPr lang="en-US" smtClean="0"/>
          </a:p>
        </p:txBody>
      </p:sp>
      <p:sp>
        <p:nvSpPr>
          <p:cNvPr id="4"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eaLnBrk="0" hangingPunct="0">
              <a:defRPr/>
            </a:pPr>
            <a:fld id="{718E087E-0FDE-4375-8AC5-1969E4657679}" type="slidenum">
              <a:rPr lang="en-US" sz="1200">
                <a:cs typeface="+mn-cs"/>
              </a:rPr>
              <a:pPr algn="r" eaLnBrk="0" hangingPunct="0">
                <a:defRPr/>
              </a:pPr>
              <a:t>9</a:t>
            </a:fld>
            <a:endParaRPr lang="en-US" sz="1200" dirty="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2/24/2009</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83796F2-C76E-444A-920B-23CA4E8782D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2/24/2009</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91AEBB-7DB6-4D8B-988E-663D7C87798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2/24/2009</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E4BBDF-137C-4F18-A804-F41F4B8D1C0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rgbClr val="DAE4F2"/>
            </a:gs>
            <a:gs pos="50000">
              <a:schemeClr val="bg1"/>
            </a:gs>
            <a:gs pos="100000">
              <a:srgbClr val="DAE4F2"/>
            </a:gs>
          </a:gsLst>
          <a:lin ang="2700000" scaled="1"/>
        </a:gradFill>
        <a:effectLst/>
      </p:bgPr>
    </p:bg>
    <p:spTree>
      <p:nvGrpSpPr>
        <p:cNvPr id="1" name=""/>
        <p:cNvGrpSpPr/>
        <p:nvPr/>
      </p:nvGrpSpPr>
      <p:grpSpPr>
        <a:xfrm>
          <a:off x="0" y="0"/>
          <a:ext cx="0" cy="0"/>
          <a:chOff x="0" y="0"/>
          <a:chExt cx="0" cy="0"/>
        </a:xfrm>
      </p:grpSpPr>
      <p:pic>
        <p:nvPicPr>
          <p:cNvPr id="3" name="Picture 5" descr="dallas_c"/>
          <p:cNvPicPr>
            <a:picLocks noChangeAspect="1" noChangeArrowheads="1"/>
          </p:cNvPicPr>
          <p:nvPr/>
        </p:nvPicPr>
        <p:blipFill>
          <a:blip r:embed="rId2"/>
          <a:srcRect/>
          <a:stretch>
            <a:fillRect/>
          </a:stretch>
        </p:blipFill>
        <p:spPr bwMode="auto">
          <a:xfrm>
            <a:off x="152400" y="863600"/>
            <a:ext cx="8839200" cy="3860800"/>
          </a:xfrm>
          <a:prstGeom prst="rect">
            <a:avLst/>
          </a:prstGeom>
          <a:noFill/>
          <a:ln w="12700">
            <a:noFill/>
            <a:prstDash val="lgDash"/>
            <a:miter lim="800000"/>
            <a:headEnd/>
            <a:tailEnd/>
          </a:ln>
        </p:spPr>
      </p:pic>
      <p:sp>
        <p:nvSpPr>
          <p:cNvPr id="4" name="Rectangle 2"/>
          <p:cNvSpPr>
            <a:spLocks noChangeArrowheads="1"/>
          </p:cNvSpPr>
          <p:nvPr/>
        </p:nvSpPr>
        <p:spPr bwMode="auto">
          <a:xfrm>
            <a:off x="635000" y="4800600"/>
            <a:ext cx="31750" cy="1052513"/>
          </a:xfrm>
          <a:prstGeom prst="rect">
            <a:avLst/>
          </a:prstGeom>
          <a:solidFill>
            <a:schemeClr val="tx2"/>
          </a:solidFill>
          <a:ln w="9525">
            <a:noFill/>
            <a:miter lim="800000"/>
            <a:headEnd/>
            <a:tailEnd/>
          </a:ln>
          <a:effectLst/>
        </p:spPr>
        <p:txBody>
          <a:bodyPr wrap="none" anchor="ctr"/>
          <a:lstStyle/>
          <a:p>
            <a:pPr>
              <a:defRPr/>
            </a:pPr>
            <a:endParaRPr lang="en-US" dirty="0"/>
          </a:p>
        </p:txBody>
      </p:sp>
      <p:sp>
        <p:nvSpPr>
          <p:cNvPr id="5" name="Rectangle 3"/>
          <p:cNvSpPr>
            <a:spLocks noChangeArrowheads="1"/>
          </p:cNvSpPr>
          <p:nvPr/>
        </p:nvSpPr>
        <p:spPr bwMode="auto">
          <a:xfrm flipV="1">
            <a:off x="315913" y="5049838"/>
            <a:ext cx="8693150" cy="55562"/>
          </a:xfrm>
          <a:prstGeom prst="rect">
            <a:avLst/>
          </a:prstGeom>
          <a:gradFill rotWithShape="0">
            <a:gsLst>
              <a:gs pos="0">
                <a:schemeClr val="tx2"/>
              </a:gs>
              <a:gs pos="100000">
                <a:schemeClr val="tx1"/>
              </a:gs>
            </a:gsLst>
            <a:lin ang="0" scaled="1"/>
          </a:gradFill>
          <a:ln w="9525">
            <a:noFill/>
            <a:miter lim="800000"/>
            <a:headEnd/>
            <a:tailEnd/>
          </a:ln>
          <a:effectLst/>
        </p:spPr>
        <p:txBody>
          <a:bodyPr wrap="none" anchor="ctr"/>
          <a:lstStyle/>
          <a:p>
            <a:pPr>
              <a:defRPr/>
            </a:pPr>
            <a:endParaRPr lang="en-US" dirty="0"/>
          </a:p>
        </p:txBody>
      </p:sp>
      <p:sp>
        <p:nvSpPr>
          <p:cNvPr id="86020" name="Rectangle 4"/>
          <p:cNvSpPr>
            <a:spLocks noGrp="1" noChangeArrowheads="1"/>
          </p:cNvSpPr>
          <p:nvPr>
            <p:ph type="ctrTitle"/>
          </p:nvPr>
        </p:nvSpPr>
        <p:spPr>
          <a:xfrm>
            <a:off x="990600" y="5243513"/>
            <a:ext cx="7772400" cy="700087"/>
          </a:xfrm>
        </p:spPr>
        <p:txBody>
          <a:bodyPr/>
          <a:lstStyle>
            <a:lvl1pPr>
              <a:defRPr sz="3600">
                <a:effectLst/>
                <a:latin typeface="Verdana" pitchFamily="34" charset="0"/>
              </a:defRPr>
            </a:lvl1pPr>
          </a:lstStyle>
          <a:p>
            <a:r>
              <a:rPr lang="en-US"/>
              <a:t>Click to edit Master 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828800"/>
            <a:ext cx="4114800" cy="4303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828800"/>
            <a:ext cx="4114800" cy="4303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2/24/2009</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A65E0E-9CC3-4660-817A-30CCE6B9CA0F}"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381000"/>
            <a:ext cx="2095500" cy="57515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81000"/>
            <a:ext cx="6134100" cy="57515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2/24/2009</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7A6FF5-74C0-4250-9BFD-1F867866F83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2/24/2009</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A182038-754D-40D0-9D00-BFADBC5E67F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2/24/2009</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51A563E-B1C4-48E7-ACA2-6E94682780E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2/24/2009</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17FACE5-3011-4A50-9C05-2DDE9E5B49C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2/24/2009</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6502F32-1C71-4B1B-A312-7881C84C9B2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2/24/2009</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A3C23B8-353F-4E5D-BF1D-8E4D3AE5621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2/24/2009</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C3D082-DE0B-4B2E-9170-9FF0EF6D44F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rgbClr val="DAE4F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34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cs typeface="+mn-cs"/>
              </a:defRPr>
            </a:lvl1pPr>
          </a:lstStyle>
          <a:p>
            <a:pPr>
              <a:defRPr/>
            </a:pPr>
            <a:r>
              <a:rPr lang="en-US"/>
              <a:t>2/24/2009</a:t>
            </a:r>
          </a:p>
        </p:txBody>
      </p:sp>
      <p:sp>
        <p:nvSpPr>
          <p:cNvPr id="2734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cs typeface="+mn-cs"/>
              </a:defRPr>
            </a:lvl1pPr>
          </a:lstStyle>
          <a:p>
            <a:pPr>
              <a:defRPr/>
            </a:pPr>
            <a:endParaRPr lang="en-US"/>
          </a:p>
        </p:txBody>
      </p:sp>
      <p:sp>
        <p:nvSpPr>
          <p:cNvPr id="273414" name="Rectangle 6"/>
          <p:cNvSpPr>
            <a:spLocks noGrp="1" noChangeArrowheads="1"/>
          </p:cNvSpPr>
          <p:nvPr>
            <p:ph type="sldNum" sz="quarter" idx="4"/>
          </p:nvPr>
        </p:nvSpPr>
        <p:spPr bwMode="auto">
          <a:xfrm>
            <a:off x="64008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cs typeface="+mn-cs"/>
              </a:defRPr>
            </a:lvl1pPr>
          </a:lstStyle>
          <a:p>
            <a:pPr>
              <a:defRPr/>
            </a:pPr>
            <a:fld id="{7DDDE737-CF81-4B5A-AC1F-B252A7E8714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62" r:id="rId1"/>
    <p:sldLayoutId id="2147483761" r:id="rId2"/>
    <p:sldLayoutId id="2147483760" r:id="rId3"/>
    <p:sldLayoutId id="2147483759" r:id="rId4"/>
    <p:sldLayoutId id="2147483758" r:id="rId5"/>
    <p:sldLayoutId id="2147483757" r:id="rId6"/>
    <p:sldLayoutId id="2147483756" r:id="rId7"/>
    <p:sldLayoutId id="2147483755" r:id="rId8"/>
    <p:sldLayoutId id="2147483754" r:id="rId9"/>
    <p:sldLayoutId id="2147483753" r:id="rId10"/>
    <p:sldLayoutId id="2147483752" r:id="rId11"/>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DAE4F2"/>
            </a:gs>
          </a:gsLst>
          <a:lin ang="5400000" scaled="1"/>
        </a:gra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bwMode="auto">
          <a:xfrm>
            <a:off x="533400" y="1828800"/>
            <a:ext cx="8382000" cy="4303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995" name="Rectangle 3"/>
          <p:cNvSpPr>
            <a:spLocks noGrp="1" noChangeArrowheads="1"/>
          </p:cNvSpPr>
          <p:nvPr>
            <p:ph type="title"/>
          </p:nvPr>
        </p:nvSpPr>
        <p:spPr bwMode="auto">
          <a:xfrm>
            <a:off x="3505200" y="381000"/>
            <a:ext cx="5105400" cy="1066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a:t>
            </a:r>
          </a:p>
        </p:txBody>
      </p:sp>
      <p:pic>
        <p:nvPicPr>
          <p:cNvPr id="13316" name="Picture 7" descr="dallas_c"/>
          <p:cNvPicPr>
            <a:picLocks noChangeAspect="1" noChangeArrowheads="1"/>
          </p:cNvPicPr>
          <p:nvPr/>
        </p:nvPicPr>
        <p:blipFill>
          <a:blip r:embed="rId14"/>
          <a:srcRect/>
          <a:stretch>
            <a:fillRect/>
          </a:stretch>
        </p:blipFill>
        <p:spPr bwMode="auto">
          <a:xfrm>
            <a:off x="152400" y="228600"/>
            <a:ext cx="3048000" cy="1330325"/>
          </a:xfrm>
          <a:prstGeom prst="rect">
            <a:avLst/>
          </a:prstGeom>
          <a:noFill/>
          <a:ln w="9525">
            <a:noFill/>
            <a:miter lim="800000"/>
            <a:headEnd/>
            <a:tailEnd/>
          </a:ln>
        </p:spPr>
      </p:pic>
      <p:sp>
        <p:nvSpPr>
          <p:cNvPr id="85000" name="Rectangle 8"/>
          <p:cNvSpPr>
            <a:spLocks noChangeArrowheads="1"/>
          </p:cNvSpPr>
          <p:nvPr/>
        </p:nvSpPr>
        <p:spPr bwMode="gray">
          <a:xfrm>
            <a:off x="457200" y="1525588"/>
            <a:ext cx="8472488" cy="55562"/>
          </a:xfrm>
          <a:prstGeom prst="rect">
            <a:avLst/>
          </a:prstGeom>
          <a:gradFill rotWithShape="0">
            <a:gsLst>
              <a:gs pos="0">
                <a:schemeClr val="tx2"/>
              </a:gs>
              <a:gs pos="100000">
                <a:schemeClr val="tx1"/>
              </a:gs>
            </a:gsLst>
            <a:lin ang="0" scaled="1"/>
          </a:gradFill>
          <a:ln w="9525">
            <a:noFill/>
            <a:miter lim="800000"/>
            <a:headEnd/>
            <a:tailEnd/>
          </a:ln>
          <a:effectLst/>
        </p:spPr>
        <p:txBody>
          <a:bodyPr wrap="none" anchor="ctr"/>
          <a:lstStyle/>
          <a:p>
            <a:pPr algn="ctr">
              <a:defRPr/>
            </a:pPr>
            <a:endParaRPr kumimoji="1" lang="en-US" dirty="0">
              <a:latin typeface="Tahoma" pitchFamily="34" charset="0"/>
            </a:endParaRPr>
          </a:p>
        </p:txBody>
      </p:sp>
      <p:sp>
        <p:nvSpPr>
          <p:cNvPr id="85001" name="Date Placeholder 3"/>
          <p:cNvSpPr txBox="1">
            <a:spLocks noGrp="1"/>
          </p:cNvSpPr>
          <p:nvPr userDrawn="1"/>
        </p:nvSpPr>
        <p:spPr bwMode="auto">
          <a:xfrm>
            <a:off x="457200" y="6245225"/>
            <a:ext cx="2133600" cy="476250"/>
          </a:xfrm>
          <a:prstGeom prst="rect">
            <a:avLst/>
          </a:prstGeom>
          <a:noFill/>
          <a:ln w="9525">
            <a:noFill/>
            <a:miter lim="800000"/>
            <a:headEnd/>
            <a:tailEnd/>
          </a:ln>
        </p:spPr>
        <p:txBody>
          <a:bodyPr/>
          <a:lstStyle/>
          <a:p>
            <a:pPr eaLnBrk="0" hangingPunct="0">
              <a:defRPr/>
            </a:pPr>
            <a:r>
              <a:rPr lang="en-US" sz="1400" dirty="0"/>
              <a:t>10/28/2008</a:t>
            </a:r>
          </a:p>
        </p:txBody>
      </p:sp>
    </p:spTree>
  </p:cSld>
  <p:clrMap bg1="lt1" tx1="dk1" bg2="lt2" tx2="dk2" accent1="accent1" accent2="accent2" accent3="accent3" accent4="accent4" accent5="accent5" accent6="accent6" hlink="hlink" folHlink="folHlink"/>
  <p:sldLayoutIdLst>
    <p:sldLayoutId id="2147483774" r:id="rId1"/>
    <p:sldLayoutId id="2147483773" r:id="rId2"/>
    <p:sldLayoutId id="2147483772" r:id="rId3"/>
    <p:sldLayoutId id="2147483771" r:id="rId4"/>
    <p:sldLayoutId id="2147483770" r:id="rId5"/>
    <p:sldLayoutId id="2147483769" r:id="rId6"/>
    <p:sldLayoutId id="2147483768" r:id="rId7"/>
    <p:sldLayoutId id="2147483767" r:id="rId8"/>
    <p:sldLayoutId id="2147483766" r:id="rId9"/>
    <p:sldLayoutId id="2147483765" r:id="rId10"/>
    <p:sldLayoutId id="2147483764" r:id="rId11"/>
    <p:sldLayoutId id="2147483763" r:id="rId12"/>
  </p:sldLayoutIdLst>
  <p:timing>
    <p:tnLst>
      <p:par>
        <p:cTn id="1" dur="indefinite" restart="never" nodeType="tmRoot"/>
      </p:par>
    </p:tnLst>
  </p:timing>
  <p:hf sldNum="0" hdr="0" ftr="0"/>
  <p:txStyles>
    <p:titleStyle>
      <a:lvl1pPr algn="r" rtl="0" eaLnBrk="0" fontAlgn="base" hangingPunct="0">
        <a:spcBef>
          <a:spcPct val="0"/>
        </a:spcBef>
        <a:spcAft>
          <a:spcPct val="0"/>
        </a:spcAft>
        <a:defRPr sz="4000" b="1">
          <a:solidFill>
            <a:schemeClr val="tx1"/>
          </a:solidFill>
          <a:effectLst>
            <a:outerShdw blurRad="38100" dist="38100" dir="2700000" algn="tl">
              <a:srgbClr val="C0C0C0"/>
            </a:outerShdw>
          </a:effectLst>
          <a:latin typeface="+mj-lt"/>
          <a:ea typeface="+mj-ea"/>
          <a:cs typeface="+mj-cs"/>
        </a:defRPr>
      </a:lvl1pPr>
      <a:lvl2pPr algn="r" rtl="0" eaLnBrk="0" fontAlgn="base" hangingPunct="0">
        <a:spcBef>
          <a:spcPct val="0"/>
        </a:spcBef>
        <a:spcAft>
          <a:spcPct val="0"/>
        </a:spcAft>
        <a:defRPr sz="4000" b="1">
          <a:solidFill>
            <a:schemeClr val="tx1"/>
          </a:solidFill>
          <a:effectLst>
            <a:outerShdw blurRad="38100" dist="38100" dir="2700000" algn="tl">
              <a:srgbClr val="C0C0C0"/>
            </a:outerShdw>
          </a:effectLst>
          <a:latin typeface="Tahoma" pitchFamily="34" charset="0"/>
        </a:defRPr>
      </a:lvl2pPr>
      <a:lvl3pPr algn="r" rtl="0" eaLnBrk="0" fontAlgn="base" hangingPunct="0">
        <a:spcBef>
          <a:spcPct val="0"/>
        </a:spcBef>
        <a:spcAft>
          <a:spcPct val="0"/>
        </a:spcAft>
        <a:defRPr sz="4000" b="1">
          <a:solidFill>
            <a:schemeClr val="tx1"/>
          </a:solidFill>
          <a:effectLst>
            <a:outerShdw blurRad="38100" dist="38100" dir="2700000" algn="tl">
              <a:srgbClr val="C0C0C0"/>
            </a:outerShdw>
          </a:effectLst>
          <a:latin typeface="Tahoma" pitchFamily="34" charset="0"/>
        </a:defRPr>
      </a:lvl3pPr>
      <a:lvl4pPr algn="r" rtl="0" eaLnBrk="0" fontAlgn="base" hangingPunct="0">
        <a:spcBef>
          <a:spcPct val="0"/>
        </a:spcBef>
        <a:spcAft>
          <a:spcPct val="0"/>
        </a:spcAft>
        <a:defRPr sz="4000" b="1">
          <a:solidFill>
            <a:schemeClr val="tx1"/>
          </a:solidFill>
          <a:effectLst>
            <a:outerShdw blurRad="38100" dist="38100" dir="2700000" algn="tl">
              <a:srgbClr val="C0C0C0"/>
            </a:outerShdw>
          </a:effectLst>
          <a:latin typeface="Tahoma" pitchFamily="34" charset="0"/>
        </a:defRPr>
      </a:lvl4pPr>
      <a:lvl5pPr algn="r" rtl="0" eaLnBrk="0" fontAlgn="base" hangingPunct="0">
        <a:spcBef>
          <a:spcPct val="0"/>
        </a:spcBef>
        <a:spcAft>
          <a:spcPct val="0"/>
        </a:spcAft>
        <a:defRPr sz="4000" b="1">
          <a:solidFill>
            <a:schemeClr val="tx1"/>
          </a:solidFill>
          <a:effectLst>
            <a:outerShdw blurRad="38100" dist="38100" dir="2700000" algn="tl">
              <a:srgbClr val="C0C0C0"/>
            </a:outerShdw>
          </a:effectLst>
          <a:latin typeface="Tahoma" pitchFamily="34" charset="0"/>
        </a:defRPr>
      </a:lvl5pPr>
      <a:lvl6pPr marL="457200" algn="r" rtl="0" fontAlgn="base">
        <a:spcBef>
          <a:spcPct val="0"/>
        </a:spcBef>
        <a:spcAft>
          <a:spcPct val="0"/>
        </a:spcAft>
        <a:defRPr sz="4000" b="1">
          <a:solidFill>
            <a:schemeClr val="tx1"/>
          </a:solidFill>
          <a:effectLst>
            <a:outerShdw blurRad="38100" dist="38100" dir="2700000" algn="tl">
              <a:srgbClr val="C0C0C0"/>
            </a:outerShdw>
          </a:effectLst>
          <a:latin typeface="Tahoma" pitchFamily="34" charset="0"/>
        </a:defRPr>
      </a:lvl6pPr>
      <a:lvl7pPr marL="914400" algn="r" rtl="0" fontAlgn="base">
        <a:spcBef>
          <a:spcPct val="0"/>
        </a:spcBef>
        <a:spcAft>
          <a:spcPct val="0"/>
        </a:spcAft>
        <a:defRPr sz="4000" b="1">
          <a:solidFill>
            <a:schemeClr val="tx1"/>
          </a:solidFill>
          <a:effectLst>
            <a:outerShdw blurRad="38100" dist="38100" dir="2700000" algn="tl">
              <a:srgbClr val="C0C0C0"/>
            </a:outerShdw>
          </a:effectLst>
          <a:latin typeface="Tahoma" pitchFamily="34" charset="0"/>
        </a:defRPr>
      </a:lvl7pPr>
      <a:lvl8pPr marL="1371600" algn="r" rtl="0" fontAlgn="base">
        <a:spcBef>
          <a:spcPct val="0"/>
        </a:spcBef>
        <a:spcAft>
          <a:spcPct val="0"/>
        </a:spcAft>
        <a:defRPr sz="4000" b="1">
          <a:solidFill>
            <a:schemeClr val="tx1"/>
          </a:solidFill>
          <a:effectLst>
            <a:outerShdw blurRad="38100" dist="38100" dir="2700000" algn="tl">
              <a:srgbClr val="C0C0C0"/>
            </a:outerShdw>
          </a:effectLst>
          <a:latin typeface="Tahoma" pitchFamily="34" charset="0"/>
        </a:defRPr>
      </a:lvl8pPr>
      <a:lvl9pPr marL="1828800" algn="r" rtl="0" fontAlgn="base">
        <a:spcBef>
          <a:spcPct val="0"/>
        </a:spcBef>
        <a:spcAft>
          <a:spcPct val="0"/>
        </a:spcAft>
        <a:defRPr sz="4000" b="1">
          <a:solidFill>
            <a:schemeClr val="tx1"/>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tx2"/>
        </a:buClr>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tx2"/>
        </a:buClr>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tx2"/>
        </a:buClr>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tx2"/>
        </a:buClr>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tx2"/>
        </a:buClr>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tx2"/>
        </a:buClr>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tx2"/>
        </a:buClr>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hyperlink" Target="http://www.tinyurl.com/KeepMyASPNETPRO"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hyperlink" Target="http://blackfinndallas.com/addison/" TargetMode="External"/><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hyperlink" Target="http://www.microsoft.com/business/" TargetMode="External"/><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hyperlink" Target="http://www.microsoft.com/business/" TargetMode="External"/><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hyperlink" Target="ms-help://MS.VSCC.v90/MS.VSIPCC.v90/ms.practices.entlib.2008oct/EntLibDocs2008Oct/html/EntLib2008Oct_39c7b13a-9654-47bc-93ee-77c48a4ca6cb.html" TargetMode="External"/><Relationship Id="rId2" Type="http://schemas.openxmlformats.org/officeDocument/2006/relationships/notesSlide" Target="../notesSlides/notesSlide24.xml"/><Relationship Id="rId1" Type="http://schemas.openxmlformats.org/officeDocument/2006/relationships/slideLayout" Target="../slideLayouts/slideLayout13.xml"/><Relationship Id="rId5" Type="http://schemas.openxmlformats.org/officeDocument/2006/relationships/hyperlink" Target="ms-help://MS.VSCC.v90/MS.VSIPCC.v90/ms.practices.entlib.2008oct/EntLibDocs2008Oct/html/EntLib2008Oct_68577648-b6f9-478f-ad6a-953836e97c53.html" TargetMode="External"/><Relationship Id="rId4" Type="http://schemas.openxmlformats.org/officeDocument/2006/relationships/hyperlink" Target="ms-help://MS.VSCC.v90/MS.VSIPCC.v90/ms.practices.entlib.2008oct/EntLibDocs2008Oct/html/EntLib2008Oct_3df31134-670c-4d8b-a42f-18535233a883.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s-help://MS.VSCC.v90/MS.VSIPCC.v90/ms.practices.entlib.2008oct/EntLibDocs2008Oct/html/EntLib2008Oct_cd0fa4e8-4a99-4490-8662-ec9d1ade4b28.html" TargetMode="External"/><Relationship Id="rId2" Type="http://schemas.openxmlformats.org/officeDocument/2006/relationships/notesSlide" Target="../notesSlides/notesSlide25.xml"/><Relationship Id="rId1" Type="http://schemas.openxmlformats.org/officeDocument/2006/relationships/slideLayout" Target="../slideLayouts/slideLayout13.xml"/><Relationship Id="rId5" Type="http://schemas.openxmlformats.org/officeDocument/2006/relationships/hyperlink" Target="ms-help://MS.VSCC.v90/MS.VSIPCC.v90/ms.practices.entlib.2008oct/EntLibDocs2008Oct/html/EntLib2008Oct_a083e2d0-9020-4482-9d2d-2eae696d2f9f.html" TargetMode="External"/><Relationship Id="rId4" Type="http://schemas.openxmlformats.org/officeDocument/2006/relationships/hyperlink" Target="ms-help://MS.VSCC.v90/MS.VSIPCC.v90/ms.practices.entlib.2008oct/EntLibDocs2008Oct/html/EntLib2008Oct_318c9d2f-1ff6-438b-8d74-0b17074f470d.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s-help://MS.VSCC.v90/MS.VSIPCC.v90/ms.practices.entlib.2008oct/EntLibDocs2008Oct/html/EntLib2008Oct_0468b82a-15db-41bd-ad9a-cbe44a448d8b.html"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5" Type="http://schemas.openxmlformats.org/officeDocument/2006/relationships/hyperlink" Target="ms-help://MS.VSCC.v90/MS.VSIPCC.v90/ms.practices.entlib.2008oct/EntLibDocs2008Oct/html/EntLib2008Oct_aab84364-c170-478c-b0d6-fa48a662dc80.html" TargetMode="External"/><Relationship Id="rId4" Type="http://schemas.openxmlformats.org/officeDocument/2006/relationships/hyperlink" Target="ms-help://MS.VSCC.v90/MS.VSIPCC.v90/ms.practices.entlib.2008oct/EntLibDocs2008Oct/html/EntLib2008Oct_16137689-c8fb-46b0-87f5-7f975241832f.htm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hyperlink" Target="http://www.dallasasp.net/"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3.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7.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
          <p:cNvSpPr>
            <a:spLocks noGrp="1" noChangeArrowheads="1"/>
          </p:cNvSpPr>
          <p:nvPr>
            <p:ph type="ctrTitle"/>
          </p:nvPr>
        </p:nvSpPr>
        <p:spPr>
          <a:xfrm>
            <a:off x="685800" y="4876800"/>
            <a:ext cx="8077200" cy="838200"/>
          </a:xfrm>
        </p:spPr>
        <p:txBody>
          <a:bodyPr/>
          <a:lstStyle/>
          <a:p>
            <a:pPr eaLnBrk="1" hangingPunct="1"/>
            <a:r>
              <a:rPr lang="en-US" sz="2800" smtClean="0"/>
              <a:t>Best Practices with Enterprise Library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505200" y="381000"/>
            <a:ext cx="5334000" cy="1066800"/>
          </a:xfrm>
        </p:spPr>
        <p:txBody>
          <a:bodyPr/>
          <a:lstStyle/>
          <a:p>
            <a:pPr>
              <a:defRPr/>
            </a:pPr>
            <a:r>
              <a:rPr lang="en-US" dirty="0" smtClean="0"/>
              <a:t>Later Tonight</a:t>
            </a:r>
            <a:endParaRPr lang="en-US" dirty="0"/>
          </a:p>
        </p:txBody>
      </p:sp>
      <p:sp>
        <p:nvSpPr>
          <p:cNvPr id="3" name="Content Placeholder 2"/>
          <p:cNvSpPr>
            <a:spLocks noGrp="1"/>
          </p:cNvSpPr>
          <p:nvPr>
            <p:ph idx="4294967295"/>
          </p:nvPr>
        </p:nvSpPr>
        <p:spPr>
          <a:xfrm>
            <a:off x="762000" y="1676400"/>
            <a:ext cx="7924800" cy="4751388"/>
          </a:xfrm>
        </p:spPr>
        <p:txBody>
          <a:bodyPr/>
          <a:lstStyle/>
          <a:p>
            <a:pPr>
              <a:defRPr/>
            </a:pPr>
            <a:r>
              <a:rPr lang="en-US" sz="2800" b="1" dirty="0" smtClean="0"/>
              <a:t>          </a:t>
            </a:r>
            <a:r>
              <a:rPr lang="en-US" sz="4000" b="1" dirty="0" smtClean="0"/>
              <a:t>Chili’s Grill &amp; Bar</a:t>
            </a:r>
            <a:r>
              <a:rPr lang="en-US" sz="4000" dirty="0" smtClean="0"/>
              <a:t>	</a:t>
            </a:r>
          </a:p>
          <a:p>
            <a:pPr>
              <a:buFont typeface="Wingdings" pitchFamily="2" charset="2"/>
              <a:buNone/>
              <a:defRPr/>
            </a:pPr>
            <a:r>
              <a:rPr lang="en-US" dirty="0" smtClean="0"/>
              <a:t>	1300 Market Place Blvd</a:t>
            </a:r>
            <a:br>
              <a:rPr lang="en-US" dirty="0" smtClean="0"/>
            </a:br>
            <a:r>
              <a:rPr lang="en-US" dirty="0" smtClean="0"/>
              <a:t>Irving, TX  75063-7229</a:t>
            </a:r>
            <a:br>
              <a:rPr lang="en-US" dirty="0" smtClean="0"/>
            </a:br>
            <a:r>
              <a:rPr lang="en-US" dirty="0" smtClean="0"/>
              <a:t>214-574-4574</a:t>
            </a:r>
          </a:p>
          <a:p>
            <a:pPr>
              <a:buFont typeface="Wingdings" pitchFamily="2" charset="2"/>
              <a:buNone/>
              <a:defRPr/>
            </a:pPr>
            <a:endParaRPr lang="en-US" sz="900" dirty="0" smtClean="0"/>
          </a:p>
          <a:p>
            <a:pPr marL="914400" lvl="1" indent="-457200">
              <a:buFont typeface="+mj-lt"/>
              <a:buAutoNum type="arabicPeriod"/>
              <a:defRPr/>
            </a:pPr>
            <a:r>
              <a:rPr lang="en-US" sz="2400" dirty="0" smtClean="0"/>
              <a:t>Turn RIGHT onto access road 0.96 mo</a:t>
            </a:r>
          </a:p>
          <a:p>
            <a:pPr marL="914400" lvl="1" indent="-457200">
              <a:buFont typeface="+mj-lt"/>
              <a:buAutoNum type="arabicPeriod"/>
              <a:defRPr/>
            </a:pPr>
            <a:r>
              <a:rPr lang="en-US" sz="2400" dirty="0" smtClean="0"/>
              <a:t>Turn LEFT onto N MACARTHUR BLVD. 0.86 mi    </a:t>
            </a:r>
          </a:p>
          <a:p>
            <a:pPr marL="914400" lvl="1" indent="-457200">
              <a:buFont typeface="+mj-lt"/>
              <a:buAutoNum type="arabicPeriod"/>
              <a:defRPr/>
            </a:pPr>
            <a:r>
              <a:rPr lang="en-US" sz="2400" dirty="0" smtClean="0"/>
              <a:t>Turn LEFT onto access road I-635 W/W LBJ FWY. 0.62 mi    </a:t>
            </a:r>
          </a:p>
          <a:p>
            <a:pPr marL="914400" lvl="1" indent="-457200">
              <a:buFont typeface="+mj-lt"/>
              <a:buAutoNum type="arabicPeriod"/>
              <a:defRPr/>
            </a:pPr>
            <a:r>
              <a:rPr lang="en-US" sz="2400" dirty="0" smtClean="0"/>
              <a:t>Restaurant is on RIGHT </a:t>
            </a:r>
          </a:p>
          <a:p>
            <a:pPr lvl="1">
              <a:defRPr/>
            </a:pPr>
            <a:endParaRPr lang="en-US" sz="2400" i="1" dirty="0" smtClean="0"/>
          </a:p>
        </p:txBody>
      </p:sp>
      <p:sp>
        <p:nvSpPr>
          <p:cNvPr id="47107"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pic>
        <p:nvPicPr>
          <p:cNvPr id="47108" name="Picture 3"/>
          <p:cNvPicPr>
            <a:picLocks noChangeAspect="1" noChangeArrowheads="1"/>
          </p:cNvPicPr>
          <p:nvPr/>
        </p:nvPicPr>
        <p:blipFill>
          <a:blip r:embed="rId3"/>
          <a:srcRect/>
          <a:stretch>
            <a:fillRect/>
          </a:stretch>
        </p:blipFill>
        <p:spPr bwMode="auto">
          <a:xfrm>
            <a:off x="609600" y="1676400"/>
            <a:ext cx="13906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DAE4F2"/>
            </a:gs>
            <a:gs pos="50000">
              <a:schemeClr val="bg1"/>
            </a:gs>
            <a:gs pos="100000">
              <a:srgbClr val="DAE4F2"/>
            </a:gs>
          </a:gsLst>
          <a:lin ang="2700000" scaled="1"/>
        </a:gradFill>
        <a:effectLst/>
      </p:bgPr>
    </p:bg>
    <p:spTree>
      <p:nvGrpSpPr>
        <p:cNvPr id="1" name=""/>
        <p:cNvGrpSpPr/>
        <p:nvPr/>
      </p:nvGrpSpPr>
      <p:grpSpPr>
        <a:xfrm>
          <a:off x="0" y="0"/>
          <a:ext cx="0" cy="0"/>
          <a:chOff x="0" y="0"/>
          <a:chExt cx="0" cy="0"/>
        </a:xfrm>
      </p:grpSpPr>
      <p:sp>
        <p:nvSpPr>
          <p:cNvPr id="49154" name="Rectangle 4"/>
          <p:cNvSpPr>
            <a:spLocks noGrp="1" noChangeArrowheads="1"/>
          </p:cNvSpPr>
          <p:nvPr>
            <p:ph type="ctrTitle"/>
          </p:nvPr>
        </p:nvSpPr>
        <p:spPr/>
        <p:txBody>
          <a:bodyPr/>
          <a:lstStyle/>
          <a:p>
            <a:pPr eaLnBrk="1" hangingPunct="1"/>
            <a:r>
              <a:rPr lang="en-US" smtClean="0"/>
              <a:t>Announcements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asp.netPRO</a:t>
            </a:r>
            <a:r>
              <a:rPr lang="en-US" dirty="0" smtClean="0"/>
              <a:t/>
            </a:r>
            <a:br>
              <a:rPr lang="en-US" dirty="0" smtClean="0"/>
            </a:br>
            <a:r>
              <a:rPr lang="en-US" dirty="0" smtClean="0"/>
              <a:t> Magazine</a:t>
            </a:r>
            <a:endParaRPr lang="en-US" dirty="0"/>
          </a:p>
        </p:txBody>
      </p:sp>
      <p:pic>
        <p:nvPicPr>
          <p:cNvPr id="51202" name="Content Placeholder 3" descr="orderbanner_ASP_INETA.jpg"/>
          <p:cNvPicPr>
            <a:picLocks noGrp="1" noChangeAspect="1"/>
          </p:cNvPicPr>
          <p:nvPr>
            <p:ph idx="1"/>
          </p:nvPr>
        </p:nvPicPr>
        <p:blipFill>
          <a:blip r:embed="rId3"/>
          <a:srcRect/>
          <a:stretch>
            <a:fillRect/>
          </a:stretch>
        </p:blipFill>
        <p:spPr>
          <a:xfrm>
            <a:off x="1295400" y="1752600"/>
            <a:ext cx="6638925" cy="2238375"/>
          </a:xfrm>
        </p:spPr>
      </p:pic>
      <p:sp>
        <p:nvSpPr>
          <p:cNvPr id="51203" name="Rectangle 4"/>
          <p:cNvSpPr>
            <a:spLocks noChangeArrowheads="1"/>
          </p:cNvSpPr>
          <p:nvPr/>
        </p:nvSpPr>
        <p:spPr bwMode="auto">
          <a:xfrm>
            <a:off x="1295400" y="4191000"/>
            <a:ext cx="7086600" cy="1200150"/>
          </a:xfrm>
          <a:prstGeom prst="rect">
            <a:avLst/>
          </a:prstGeom>
          <a:noFill/>
          <a:ln w="9525">
            <a:noFill/>
            <a:miter lim="800000"/>
            <a:headEnd/>
            <a:tailEnd/>
          </a:ln>
        </p:spPr>
        <p:txBody>
          <a:bodyPr>
            <a:spAutoFit/>
          </a:bodyPr>
          <a:lstStyle/>
          <a:p>
            <a:r>
              <a:rPr lang="en-US" b="1"/>
              <a:t>FREE asp.netPRO – Print Subscription</a:t>
            </a:r>
            <a:r>
              <a:rPr lang="en-US"/>
              <a:t/>
            </a:r>
            <a:br>
              <a:rPr lang="en-US"/>
            </a:br>
            <a:r>
              <a:rPr lang="en-US"/>
              <a:t>3 Year/36 Issues</a:t>
            </a:r>
          </a:p>
          <a:p>
            <a:endParaRPr lang="en-US"/>
          </a:p>
        </p:txBody>
      </p:sp>
      <p:sp>
        <p:nvSpPr>
          <p:cNvPr id="51204" name="Rectangle 6"/>
          <p:cNvSpPr>
            <a:spLocks noChangeArrowheads="1"/>
          </p:cNvSpPr>
          <p:nvPr/>
        </p:nvSpPr>
        <p:spPr bwMode="auto">
          <a:xfrm>
            <a:off x="762000" y="5334000"/>
            <a:ext cx="7620000" cy="584200"/>
          </a:xfrm>
          <a:prstGeom prst="rect">
            <a:avLst/>
          </a:prstGeom>
          <a:noFill/>
          <a:ln w="9525">
            <a:noFill/>
            <a:miter lim="800000"/>
            <a:headEnd/>
            <a:tailEnd/>
          </a:ln>
        </p:spPr>
        <p:txBody>
          <a:bodyPr>
            <a:spAutoFit/>
          </a:bodyPr>
          <a:lstStyle/>
          <a:p>
            <a:pPr algn="ctr"/>
            <a:r>
              <a:rPr lang="en-US" sz="3200" b="1" u="sng">
                <a:hlinkClick r:id="rId4"/>
              </a:rPr>
              <a:t>www.tinyurl.com/KeepMyASPNETPRO</a:t>
            </a:r>
            <a:r>
              <a:rPr lang="en-US"/>
              <a:t> </a:t>
            </a:r>
          </a:p>
        </p:txBody>
      </p:sp>
      <p:sp>
        <p:nvSpPr>
          <p:cNvPr id="51205"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lstStyle/>
          <a:p>
            <a:pPr eaLnBrk="1" hangingPunct="1">
              <a:defRPr/>
            </a:pPr>
            <a:r>
              <a:rPr lang="en-US" dirty="0" smtClean="0"/>
              <a:t>DevCares</a:t>
            </a:r>
          </a:p>
        </p:txBody>
      </p:sp>
      <p:sp>
        <p:nvSpPr>
          <p:cNvPr id="53250" name="Content Placeholder 2"/>
          <p:cNvSpPr>
            <a:spLocks noGrp="1"/>
          </p:cNvSpPr>
          <p:nvPr>
            <p:ph idx="4294967295"/>
          </p:nvPr>
        </p:nvSpPr>
        <p:spPr>
          <a:xfrm>
            <a:off x="457200" y="1600200"/>
            <a:ext cx="8382000" cy="4551363"/>
          </a:xfrm>
        </p:spPr>
        <p:txBody>
          <a:bodyPr/>
          <a:lstStyle/>
          <a:p>
            <a:pPr eaLnBrk="1" hangingPunct="1">
              <a:spcBef>
                <a:spcPts val="600"/>
              </a:spcBef>
              <a:buFont typeface="Wingdings" pitchFamily="2" charset="2"/>
              <a:buNone/>
            </a:pPr>
            <a:r>
              <a:rPr lang="en-US" sz="2800" b="1" smtClean="0"/>
              <a:t> Amir Rajan</a:t>
            </a:r>
            <a:r>
              <a:rPr lang="en-US" smtClean="0"/>
              <a:t> </a:t>
            </a:r>
          </a:p>
          <a:p>
            <a:pPr eaLnBrk="1" hangingPunct="1">
              <a:spcBef>
                <a:spcPts val="600"/>
              </a:spcBef>
              <a:buFont typeface="Wingdings" pitchFamily="2" charset="2"/>
              <a:buNone/>
            </a:pPr>
            <a:r>
              <a:rPr lang="en-US" sz="2800" b="1" smtClean="0"/>
              <a:t> Silverlight and MVVM Crash Course</a:t>
            </a:r>
          </a:p>
          <a:p>
            <a:pPr eaLnBrk="1" hangingPunct="1">
              <a:spcBef>
                <a:spcPts val="600"/>
              </a:spcBef>
              <a:buFont typeface="Wingdings" pitchFamily="2" charset="2"/>
              <a:buNone/>
            </a:pPr>
            <a:r>
              <a:rPr lang="en-US" sz="2800" b="1" smtClean="0"/>
              <a:t> TekFocus, Friday, August 28</a:t>
            </a:r>
          </a:p>
          <a:p>
            <a:pPr eaLnBrk="1" hangingPunct="1">
              <a:spcBef>
                <a:spcPts val="600"/>
              </a:spcBef>
              <a:buFont typeface="Wingdings" pitchFamily="2" charset="2"/>
              <a:buNone/>
            </a:pPr>
            <a:r>
              <a:rPr lang="en-US" sz="2800" b="1" smtClean="0"/>
              <a:t> 8:30 a.m. – 11:30 a.m.</a:t>
            </a:r>
          </a:p>
          <a:p>
            <a:pPr eaLnBrk="1" hangingPunct="1">
              <a:spcBef>
                <a:spcPts val="600"/>
              </a:spcBef>
              <a:buFont typeface="Wingdings" pitchFamily="2" charset="2"/>
              <a:buNone/>
            </a:pPr>
            <a:r>
              <a:rPr lang="en-US" sz="2800" b="1" smtClean="0"/>
              <a:t> </a:t>
            </a:r>
            <a:r>
              <a:rPr lang="en-US" sz="2400" smtClean="0"/>
              <a:t>   So what's the big deal with the Model-View-View-Model (MVVM) design pattern? How does it differ from the Model-View-Controller (MVC) and Model-View-Presenter (MVP) design patterns?  How can I leverage this pattern in Silverlight?  The answers to your questions are here.</a:t>
            </a:r>
          </a:p>
          <a:p>
            <a:pPr eaLnBrk="1" hangingPunct="1">
              <a:spcBef>
                <a:spcPts val="600"/>
              </a:spcBef>
              <a:buFont typeface="Wingdings" pitchFamily="2" charset="2"/>
              <a:buNone/>
            </a:pPr>
            <a:endParaRPr lang="en-US" sz="800" smtClean="0"/>
          </a:p>
          <a:p>
            <a:pPr algn="ctr" eaLnBrk="1" hangingPunct="1">
              <a:spcBef>
                <a:spcPts val="1200"/>
              </a:spcBef>
              <a:buFont typeface="Wingdings" pitchFamily="2" charset="2"/>
              <a:buNone/>
            </a:pPr>
            <a:r>
              <a:rPr lang="en-US" u="sng" smtClean="0">
                <a:solidFill>
                  <a:srgbClr val="FF0000"/>
                </a:solidFill>
              </a:rPr>
              <a:t>http://www.dallasdevcares.com/</a:t>
            </a:r>
          </a:p>
        </p:txBody>
      </p:sp>
      <p:sp>
        <p:nvSpPr>
          <p:cNvPr id="53251" name="Date Placeholder 3"/>
          <p:cNvSpPr>
            <a:spLocks noGrp="1"/>
          </p:cNvSpPr>
          <p:nvPr>
            <p:ph type="dt" sz="quarter" idx="4294967295"/>
          </p:nvPr>
        </p:nvSpPr>
        <p:spPr bwMode="auto">
          <a:xfrm>
            <a:off x="457200" y="6245225"/>
            <a:ext cx="2133600" cy="476250"/>
          </a:xfrm>
          <a:prstGeom prst="rect">
            <a:avLst/>
          </a:prstGeom>
          <a:noFill/>
          <a:ln>
            <a:miter lim="800000"/>
            <a:headEnd/>
            <a:tailEnd/>
          </a:ln>
        </p:spPr>
        <p:txBody>
          <a:bodyPr/>
          <a:lstStyle/>
          <a:p>
            <a:pPr eaLnBrk="0" hangingPunct="0"/>
            <a:r>
              <a:rPr lang="en-US" sz="1400"/>
              <a:t>2/24/2009</a:t>
            </a:r>
          </a:p>
        </p:txBody>
      </p:sp>
      <p:sp>
        <p:nvSpPr>
          <p:cNvPr id="53252" name="TextBox 4"/>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
        <p:nvSpPr>
          <p:cNvPr id="2" name="Title 1"/>
          <p:cNvSpPr>
            <a:spLocks noGrp="1"/>
          </p:cNvSpPr>
          <p:nvPr>
            <p:ph type="title" idx="4294967295"/>
          </p:nvPr>
        </p:nvSpPr>
        <p:spPr>
          <a:xfrm>
            <a:off x="3124200" y="381000"/>
            <a:ext cx="5715000" cy="1066800"/>
          </a:xfrm>
        </p:spPr>
        <p:txBody>
          <a:bodyPr/>
          <a:lstStyle/>
          <a:p>
            <a:pPr>
              <a:defRPr/>
            </a:pPr>
            <a:r>
              <a:rPr lang="en-US" sz="3600" dirty="0" smtClean="0"/>
              <a:t>Geeks in Pink</a:t>
            </a:r>
            <a:endParaRPr lang="en-US" sz="3600" dirty="0"/>
          </a:p>
        </p:txBody>
      </p:sp>
      <p:sp>
        <p:nvSpPr>
          <p:cNvPr id="55299" name="Content Placeholder 2"/>
          <p:cNvSpPr>
            <a:spLocks noGrp="1"/>
          </p:cNvSpPr>
          <p:nvPr>
            <p:ph idx="4294967295"/>
          </p:nvPr>
        </p:nvSpPr>
        <p:spPr>
          <a:xfrm>
            <a:off x="685800" y="1828800"/>
            <a:ext cx="8229600" cy="4303713"/>
          </a:xfrm>
        </p:spPr>
        <p:txBody>
          <a:bodyPr/>
          <a:lstStyle/>
          <a:p>
            <a:pPr>
              <a:spcBef>
                <a:spcPts val="400"/>
              </a:spcBef>
              <a:buNone/>
            </a:pPr>
            <a:r>
              <a:rPr lang="en-US" sz="3600" b="1" dirty="0" smtClean="0"/>
              <a:t>  Networking Event</a:t>
            </a:r>
          </a:p>
          <a:p>
            <a:pPr>
              <a:spcBef>
                <a:spcPts val="400"/>
              </a:spcBef>
              <a:buNone/>
            </a:pPr>
            <a:r>
              <a:rPr lang="en-US" sz="3600" b="1" dirty="0" smtClean="0"/>
              <a:t>  Tuesday, September 15</a:t>
            </a:r>
          </a:p>
          <a:p>
            <a:pPr>
              <a:spcBef>
                <a:spcPts val="400"/>
              </a:spcBef>
              <a:buNone/>
            </a:pPr>
            <a:r>
              <a:rPr lang="en-US" sz="3600" b="1" dirty="0" smtClean="0"/>
              <a:t>  </a:t>
            </a:r>
            <a:r>
              <a:rPr lang="en-US" sz="3600" b="1" dirty="0" err="1" smtClean="0"/>
              <a:t>BlackFinn</a:t>
            </a:r>
            <a:r>
              <a:rPr lang="en-US" sz="3600" b="1" dirty="0" smtClean="0"/>
              <a:t> American Saloon</a:t>
            </a:r>
          </a:p>
          <a:p>
            <a:pPr>
              <a:buNone/>
            </a:pPr>
            <a:r>
              <a:rPr lang="en-US" sz="3600" b="1" dirty="0" smtClean="0"/>
              <a:t>  5 p.m. – 8 p.m.</a:t>
            </a:r>
            <a:endParaRPr lang="en-US" dirty="0" smtClean="0"/>
          </a:p>
          <a:p>
            <a:pPr>
              <a:buNone/>
            </a:pPr>
            <a:r>
              <a:rPr lang="en-US" dirty="0" smtClean="0"/>
              <a:t>	4440 Belt Line Rd.</a:t>
            </a:r>
            <a:br>
              <a:rPr lang="en-US" dirty="0" smtClean="0"/>
            </a:br>
            <a:r>
              <a:rPr lang="en-US" dirty="0" smtClean="0"/>
              <a:t>Addison, Texas 75001</a:t>
            </a:r>
          </a:p>
          <a:p>
            <a:pPr algn="ctr">
              <a:buNone/>
            </a:pPr>
            <a:r>
              <a:rPr lang="en-US" u="sng" dirty="0" smtClean="0">
                <a:hlinkClick r:id="rId3"/>
              </a:rPr>
              <a:t>http://blackfinndallas.com/addison/</a:t>
            </a:r>
            <a:endParaRPr lang="en-US" dirty="0" smtClean="0"/>
          </a:p>
          <a:p>
            <a:pPr>
              <a:buNone/>
            </a:pPr>
            <a:endParaRPr lang="en-US" dirty="0" smtClean="0"/>
          </a:p>
          <a:p>
            <a:pPr>
              <a:spcBef>
                <a:spcPts val="400"/>
              </a:spcBef>
            </a:pPr>
            <a:endParaRPr lang="en-US" sz="3200" dirty="0" smtClean="0"/>
          </a:p>
          <a:p>
            <a:pPr lvl="1"/>
            <a:endParaRPr lang="en-US"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lstStyle/>
          <a:p>
            <a:pPr eaLnBrk="1" hangingPunct="1">
              <a:defRPr/>
            </a:pPr>
            <a:r>
              <a:rPr lang="en-US" dirty="0" smtClean="0"/>
              <a:t>Windows 7 Launch</a:t>
            </a:r>
          </a:p>
        </p:txBody>
      </p:sp>
      <p:sp>
        <p:nvSpPr>
          <p:cNvPr id="57346" name="Content Placeholder 2"/>
          <p:cNvSpPr>
            <a:spLocks noGrp="1"/>
          </p:cNvSpPr>
          <p:nvPr>
            <p:ph idx="4294967295"/>
          </p:nvPr>
        </p:nvSpPr>
        <p:spPr>
          <a:xfrm>
            <a:off x="457200" y="1600200"/>
            <a:ext cx="8382000" cy="4551363"/>
          </a:xfrm>
        </p:spPr>
        <p:txBody>
          <a:bodyPr/>
          <a:lstStyle/>
          <a:p>
            <a:pPr eaLnBrk="1" hangingPunct="1">
              <a:spcBef>
                <a:spcPts val="600"/>
              </a:spcBef>
              <a:buFont typeface="Wingdings" pitchFamily="2" charset="2"/>
              <a:buNone/>
            </a:pPr>
            <a:r>
              <a:rPr lang="en-US" sz="2800" b="1" dirty="0" smtClean="0"/>
              <a:t> </a:t>
            </a:r>
            <a:r>
              <a:rPr lang="en-US" b="1" dirty="0" err="1" smtClean="0"/>
              <a:t>Northpark</a:t>
            </a:r>
            <a:r>
              <a:rPr lang="en-US" b="1" dirty="0" smtClean="0"/>
              <a:t> Center 15 </a:t>
            </a:r>
          </a:p>
          <a:p>
            <a:pPr eaLnBrk="1" hangingPunct="1">
              <a:spcBef>
                <a:spcPts val="600"/>
              </a:spcBef>
              <a:buFont typeface="Wingdings" pitchFamily="2" charset="2"/>
              <a:buNone/>
            </a:pPr>
            <a:r>
              <a:rPr lang="en-US" b="1" dirty="0" smtClean="0"/>
              <a:t> </a:t>
            </a:r>
            <a:r>
              <a:rPr lang="en-US" b="1" dirty="0" smtClean="0"/>
              <a:t>November 4, 8 </a:t>
            </a:r>
            <a:r>
              <a:rPr lang="en-US" b="1" dirty="0" smtClean="0"/>
              <a:t>a.m. – 5 p.m.</a:t>
            </a:r>
          </a:p>
          <a:p>
            <a:pPr eaLnBrk="1" hangingPunct="1">
              <a:spcBef>
                <a:spcPts val="600"/>
              </a:spcBef>
              <a:buFont typeface="Wingdings" pitchFamily="2" charset="2"/>
              <a:buNone/>
            </a:pPr>
            <a:endParaRPr lang="en-US" sz="800" dirty="0" smtClean="0"/>
          </a:p>
          <a:p>
            <a:pPr eaLnBrk="1" hangingPunct="1">
              <a:spcBef>
                <a:spcPts val="600"/>
              </a:spcBef>
              <a:buFont typeface="Wingdings" pitchFamily="2" charset="2"/>
              <a:buNone/>
            </a:pPr>
            <a:r>
              <a:rPr lang="en-US" sz="2800" dirty="0" smtClean="0"/>
              <a:t>Get your </a:t>
            </a:r>
            <a:r>
              <a:rPr lang="en-US" sz="2800" b="1" dirty="0" smtClean="0">
                <a:solidFill>
                  <a:srgbClr val="FF0000"/>
                </a:solidFill>
              </a:rPr>
              <a:t>FREE</a:t>
            </a:r>
            <a:r>
              <a:rPr lang="en-US" sz="2800" dirty="0" smtClean="0"/>
              <a:t> copy of Windows 7 at the event.</a:t>
            </a:r>
          </a:p>
          <a:p>
            <a:pPr eaLnBrk="1" hangingPunct="1">
              <a:spcBef>
                <a:spcPts val="1200"/>
              </a:spcBef>
              <a:buFont typeface="Wingdings" pitchFamily="2" charset="2"/>
              <a:buNone/>
            </a:pPr>
            <a:r>
              <a:rPr lang="en-US" sz="2800" dirty="0" smtClean="0"/>
              <a:t>Tracks: </a:t>
            </a:r>
          </a:p>
          <a:p>
            <a:pPr marL="857250" lvl="1" indent="-457200" eaLnBrk="1" hangingPunct="1">
              <a:spcBef>
                <a:spcPts val="600"/>
              </a:spcBef>
              <a:buFont typeface="+mj-lt"/>
              <a:buAutoNum type="arabicPeriod"/>
            </a:pPr>
            <a:r>
              <a:rPr lang="en-US" sz="2400" dirty="0" smtClean="0"/>
              <a:t>	Windows 7</a:t>
            </a:r>
          </a:p>
          <a:p>
            <a:pPr marL="857250" lvl="1" indent="-457200" eaLnBrk="1" hangingPunct="1">
              <a:spcBef>
                <a:spcPts val="600"/>
              </a:spcBef>
              <a:buFont typeface="+mj-lt"/>
              <a:buAutoNum type="arabicPeriod"/>
            </a:pPr>
            <a:r>
              <a:rPr lang="en-US" sz="2400" dirty="0" smtClean="0"/>
              <a:t>	Windows Server 2008 R2</a:t>
            </a:r>
          </a:p>
          <a:p>
            <a:pPr marL="857250" lvl="1" indent="-457200" eaLnBrk="1" hangingPunct="1">
              <a:spcBef>
                <a:spcPts val="600"/>
              </a:spcBef>
              <a:buFont typeface="+mj-lt"/>
              <a:buAutoNum type="arabicPeriod"/>
            </a:pPr>
            <a:r>
              <a:rPr lang="en-US" sz="2400" dirty="0" smtClean="0"/>
              <a:t>	Exchange Server 2010</a:t>
            </a:r>
          </a:p>
          <a:p>
            <a:pPr eaLnBrk="1" hangingPunct="1">
              <a:spcBef>
                <a:spcPts val="600"/>
              </a:spcBef>
              <a:buFont typeface="Wingdings" pitchFamily="2" charset="2"/>
              <a:buNone/>
            </a:pPr>
            <a:endParaRPr lang="en-US" sz="800" dirty="0" smtClean="0"/>
          </a:p>
          <a:p>
            <a:pPr algn="ctr" eaLnBrk="1" hangingPunct="1">
              <a:spcBef>
                <a:spcPts val="0"/>
              </a:spcBef>
              <a:buFont typeface="Wingdings" pitchFamily="2" charset="2"/>
              <a:buNone/>
            </a:pPr>
            <a:r>
              <a:rPr lang="en-US" u="sng" dirty="0" smtClean="0">
                <a:solidFill>
                  <a:srgbClr val="FF0000"/>
                </a:solidFill>
                <a:hlinkClick r:id="rId3"/>
              </a:rPr>
              <a:t>www.microsoft.com/business/</a:t>
            </a:r>
            <a:endParaRPr lang="en-US" u="sng" dirty="0" smtClean="0">
              <a:solidFill>
                <a:srgbClr val="FF0000"/>
              </a:solidFill>
            </a:endParaRPr>
          </a:p>
          <a:p>
            <a:pPr algn="ctr" eaLnBrk="1" hangingPunct="1">
              <a:spcBef>
                <a:spcPts val="0"/>
              </a:spcBef>
              <a:buFont typeface="Wingdings" pitchFamily="2" charset="2"/>
              <a:buNone/>
            </a:pPr>
            <a:r>
              <a:rPr lang="en-US" u="sng" dirty="0" err="1" smtClean="0">
                <a:solidFill>
                  <a:srgbClr val="FF0000"/>
                </a:solidFill>
              </a:rPr>
              <a:t>thenewefficiency</a:t>
            </a:r>
            <a:endParaRPr lang="en-US" u="sng" dirty="0" smtClean="0">
              <a:solidFill>
                <a:srgbClr val="FF0000"/>
              </a:solidFill>
            </a:endParaRPr>
          </a:p>
        </p:txBody>
      </p:sp>
      <p:sp>
        <p:nvSpPr>
          <p:cNvPr id="57347"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eaLnBrk="0" hangingPunct="0"/>
            <a:r>
              <a:rPr lang="en-US" sz="1400"/>
              <a:t>2/24/2009</a:t>
            </a:r>
          </a:p>
        </p:txBody>
      </p:sp>
      <p:sp>
        <p:nvSpPr>
          <p:cNvPr id="57348" name="TextBox 4"/>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276600" y="381000"/>
            <a:ext cx="5334000" cy="1066800"/>
          </a:xfrm>
        </p:spPr>
        <p:txBody>
          <a:bodyPr anchor="ctr"/>
          <a:lstStyle/>
          <a:p>
            <a:pPr eaLnBrk="1" hangingPunct="1">
              <a:defRPr/>
            </a:pPr>
            <a:r>
              <a:rPr lang="en-US" dirty="0" smtClean="0"/>
              <a:t>WAM – Charity Challenge Weekend</a:t>
            </a:r>
          </a:p>
        </p:txBody>
      </p:sp>
      <p:sp>
        <p:nvSpPr>
          <p:cNvPr id="57346" name="Content Placeholder 2"/>
          <p:cNvSpPr>
            <a:spLocks noGrp="1"/>
          </p:cNvSpPr>
          <p:nvPr>
            <p:ph idx="4294967295"/>
          </p:nvPr>
        </p:nvSpPr>
        <p:spPr>
          <a:xfrm>
            <a:off x="457200" y="1600200"/>
            <a:ext cx="8382000" cy="4551363"/>
          </a:xfrm>
        </p:spPr>
        <p:txBody>
          <a:bodyPr/>
          <a:lstStyle/>
          <a:p>
            <a:pPr eaLnBrk="1" hangingPunct="1">
              <a:spcBef>
                <a:spcPts val="600"/>
              </a:spcBef>
              <a:buFont typeface="Wingdings" pitchFamily="2" charset="2"/>
              <a:buNone/>
            </a:pPr>
            <a:r>
              <a:rPr lang="en-US" sz="2800" b="1" dirty="0" smtClean="0"/>
              <a:t> </a:t>
            </a:r>
            <a:r>
              <a:rPr lang="en-US" sz="2800" b="1" dirty="0" err="1" smtClean="0"/>
              <a:t>BravoTECH</a:t>
            </a:r>
            <a:endParaRPr lang="en-US" sz="2800" b="1" dirty="0" smtClean="0"/>
          </a:p>
          <a:p>
            <a:pPr eaLnBrk="1" hangingPunct="1">
              <a:spcBef>
                <a:spcPts val="600"/>
              </a:spcBef>
              <a:buFont typeface="Wingdings" pitchFamily="2" charset="2"/>
              <a:buNone/>
            </a:pPr>
            <a:r>
              <a:rPr lang="en-US" sz="2800" b="1" dirty="0" smtClean="0"/>
              <a:t> January 15-17, </a:t>
            </a:r>
            <a:r>
              <a:rPr lang="en-US" sz="2800" b="1" dirty="0" smtClean="0"/>
              <a:t>2010</a:t>
            </a:r>
            <a:endParaRPr lang="en-US" sz="2800" b="1" dirty="0" smtClean="0"/>
          </a:p>
          <a:p>
            <a:pPr eaLnBrk="1" hangingPunct="1">
              <a:spcBef>
                <a:spcPts val="1200"/>
              </a:spcBef>
              <a:buNone/>
            </a:pPr>
            <a:r>
              <a:rPr lang="en-US" sz="2400" dirty="0" smtClean="0"/>
              <a:t>   The </a:t>
            </a:r>
            <a:r>
              <a:rPr lang="en-US" sz="2400" i="1" dirty="0" smtClean="0"/>
              <a:t>We Are Microsoft - Charity Challenge Weekend</a:t>
            </a:r>
            <a:r>
              <a:rPr lang="en-US" sz="2400" dirty="0" smtClean="0"/>
              <a:t> is a software development</a:t>
            </a:r>
            <a:r>
              <a:rPr lang="en-US" sz="2400" b="1" dirty="0" smtClean="0"/>
              <a:t> competition</a:t>
            </a:r>
            <a:r>
              <a:rPr lang="en-US" sz="2400" dirty="0" smtClean="0"/>
              <a:t> for a good cause. </a:t>
            </a:r>
          </a:p>
          <a:p>
            <a:pPr eaLnBrk="1" hangingPunct="1">
              <a:spcBef>
                <a:spcPts val="1200"/>
              </a:spcBef>
              <a:buNone/>
            </a:pPr>
            <a:r>
              <a:rPr lang="en-US" sz="2400" dirty="0" smtClean="0"/>
              <a:t>   This 3-day event matches developers with charities to develop applications for those charities. At the end of the 3 days, all of the participants will vote and the winners will be proclaimed champion coders.</a:t>
            </a:r>
            <a:r>
              <a:rPr lang="en-US" sz="2800" dirty="0" smtClean="0"/>
              <a:t/>
            </a:r>
            <a:br>
              <a:rPr lang="en-US" sz="2800" dirty="0" smtClean="0"/>
            </a:br>
            <a:endParaRPr lang="en-US" sz="800" dirty="0" smtClean="0"/>
          </a:p>
          <a:p>
            <a:pPr algn="ctr" eaLnBrk="1" hangingPunct="1">
              <a:spcBef>
                <a:spcPts val="2400"/>
              </a:spcBef>
              <a:buFont typeface="Wingdings" pitchFamily="2" charset="2"/>
              <a:buNone/>
            </a:pPr>
            <a:r>
              <a:rPr lang="en-US" sz="4000" u="sng" dirty="0" smtClean="0">
                <a:solidFill>
                  <a:srgbClr val="FF0000"/>
                </a:solidFill>
                <a:hlinkClick r:id="rId3"/>
              </a:rPr>
              <a:t>www.</a:t>
            </a:r>
            <a:r>
              <a:rPr lang="en-US" sz="4000" u="sng" dirty="0" smtClean="0">
                <a:solidFill>
                  <a:srgbClr val="FF0000"/>
                </a:solidFill>
              </a:rPr>
              <a:t>wearemicrosoft.com</a:t>
            </a:r>
          </a:p>
        </p:txBody>
      </p:sp>
      <p:sp>
        <p:nvSpPr>
          <p:cNvPr id="57347"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eaLnBrk="0" hangingPunct="0"/>
            <a:r>
              <a:rPr lang="en-US" sz="1400"/>
              <a:t>2/24/2009</a:t>
            </a:r>
          </a:p>
        </p:txBody>
      </p:sp>
      <p:sp>
        <p:nvSpPr>
          <p:cNvPr id="57348" name="TextBox 4"/>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idx="4294967295"/>
          </p:nvPr>
        </p:nvSpPr>
        <p:spPr>
          <a:noFill/>
        </p:spPr>
        <p:txBody>
          <a:bodyPr/>
          <a:lstStyle/>
          <a:p>
            <a:r>
              <a:rPr lang="en-US" smtClean="0">
                <a:effectLst/>
              </a:rPr>
              <a:t>Microsoft BizSpark</a:t>
            </a:r>
          </a:p>
        </p:txBody>
      </p:sp>
      <p:sp>
        <p:nvSpPr>
          <p:cNvPr id="59394" name="Rectangle 3"/>
          <p:cNvSpPr>
            <a:spLocks noGrp="1" noChangeArrowheads="1"/>
          </p:cNvSpPr>
          <p:nvPr>
            <p:ph type="body" idx="4294967295"/>
          </p:nvPr>
        </p:nvSpPr>
        <p:spPr/>
        <p:txBody>
          <a:bodyPr/>
          <a:lstStyle/>
          <a:p>
            <a:r>
              <a:rPr lang="en-US" smtClean="0"/>
              <a:t> BizSpark is designed to give startups access to the tools, support and visibility they need, when they need it the most. </a:t>
            </a:r>
          </a:p>
          <a:p>
            <a:pPr lvl="1">
              <a:spcBef>
                <a:spcPts val="1200"/>
              </a:spcBef>
            </a:pPr>
            <a:r>
              <a:rPr lang="en-US" smtClean="0"/>
              <a:t> Support</a:t>
            </a:r>
          </a:p>
          <a:p>
            <a:pPr lvl="1"/>
            <a:r>
              <a:rPr lang="en-US" smtClean="0"/>
              <a:t> Software</a:t>
            </a:r>
          </a:p>
          <a:p>
            <a:pPr lvl="1"/>
            <a:r>
              <a:rPr lang="en-US" smtClean="0"/>
              <a:t> Visibility</a:t>
            </a:r>
          </a:p>
          <a:p>
            <a:endParaRPr lang="en-US" smtClean="0"/>
          </a:p>
          <a:p>
            <a:pPr algn="ctr">
              <a:buFont typeface="Wingdings" pitchFamily="2" charset="2"/>
              <a:buNone/>
            </a:pPr>
            <a:r>
              <a:rPr lang="en-US" sz="3600" smtClean="0">
                <a:solidFill>
                  <a:srgbClr val="FF0000"/>
                </a:solidFill>
              </a:rPr>
              <a:t>http://www.microsoft.com/BizSpark</a:t>
            </a:r>
          </a:p>
        </p:txBody>
      </p:sp>
      <p:sp>
        <p:nvSpPr>
          <p:cNvPr id="59395"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idx="4294967295"/>
          </p:nvPr>
        </p:nvSpPr>
        <p:spPr>
          <a:noFill/>
        </p:spPr>
        <p:txBody>
          <a:bodyPr/>
          <a:lstStyle/>
          <a:p>
            <a:r>
              <a:rPr lang="en-US" smtClean="0">
                <a:effectLst/>
              </a:rPr>
              <a:t>Microsoft BizSpark Requirements</a:t>
            </a:r>
          </a:p>
        </p:txBody>
      </p:sp>
      <p:sp>
        <p:nvSpPr>
          <p:cNvPr id="74755" name="Rectangle 3"/>
          <p:cNvSpPr>
            <a:spLocks noGrp="1" noChangeArrowheads="1"/>
          </p:cNvSpPr>
          <p:nvPr>
            <p:ph type="body" idx="4294967295"/>
          </p:nvPr>
        </p:nvSpPr>
        <p:spPr/>
        <p:txBody>
          <a:bodyPr/>
          <a:lstStyle/>
          <a:p>
            <a:pPr>
              <a:defRPr/>
            </a:pPr>
            <a:r>
              <a:rPr lang="en-US" dirty="0" smtClean="0"/>
              <a:t>Your Business </a:t>
            </a:r>
            <a:r>
              <a:rPr lang="en-US" dirty="0" smtClean="0">
                <a:sym typeface="Wingdings" pitchFamily="2" charset="2"/>
              </a:rPr>
              <a:t></a:t>
            </a:r>
            <a:endParaRPr lang="en-US" dirty="0" smtClean="0"/>
          </a:p>
          <a:p>
            <a:pPr marL="971550" lvl="1" indent="-514350">
              <a:buFont typeface="+mj-lt"/>
              <a:buAutoNum type="arabicPeriod"/>
              <a:defRPr/>
            </a:pPr>
            <a:r>
              <a:rPr lang="en-US" dirty="0" smtClean="0"/>
              <a:t>Is in the business of software development</a:t>
            </a:r>
          </a:p>
          <a:p>
            <a:pPr marL="971550" lvl="1" indent="-514350">
              <a:buFont typeface="+mj-lt"/>
              <a:buAutoNum type="arabicPeriod"/>
              <a:defRPr/>
            </a:pPr>
            <a:r>
              <a:rPr lang="en-US" dirty="0" smtClean="0"/>
              <a:t>Is privately held</a:t>
            </a:r>
          </a:p>
          <a:p>
            <a:pPr marL="971550" lvl="1" indent="-514350">
              <a:buFont typeface="+mj-lt"/>
              <a:buAutoNum type="arabicPeriod"/>
              <a:defRPr/>
            </a:pPr>
            <a:r>
              <a:rPr lang="en-US" dirty="0" smtClean="0"/>
              <a:t>Has been in business for less than 3 years</a:t>
            </a:r>
          </a:p>
          <a:p>
            <a:pPr marL="971550" lvl="1" indent="-514350">
              <a:buFont typeface="+mj-lt"/>
              <a:buAutoNum type="arabicPeriod"/>
              <a:defRPr/>
            </a:pPr>
            <a:r>
              <a:rPr lang="en-US" dirty="0" smtClean="0"/>
              <a:t>Has less than US $1 million in annual revenue</a:t>
            </a:r>
          </a:p>
          <a:p>
            <a:pPr marL="971550" lvl="1" indent="-514350">
              <a:buFont typeface="+mj-lt"/>
              <a:buAutoNum type="arabicPeriod"/>
              <a:defRPr/>
            </a:pPr>
            <a:r>
              <a:rPr lang="en-US" dirty="0" smtClean="0"/>
              <a:t>Is sponsored by a </a:t>
            </a:r>
            <a:r>
              <a:rPr lang="en-US" dirty="0" err="1" smtClean="0"/>
              <a:t>BizSpark</a:t>
            </a:r>
            <a:r>
              <a:rPr lang="en-US" dirty="0" smtClean="0"/>
              <a:t> Network Partner</a:t>
            </a:r>
          </a:p>
          <a:p>
            <a:pPr lvl="1">
              <a:defRPr/>
            </a:pPr>
            <a:endParaRPr lang="en-US" dirty="0" smtClean="0"/>
          </a:p>
          <a:p>
            <a:pPr lvl="1" algn="ctr">
              <a:buFont typeface="Wingdings" pitchFamily="2" charset="2"/>
              <a:buNone/>
              <a:defRPr/>
            </a:pPr>
            <a:r>
              <a:rPr lang="en-US" sz="3600" dirty="0" smtClean="0">
                <a:solidFill>
                  <a:srgbClr val="FF0000"/>
                </a:solidFill>
              </a:rPr>
              <a:t>http://www.microsoft.com/BizSpark</a:t>
            </a:r>
          </a:p>
          <a:p>
            <a:pPr lvl="1">
              <a:defRPr/>
            </a:pPr>
            <a:endParaRPr lang="en-US" dirty="0" smtClean="0"/>
          </a:p>
        </p:txBody>
      </p:sp>
      <p:sp>
        <p:nvSpPr>
          <p:cNvPr id="61443"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4755">
                                            <p:txEl>
                                              <p:pRg st="1" end="1"/>
                                            </p:txEl>
                                          </p:spTgt>
                                        </p:tgtEl>
                                        <p:attrNameLst>
                                          <p:attrName>style.visibility</p:attrName>
                                        </p:attrNameLst>
                                      </p:cBhvr>
                                      <p:to>
                                        <p:strVal val="visible"/>
                                      </p:to>
                                    </p:set>
                                    <p:animEffect transition="in" filter="dissolve">
                                      <p:cBhvr>
                                        <p:cTn id="7" dur="500"/>
                                        <p:tgtEl>
                                          <p:spTgt spid="7475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4755">
                                            <p:txEl>
                                              <p:pRg st="2" end="2"/>
                                            </p:txEl>
                                          </p:spTgt>
                                        </p:tgtEl>
                                        <p:attrNameLst>
                                          <p:attrName>style.visibility</p:attrName>
                                        </p:attrNameLst>
                                      </p:cBhvr>
                                      <p:to>
                                        <p:strVal val="visible"/>
                                      </p:to>
                                    </p:set>
                                    <p:animEffect transition="in" filter="dissolve">
                                      <p:cBhvr>
                                        <p:cTn id="12" dur="500"/>
                                        <p:tgtEl>
                                          <p:spTgt spid="7475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4755">
                                            <p:txEl>
                                              <p:pRg st="3" end="3"/>
                                            </p:txEl>
                                          </p:spTgt>
                                        </p:tgtEl>
                                        <p:attrNameLst>
                                          <p:attrName>style.visibility</p:attrName>
                                        </p:attrNameLst>
                                      </p:cBhvr>
                                      <p:to>
                                        <p:strVal val="visible"/>
                                      </p:to>
                                    </p:set>
                                    <p:animEffect transition="in" filter="dissolve">
                                      <p:cBhvr>
                                        <p:cTn id="17" dur="500"/>
                                        <p:tgtEl>
                                          <p:spTgt spid="7475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4755">
                                            <p:txEl>
                                              <p:pRg st="4" end="4"/>
                                            </p:txEl>
                                          </p:spTgt>
                                        </p:tgtEl>
                                        <p:attrNameLst>
                                          <p:attrName>style.visibility</p:attrName>
                                        </p:attrNameLst>
                                      </p:cBhvr>
                                      <p:to>
                                        <p:strVal val="visible"/>
                                      </p:to>
                                    </p:set>
                                    <p:animEffect transition="in" filter="dissolve">
                                      <p:cBhvr>
                                        <p:cTn id="22" dur="500"/>
                                        <p:tgtEl>
                                          <p:spTgt spid="7475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4755">
                                            <p:txEl>
                                              <p:pRg st="5" end="5"/>
                                            </p:txEl>
                                          </p:spTgt>
                                        </p:tgtEl>
                                        <p:attrNameLst>
                                          <p:attrName>style.visibility</p:attrName>
                                        </p:attrNameLst>
                                      </p:cBhvr>
                                      <p:to>
                                        <p:strVal val="visible"/>
                                      </p:to>
                                    </p:set>
                                    <p:animEffect transition="in" filter="dissolve">
                                      <p:cBhvr>
                                        <p:cTn id="27" dur="500"/>
                                        <p:tgtEl>
                                          <p:spTgt spid="747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Ramp Up</a:t>
            </a:r>
            <a:endParaRPr lang="en-US" dirty="0"/>
          </a:p>
        </p:txBody>
      </p:sp>
      <p:sp>
        <p:nvSpPr>
          <p:cNvPr id="63490" name="Content Placeholder 2"/>
          <p:cNvSpPr>
            <a:spLocks noGrp="1"/>
          </p:cNvSpPr>
          <p:nvPr>
            <p:ph idx="1"/>
          </p:nvPr>
        </p:nvSpPr>
        <p:spPr/>
        <p:txBody>
          <a:bodyPr/>
          <a:lstStyle/>
          <a:p>
            <a:pPr>
              <a:buFont typeface="Wingdings" pitchFamily="2" charset="2"/>
              <a:buNone/>
            </a:pPr>
            <a:r>
              <a:rPr lang="en-US" smtClean="0"/>
              <a:t>Ramp Up is a free, online, community-based learning program, with a number of different tracks that will help you build your portfolio of professional development skills.</a:t>
            </a:r>
          </a:p>
          <a:p>
            <a:pPr>
              <a:buFont typeface="Wingdings" pitchFamily="2" charset="2"/>
              <a:buNone/>
            </a:pPr>
            <a:endParaRPr lang="en-US" smtClean="0">
              <a:solidFill>
                <a:srgbClr val="FF0000"/>
              </a:solidFill>
            </a:endParaRPr>
          </a:p>
          <a:p>
            <a:pPr algn="ctr">
              <a:buFont typeface="Wingdings" pitchFamily="2" charset="2"/>
              <a:buNone/>
            </a:pPr>
            <a:r>
              <a:rPr lang="en-US" smtClean="0">
                <a:solidFill>
                  <a:srgbClr val="FF0000"/>
                </a:solidFill>
              </a:rPr>
              <a:t>http://msdn.microsoft.com/rampup</a:t>
            </a:r>
          </a:p>
        </p:txBody>
      </p:sp>
      <p:sp>
        <p:nvSpPr>
          <p:cNvPr id="63491"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idx="4294967295"/>
          </p:nvPr>
        </p:nvSpPr>
        <p:spPr/>
        <p:txBody>
          <a:bodyPr anchor="ctr"/>
          <a:lstStyle/>
          <a:p>
            <a:pPr eaLnBrk="1" hangingPunct="1">
              <a:defRPr/>
            </a:pPr>
            <a:r>
              <a:rPr lang="en-US" dirty="0" smtClean="0"/>
              <a:t>Introductions</a:t>
            </a:r>
          </a:p>
        </p:txBody>
      </p:sp>
      <p:sp>
        <p:nvSpPr>
          <p:cNvPr id="30722" name="Rectangle 3"/>
          <p:cNvSpPr>
            <a:spLocks noGrp="1" noChangeArrowheads="1"/>
          </p:cNvSpPr>
          <p:nvPr>
            <p:ph type="body" idx="4294967295"/>
          </p:nvPr>
        </p:nvSpPr>
        <p:spPr/>
        <p:txBody>
          <a:bodyPr/>
          <a:lstStyle/>
          <a:p>
            <a:pPr eaLnBrk="1" hangingPunct="1">
              <a:buFont typeface="Wingdings" pitchFamily="2" charset="2"/>
              <a:buNone/>
            </a:pPr>
            <a:r>
              <a:rPr lang="en-US" b="1" smtClean="0"/>
              <a:t>Toi B Wright</a:t>
            </a:r>
            <a:r>
              <a:rPr lang="en-US" smtClean="0"/>
              <a:t> (</a:t>
            </a:r>
            <a:r>
              <a:rPr lang="en-US" u="sng" smtClean="0">
                <a:solidFill>
                  <a:schemeClr val="hlink"/>
                </a:solidFill>
              </a:rPr>
              <a:t>toi@onestopdesigns.com</a:t>
            </a:r>
            <a:r>
              <a:rPr lang="en-US" smtClean="0"/>
              <a:t>)</a:t>
            </a:r>
          </a:p>
          <a:p>
            <a:pPr lvl="1" eaLnBrk="1" hangingPunct="1">
              <a:buFont typeface="Wingdings" pitchFamily="2" charset="2"/>
              <a:buNone/>
            </a:pPr>
            <a:r>
              <a:rPr lang="en-US" smtClean="0"/>
              <a:t>President , Dallas ASP.Net User Group</a:t>
            </a:r>
          </a:p>
          <a:p>
            <a:pPr lvl="1" eaLnBrk="1" hangingPunct="1">
              <a:buFont typeface="Wingdings" pitchFamily="2" charset="2"/>
              <a:buNone/>
            </a:pPr>
            <a:r>
              <a:rPr lang="en-US" smtClean="0"/>
              <a:t>Microsoft MVP ASP.NET</a:t>
            </a:r>
          </a:p>
          <a:p>
            <a:pPr lvl="1" eaLnBrk="1" hangingPunct="1">
              <a:buFont typeface="Wingdings" pitchFamily="2" charset="2"/>
              <a:buNone/>
            </a:pPr>
            <a:r>
              <a:rPr lang="en-US" smtClean="0"/>
              <a:t>Microsoft Developer’s Guidance Council</a:t>
            </a:r>
          </a:p>
          <a:p>
            <a:pPr lvl="1" eaLnBrk="1" hangingPunct="1">
              <a:buFont typeface="Wingdings" pitchFamily="2" charset="2"/>
              <a:buNone/>
            </a:pPr>
            <a:r>
              <a:rPr lang="en-US" smtClean="0"/>
              <a:t>Organizer, WE ARE MICROSOFT – Charity Challenge Weekend</a:t>
            </a:r>
          </a:p>
          <a:p>
            <a:pPr lvl="1" eaLnBrk="1" hangingPunct="1">
              <a:buFont typeface="Wingdings" pitchFamily="2" charset="2"/>
              <a:buNone/>
            </a:pPr>
            <a:r>
              <a:rPr lang="en-US" smtClean="0"/>
              <a:t>President, Geeks in Pink</a:t>
            </a:r>
          </a:p>
          <a:p>
            <a:pPr lvl="1" eaLnBrk="1" hangingPunct="1">
              <a:buFont typeface="Wingdings" pitchFamily="2" charset="2"/>
              <a:buNone/>
            </a:pPr>
            <a:endParaRPr lang="en-US" smtClean="0"/>
          </a:p>
        </p:txBody>
      </p:sp>
      <p:sp>
        <p:nvSpPr>
          <p:cNvPr id="30723"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ctrTitle"/>
          </p:nvPr>
        </p:nvSpPr>
        <p:spPr>
          <a:xfrm>
            <a:off x="838200" y="5105400"/>
            <a:ext cx="7772400" cy="609600"/>
          </a:xfrm>
        </p:spPr>
        <p:txBody>
          <a:bodyPr/>
          <a:lstStyle/>
          <a:p>
            <a:pPr eaLnBrk="1" hangingPunct="1"/>
            <a:r>
              <a:rPr lang="en-US" sz="2800" smtClean="0"/>
              <a:t>Best Practices with Enterprise Library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noFill/>
          <a:ln/>
        </p:spPr>
        <p:txBody>
          <a:bodyPr/>
          <a:lstStyle/>
          <a:p>
            <a:r>
              <a:rPr lang="en-US" smtClean="0">
                <a:effectLst/>
              </a:rPr>
              <a:t>Definition</a:t>
            </a:r>
          </a:p>
        </p:txBody>
      </p:sp>
      <p:sp>
        <p:nvSpPr>
          <p:cNvPr id="108547" name="Rectangle 3"/>
          <p:cNvSpPr>
            <a:spLocks noGrp="1" noChangeArrowheads="1"/>
          </p:cNvSpPr>
          <p:nvPr>
            <p:ph type="body" idx="1"/>
          </p:nvPr>
        </p:nvSpPr>
        <p:spPr>
          <a:noFill/>
        </p:spPr>
        <p:txBody>
          <a:bodyPr tIns="0" bIns="0"/>
          <a:lstStyle/>
          <a:p>
            <a:pPr>
              <a:buFontTx/>
              <a:buChar char="•"/>
            </a:pPr>
            <a:r>
              <a:rPr lang="en-US" dirty="0" smtClean="0"/>
              <a:t>Enterprise Library is a collection of application blocks and services intended for use by developers who build complex, enterprise-level applications. </a:t>
            </a:r>
          </a:p>
          <a:p>
            <a:pPr>
              <a:buFontTx/>
              <a:buChar char="•"/>
            </a:pPr>
            <a:r>
              <a:rPr lang="en-US" dirty="0" smtClean="0"/>
              <a:t>Their design encapsulates the Microsoft recommended </a:t>
            </a:r>
            <a:r>
              <a:rPr lang="en-US" i="1" dirty="0" smtClean="0"/>
              <a:t>best practices</a:t>
            </a:r>
            <a:r>
              <a:rPr lang="en-US" dirty="0" smtClean="0"/>
              <a:t> for .NET applications </a:t>
            </a:r>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Effect transition="in" filter="blinds(horizontal)">
                                      <p:cBhvr>
                                        <p:cTn id="7" dur="500"/>
                                        <p:tgtEl>
                                          <p:spTgt spid="1085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8547">
                                            <p:txEl>
                                              <p:pRg st="1" end="1"/>
                                            </p:txEl>
                                          </p:spTgt>
                                        </p:tgtEl>
                                        <p:attrNameLst>
                                          <p:attrName>style.visibility</p:attrName>
                                        </p:attrNameLst>
                                      </p:cBhvr>
                                      <p:to>
                                        <p:strVal val="visible"/>
                                      </p:to>
                                    </p:set>
                                    <p:animEffect transition="in" filter="blinds(horizontal)">
                                      <p:cBhvr>
                                        <p:cTn id="12" dur="500"/>
                                        <p:tgtEl>
                                          <p:spTgt spid="1085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noFill/>
          <a:ln/>
        </p:spPr>
        <p:txBody>
          <a:bodyPr/>
          <a:lstStyle/>
          <a:p>
            <a:r>
              <a:rPr lang="en-US" smtClean="0">
                <a:effectLst/>
              </a:rPr>
              <a:t>Enterprise Library</a:t>
            </a:r>
          </a:p>
        </p:txBody>
      </p:sp>
      <p:sp>
        <p:nvSpPr>
          <p:cNvPr id="74755" name="Rectangle 3"/>
          <p:cNvSpPr>
            <a:spLocks noGrp="1" noChangeArrowheads="1"/>
          </p:cNvSpPr>
          <p:nvPr>
            <p:ph type="body" sz="half" idx="2"/>
          </p:nvPr>
        </p:nvSpPr>
        <p:spPr>
          <a:xfrm>
            <a:off x="4806950" y="1828800"/>
            <a:ext cx="4108450" cy="4303713"/>
          </a:xfrm>
        </p:spPr>
        <p:txBody>
          <a:bodyPr/>
          <a:lstStyle/>
          <a:p>
            <a:pPr>
              <a:lnSpc>
                <a:spcPct val="90000"/>
              </a:lnSpc>
              <a:buFont typeface="Wingdings" pitchFamily="2" charset="2"/>
              <a:buNone/>
            </a:pPr>
            <a:r>
              <a:rPr lang="en-US" sz="2000" smtClean="0">
                <a:solidFill>
                  <a:srgbClr val="FF9900"/>
                </a:solidFill>
              </a:rPr>
              <a:t>Enterprise Library is not…</a:t>
            </a:r>
          </a:p>
          <a:p>
            <a:pPr>
              <a:lnSpc>
                <a:spcPct val="90000"/>
              </a:lnSpc>
            </a:pPr>
            <a:r>
              <a:rPr lang="en-US" sz="2000" smtClean="0"/>
              <a:t>A part of the .NET Framework</a:t>
            </a:r>
          </a:p>
          <a:p>
            <a:pPr>
              <a:lnSpc>
                <a:spcPct val="90000"/>
              </a:lnSpc>
            </a:pPr>
            <a:r>
              <a:rPr lang="en-US" sz="2000" smtClean="0"/>
              <a:t>An application framework that imposes an architectural style</a:t>
            </a:r>
          </a:p>
          <a:p>
            <a:pPr>
              <a:lnSpc>
                <a:spcPct val="90000"/>
              </a:lnSpc>
            </a:pPr>
            <a:r>
              <a:rPr lang="en-US" sz="2000" smtClean="0"/>
              <a:t>A Microsoft product with support, compatibility and localization</a:t>
            </a:r>
          </a:p>
          <a:p>
            <a:pPr>
              <a:lnSpc>
                <a:spcPct val="90000"/>
              </a:lnSpc>
            </a:pPr>
            <a:r>
              <a:rPr lang="en-US" sz="2000" smtClean="0"/>
              <a:t>For sale</a:t>
            </a:r>
          </a:p>
          <a:p>
            <a:pPr>
              <a:lnSpc>
                <a:spcPct val="90000"/>
              </a:lnSpc>
            </a:pPr>
            <a:endParaRPr lang="en-US" sz="2000" smtClean="0"/>
          </a:p>
        </p:txBody>
      </p:sp>
      <p:sp>
        <p:nvSpPr>
          <p:cNvPr id="74756" name="Rectangle 4"/>
          <p:cNvSpPr>
            <a:spLocks noGrp="1" noChangeArrowheads="1"/>
          </p:cNvSpPr>
          <p:nvPr>
            <p:ph type="body" sz="half" idx="1"/>
          </p:nvPr>
        </p:nvSpPr>
        <p:spPr>
          <a:xfrm>
            <a:off x="533400" y="1828800"/>
            <a:ext cx="4108450" cy="4303713"/>
          </a:xfrm>
          <a:noFill/>
          <a:ln/>
        </p:spPr>
        <p:txBody>
          <a:bodyPr/>
          <a:lstStyle/>
          <a:p>
            <a:pPr>
              <a:lnSpc>
                <a:spcPct val="90000"/>
              </a:lnSpc>
              <a:buFont typeface="Wingdings" pitchFamily="2" charset="2"/>
              <a:buNone/>
            </a:pPr>
            <a:r>
              <a:rPr lang="en-US" sz="2000" smtClean="0">
                <a:solidFill>
                  <a:srgbClr val="FF9900"/>
                </a:solidFill>
              </a:rPr>
              <a:t>Enterprise Library is…</a:t>
            </a:r>
          </a:p>
          <a:p>
            <a:pPr>
              <a:lnSpc>
                <a:spcPct val="90000"/>
              </a:lnSpc>
            </a:pPr>
            <a:r>
              <a:rPr lang="en-US" sz="2000" smtClean="0"/>
              <a:t>A library of application blocks which solve common challenges</a:t>
            </a:r>
          </a:p>
          <a:p>
            <a:pPr>
              <a:lnSpc>
                <a:spcPct val="90000"/>
              </a:lnSpc>
            </a:pPr>
            <a:r>
              <a:rPr lang="en-US" sz="2000" smtClean="0"/>
              <a:t>A set of helper classes which work in any architectural style</a:t>
            </a:r>
          </a:p>
          <a:p>
            <a:pPr>
              <a:lnSpc>
                <a:spcPct val="90000"/>
              </a:lnSpc>
            </a:pPr>
            <a:r>
              <a:rPr lang="en-US" sz="2000" smtClean="0"/>
              <a:t>Architectural guidance embodied in code which ships with full source allowing you to modify and extend</a:t>
            </a:r>
          </a:p>
          <a:p>
            <a:pPr>
              <a:lnSpc>
                <a:spcPct val="90000"/>
              </a:lnSpc>
            </a:pPr>
            <a:r>
              <a:rPr lang="en-US" sz="2000" smtClean="0"/>
              <a:t>Available as a free download</a:t>
            </a:r>
          </a:p>
        </p:txBody>
      </p:sp>
      <p:sp>
        <p:nvSpPr>
          <p:cNvPr id="5"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noFill/>
          <a:ln/>
        </p:spPr>
        <p:txBody>
          <a:bodyPr/>
          <a:lstStyle/>
          <a:p>
            <a:r>
              <a:rPr lang="en-US" smtClean="0">
                <a:effectLst/>
              </a:rPr>
              <a:t>Goals</a:t>
            </a:r>
          </a:p>
        </p:txBody>
      </p:sp>
      <p:sp>
        <p:nvSpPr>
          <p:cNvPr id="72707" name="Rectangle 3"/>
          <p:cNvSpPr>
            <a:spLocks noGrp="1" noChangeArrowheads="1"/>
          </p:cNvSpPr>
          <p:nvPr>
            <p:ph type="body" idx="1"/>
          </p:nvPr>
        </p:nvSpPr>
        <p:spPr>
          <a:xfrm>
            <a:off x="762000" y="1600200"/>
            <a:ext cx="7696200" cy="4924425"/>
          </a:xfrm>
        </p:spPr>
        <p:txBody>
          <a:bodyPr/>
          <a:lstStyle/>
          <a:p>
            <a:pPr>
              <a:lnSpc>
                <a:spcPct val="80000"/>
              </a:lnSpc>
            </a:pPr>
            <a:r>
              <a:rPr lang="en-US" sz="2400" b="1" dirty="0" smtClean="0"/>
              <a:t>Consistency</a:t>
            </a:r>
          </a:p>
          <a:p>
            <a:pPr lvl="1">
              <a:lnSpc>
                <a:spcPct val="80000"/>
              </a:lnSpc>
              <a:buNone/>
            </a:pPr>
            <a:r>
              <a:rPr lang="en-US" sz="2000" dirty="0" smtClean="0"/>
              <a:t>    All Enterprise Library application blocks feature consistent design patterns and implementation approaches. </a:t>
            </a:r>
          </a:p>
          <a:p>
            <a:pPr>
              <a:lnSpc>
                <a:spcPct val="80000"/>
              </a:lnSpc>
            </a:pPr>
            <a:r>
              <a:rPr lang="en-US" sz="2400" b="1" dirty="0" smtClean="0"/>
              <a:t>Extensibility</a:t>
            </a:r>
          </a:p>
          <a:p>
            <a:pPr lvl="1">
              <a:lnSpc>
                <a:spcPct val="80000"/>
              </a:lnSpc>
              <a:buNone/>
            </a:pPr>
            <a:r>
              <a:rPr lang="en-US" sz="2000" dirty="0" smtClean="0"/>
              <a:t>    All application blocks include defined extensibility points that allow developers to customize the behavior of the application blocks by adding their own code. </a:t>
            </a:r>
          </a:p>
          <a:p>
            <a:pPr>
              <a:lnSpc>
                <a:spcPct val="80000"/>
              </a:lnSpc>
            </a:pPr>
            <a:r>
              <a:rPr lang="en-US" sz="2400" b="1" dirty="0" smtClean="0"/>
              <a:t>Ease of use</a:t>
            </a:r>
            <a:r>
              <a:rPr lang="en-US" sz="2400" dirty="0" smtClean="0"/>
              <a:t>.</a:t>
            </a:r>
          </a:p>
          <a:p>
            <a:pPr lvl="1">
              <a:lnSpc>
                <a:spcPct val="80000"/>
              </a:lnSpc>
              <a:buNone/>
            </a:pPr>
            <a:r>
              <a:rPr lang="en-US" sz="2000" dirty="0" smtClean="0"/>
              <a:t>    Enterprise Library offers numerous usability improvements, including a graphical configuration tool, a simpler installation procedure, and clearer and more complete documentation and samples. </a:t>
            </a:r>
          </a:p>
          <a:p>
            <a:pPr>
              <a:lnSpc>
                <a:spcPct val="80000"/>
              </a:lnSpc>
            </a:pPr>
            <a:r>
              <a:rPr lang="en-US" sz="2400" b="1" dirty="0" smtClean="0"/>
              <a:t>Integration</a:t>
            </a:r>
            <a:r>
              <a:rPr lang="en-US" sz="2400" dirty="0" smtClean="0"/>
              <a:t>.</a:t>
            </a:r>
          </a:p>
          <a:p>
            <a:pPr lvl="1">
              <a:lnSpc>
                <a:spcPct val="80000"/>
              </a:lnSpc>
              <a:buNone/>
            </a:pPr>
            <a:r>
              <a:rPr lang="en-US" sz="2000" dirty="0" smtClean="0"/>
              <a:t>    Enterprise Library application blocks are designed to work well together and are tested to make sure that they do. It is also possible to use the application blocks individually. </a:t>
            </a:r>
          </a:p>
          <a:p>
            <a:pPr>
              <a:lnSpc>
                <a:spcPct val="80000"/>
              </a:lnSpc>
            </a:pPr>
            <a:endParaRPr lang="en-US" sz="2400" dirty="0" smtClean="0"/>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2706"/>
                                        </p:tgtEl>
                                        <p:attrNameLst>
                                          <p:attrName>style.visibility</p:attrName>
                                        </p:attrNameLst>
                                      </p:cBhvr>
                                      <p:to>
                                        <p:strVal val="visible"/>
                                      </p:to>
                                    </p:set>
                                    <p:animEffect transition="in" filter="fade">
                                      <p:cBhvr>
                                        <p:cTn id="7" dur="2000"/>
                                        <p:tgtEl>
                                          <p:spTgt spid="7270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2707">
                                            <p:txEl>
                                              <p:pRg st="0" end="0"/>
                                            </p:txEl>
                                          </p:spTgt>
                                        </p:tgtEl>
                                        <p:attrNameLst>
                                          <p:attrName>style.visibility</p:attrName>
                                        </p:attrNameLst>
                                      </p:cBhvr>
                                      <p:to>
                                        <p:strVal val="visible"/>
                                      </p:to>
                                    </p:set>
                                    <p:animEffect transition="in" filter="fade">
                                      <p:cBhvr>
                                        <p:cTn id="12" dur="2000"/>
                                        <p:tgtEl>
                                          <p:spTgt spid="7270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2707">
                                            <p:txEl>
                                              <p:pRg st="1" end="1"/>
                                            </p:txEl>
                                          </p:spTgt>
                                        </p:tgtEl>
                                        <p:attrNameLst>
                                          <p:attrName>style.visibility</p:attrName>
                                        </p:attrNameLst>
                                      </p:cBhvr>
                                      <p:to>
                                        <p:strVal val="visible"/>
                                      </p:to>
                                    </p:set>
                                    <p:animEffect transition="in" filter="fade">
                                      <p:cBhvr>
                                        <p:cTn id="15" dur="2000"/>
                                        <p:tgtEl>
                                          <p:spTgt spid="7270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2707">
                                            <p:txEl>
                                              <p:pRg st="2" end="2"/>
                                            </p:txEl>
                                          </p:spTgt>
                                        </p:tgtEl>
                                        <p:attrNameLst>
                                          <p:attrName>style.visibility</p:attrName>
                                        </p:attrNameLst>
                                      </p:cBhvr>
                                      <p:to>
                                        <p:strVal val="visible"/>
                                      </p:to>
                                    </p:set>
                                    <p:animEffect transition="in" filter="fade">
                                      <p:cBhvr>
                                        <p:cTn id="20" dur="2000"/>
                                        <p:tgtEl>
                                          <p:spTgt spid="72707">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2707">
                                            <p:txEl>
                                              <p:pRg st="3" end="3"/>
                                            </p:txEl>
                                          </p:spTgt>
                                        </p:tgtEl>
                                        <p:attrNameLst>
                                          <p:attrName>style.visibility</p:attrName>
                                        </p:attrNameLst>
                                      </p:cBhvr>
                                      <p:to>
                                        <p:strVal val="visible"/>
                                      </p:to>
                                    </p:set>
                                    <p:animEffect transition="in" filter="fade">
                                      <p:cBhvr>
                                        <p:cTn id="23" dur="2000"/>
                                        <p:tgtEl>
                                          <p:spTgt spid="72707">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2707">
                                            <p:txEl>
                                              <p:pRg st="4" end="4"/>
                                            </p:txEl>
                                          </p:spTgt>
                                        </p:tgtEl>
                                        <p:attrNameLst>
                                          <p:attrName>style.visibility</p:attrName>
                                        </p:attrNameLst>
                                      </p:cBhvr>
                                      <p:to>
                                        <p:strVal val="visible"/>
                                      </p:to>
                                    </p:set>
                                    <p:animEffect transition="in" filter="fade">
                                      <p:cBhvr>
                                        <p:cTn id="28" dur="2000"/>
                                        <p:tgtEl>
                                          <p:spTgt spid="72707">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2707">
                                            <p:txEl>
                                              <p:pRg st="5" end="5"/>
                                            </p:txEl>
                                          </p:spTgt>
                                        </p:tgtEl>
                                        <p:attrNameLst>
                                          <p:attrName>style.visibility</p:attrName>
                                        </p:attrNameLst>
                                      </p:cBhvr>
                                      <p:to>
                                        <p:strVal val="visible"/>
                                      </p:to>
                                    </p:set>
                                    <p:animEffect transition="in" filter="fade">
                                      <p:cBhvr>
                                        <p:cTn id="31" dur="2000"/>
                                        <p:tgtEl>
                                          <p:spTgt spid="72707">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2707">
                                            <p:txEl>
                                              <p:pRg st="6" end="6"/>
                                            </p:txEl>
                                          </p:spTgt>
                                        </p:tgtEl>
                                        <p:attrNameLst>
                                          <p:attrName>style.visibility</p:attrName>
                                        </p:attrNameLst>
                                      </p:cBhvr>
                                      <p:to>
                                        <p:strVal val="visible"/>
                                      </p:to>
                                    </p:set>
                                    <p:animEffect transition="in" filter="fade">
                                      <p:cBhvr>
                                        <p:cTn id="36" dur="2000"/>
                                        <p:tgtEl>
                                          <p:spTgt spid="72707">
                                            <p:txEl>
                                              <p:pRg st="6" end="6"/>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2707">
                                            <p:txEl>
                                              <p:pRg st="7" end="7"/>
                                            </p:txEl>
                                          </p:spTgt>
                                        </p:tgtEl>
                                        <p:attrNameLst>
                                          <p:attrName>style.visibility</p:attrName>
                                        </p:attrNameLst>
                                      </p:cBhvr>
                                      <p:to>
                                        <p:strVal val="visible"/>
                                      </p:to>
                                    </p:set>
                                    <p:animEffect transition="in" filter="fade">
                                      <p:cBhvr>
                                        <p:cTn id="39" dur="2000"/>
                                        <p:tgtEl>
                                          <p:spTgt spid="727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noFill/>
          <a:ln/>
        </p:spPr>
        <p:txBody>
          <a:bodyPr/>
          <a:lstStyle/>
          <a:p>
            <a:r>
              <a:rPr lang="en-US" dirty="0" smtClean="0">
                <a:effectLst/>
              </a:rPr>
              <a:t>Application Blocks</a:t>
            </a:r>
          </a:p>
        </p:txBody>
      </p:sp>
      <p:sp>
        <p:nvSpPr>
          <p:cNvPr id="112643" name="Rectangle 3"/>
          <p:cNvSpPr>
            <a:spLocks noGrp="1" noChangeArrowheads="1"/>
          </p:cNvSpPr>
          <p:nvPr>
            <p:ph type="body" idx="1"/>
          </p:nvPr>
        </p:nvSpPr>
        <p:spPr/>
        <p:txBody>
          <a:bodyPr/>
          <a:lstStyle/>
          <a:p>
            <a:r>
              <a:rPr lang="en-US" sz="2400" dirty="0" smtClean="0">
                <a:hlinkClick r:id="rId3"/>
              </a:rPr>
              <a:t>Caching Application Block</a:t>
            </a:r>
            <a:r>
              <a:rPr lang="en-US" sz="2400" dirty="0" smtClean="0"/>
              <a:t>. Developers can use this application block to incorporate a local cache in their applications. </a:t>
            </a:r>
          </a:p>
          <a:p>
            <a:r>
              <a:rPr lang="en-US" sz="2400" dirty="0" smtClean="0">
                <a:hlinkClick r:id="rId4"/>
              </a:rPr>
              <a:t>Cryptography Application Block</a:t>
            </a:r>
            <a:r>
              <a:rPr lang="en-US" sz="2400" dirty="0" smtClean="0"/>
              <a:t>. Developers can use this application block to incorporate hashing and symmetric encryption in their applications. </a:t>
            </a:r>
          </a:p>
          <a:p>
            <a:r>
              <a:rPr lang="en-US" sz="2400" dirty="0" smtClean="0">
                <a:hlinkClick r:id="rId5"/>
              </a:rPr>
              <a:t>Data Access Application Block</a:t>
            </a:r>
            <a:r>
              <a:rPr lang="en-US" sz="2400" dirty="0" smtClean="0"/>
              <a:t>. Developers can use this application block to incorporate standard database functionality in their applications.</a:t>
            </a:r>
            <a:r>
              <a:rPr lang="en-US" sz="2800" dirty="0" smtClean="0"/>
              <a:t> </a:t>
            </a:r>
          </a:p>
          <a:p>
            <a:endParaRPr lang="en-US" sz="2800" dirty="0" smtClean="0"/>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Effect transition="in" filter="blinds(horizontal)">
                                      <p:cBhvr>
                                        <p:cTn id="7" dur="500"/>
                                        <p:tgtEl>
                                          <p:spTgt spid="1126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43">
                                            <p:txEl>
                                              <p:pRg st="1" end="1"/>
                                            </p:txEl>
                                          </p:spTgt>
                                        </p:tgtEl>
                                        <p:attrNameLst>
                                          <p:attrName>style.visibility</p:attrName>
                                        </p:attrNameLst>
                                      </p:cBhvr>
                                      <p:to>
                                        <p:strVal val="visible"/>
                                      </p:to>
                                    </p:set>
                                    <p:animEffect transition="in" filter="blinds(horizontal)">
                                      <p:cBhvr>
                                        <p:cTn id="12" dur="500"/>
                                        <p:tgtEl>
                                          <p:spTgt spid="1126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643">
                                            <p:txEl>
                                              <p:pRg st="2" end="2"/>
                                            </p:txEl>
                                          </p:spTgt>
                                        </p:tgtEl>
                                        <p:attrNameLst>
                                          <p:attrName>style.visibility</p:attrName>
                                        </p:attrNameLst>
                                      </p:cBhvr>
                                      <p:to>
                                        <p:strVal val="visible"/>
                                      </p:to>
                                    </p:set>
                                    <p:animEffect transition="in" filter="blinds(horizontal)">
                                      <p:cBhvr>
                                        <p:cTn id="17" dur="500"/>
                                        <p:tgtEl>
                                          <p:spTgt spid="1126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noFill/>
          <a:ln/>
        </p:spPr>
        <p:txBody>
          <a:bodyPr/>
          <a:lstStyle/>
          <a:p>
            <a:r>
              <a:rPr lang="en-US" smtClean="0">
                <a:effectLst/>
              </a:rPr>
              <a:t>Application Blocks</a:t>
            </a:r>
          </a:p>
        </p:txBody>
      </p:sp>
      <p:sp>
        <p:nvSpPr>
          <p:cNvPr id="114691" name="Rectangle 3"/>
          <p:cNvSpPr>
            <a:spLocks noGrp="1" noChangeArrowheads="1"/>
          </p:cNvSpPr>
          <p:nvPr>
            <p:ph type="body" idx="1"/>
          </p:nvPr>
        </p:nvSpPr>
        <p:spPr/>
        <p:txBody>
          <a:bodyPr/>
          <a:lstStyle/>
          <a:p>
            <a:pPr>
              <a:lnSpc>
                <a:spcPct val="80000"/>
              </a:lnSpc>
            </a:pPr>
            <a:r>
              <a:rPr lang="en-US" sz="2400" dirty="0" smtClean="0">
                <a:hlinkClick r:id="rId3"/>
              </a:rPr>
              <a:t>Exception Handling Application Block</a:t>
            </a:r>
            <a:r>
              <a:rPr lang="en-US" sz="2400" dirty="0" smtClean="0"/>
              <a:t>. Developers and policy makers can use this application block to create a consistent strategy for processing exceptions that occur throughout the architectural layers of enterprise applications. </a:t>
            </a:r>
          </a:p>
          <a:p>
            <a:pPr>
              <a:lnSpc>
                <a:spcPct val="80000"/>
              </a:lnSpc>
            </a:pPr>
            <a:r>
              <a:rPr lang="en-US" sz="2400" dirty="0" smtClean="0">
                <a:hlinkClick r:id="rId4"/>
              </a:rPr>
              <a:t>Logging Application Block</a:t>
            </a:r>
            <a:r>
              <a:rPr lang="en-US" sz="2400" dirty="0" smtClean="0"/>
              <a:t>. Developers can use this application block to include standard logging functionality in their applications.</a:t>
            </a:r>
            <a:endParaRPr lang="en-US" sz="2000" dirty="0" smtClean="0"/>
          </a:p>
          <a:p>
            <a:pPr eaLnBrk="1" hangingPunct="1">
              <a:lnSpc>
                <a:spcPct val="80000"/>
              </a:lnSpc>
              <a:spcBef>
                <a:spcPct val="0"/>
              </a:spcBef>
            </a:pPr>
            <a:r>
              <a:rPr lang="en-US" sz="2400" dirty="0" smtClean="0">
                <a:hlinkClick r:id="rId5"/>
              </a:rPr>
              <a:t>The Policy Injection Application Block</a:t>
            </a:r>
            <a:r>
              <a:rPr lang="en-US" sz="2400" dirty="0" smtClean="0"/>
              <a:t>. Developers can use this application block to implement interception policies that streamline the implementation of common features, such as logging, caching, exception handling, and validation, across an application.</a:t>
            </a:r>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Effect transition="in" filter="blinds(horizontal)">
                                      <p:cBhvr>
                                        <p:cTn id="7" dur="500"/>
                                        <p:tgtEl>
                                          <p:spTgt spid="1146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4691">
                                            <p:txEl>
                                              <p:pRg st="1" end="1"/>
                                            </p:txEl>
                                          </p:spTgt>
                                        </p:tgtEl>
                                        <p:attrNameLst>
                                          <p:attrName>style.visibility</p:attrName>
                                        </p:attrNameLst>
                                      </p:cBhvr>
                                      <p:to>
                                        <p:strVal val="visible"/>
                                      </p:to>
                                    </p:set>
                                    <p:animEffect transition="in" filter="blinds(horizontal)">
                                      <p:cBhvr>
                                        <p:cTn id="12" dur="500"/>
                                        <p:tgtEl>
                                          <p:spTgt spid="1146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4691">
                                            <p:txEl>
                                              <p:pRg st="2" end="2"/>
                                            </p:txEl>
                                          </p:spTgt>
                                        </p:tgtEl>
                                        <p:attrNameLst>
                                          <p:attrName>style.visibility</p:attrName>
                                        </p:attrNameLst>
                                      </p:cBhvr>
                                      <p:to>
                                        <p:strVal val="visible"/>
                                      </p:to>
                                    </p:set>
                                    <p:animEffect transition="in" filter="blinds(horizontal)">
                                      <p:cBhvr>
                                        <p:cTn id="17" dur="500"/>
                                        <p:tgtEl>
                                          <p:spTgt spid="1146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noFill/>
          <a:ln/>
        </p:spPr>
        <p:txBody>
          <a:bodyPr/>
          <a:lstStyle/>
          <a:p>
            <a:r>
              <a:rPr lang="en-US" smtClean="0">
                <a:effectLst/>
              </a:rPr>
              <a:t>Application Blocks</a:t>
            </a:r>
          </a:p>
        </p:txBody>
      </p:sp>
      <p:sp>
        <p:nvSpPr>
          <p:cNvPr id="116739" name="Rectangle 3"/>
          <p:cNvSpPr>
            <a:spLocks noGrp="1" noChangeArrowheads="1"/>
          </p:cNvSpPr>
          <p:nvPr>
            <p:ph type="body" idx="1"/>
          </p:nvPr>
        </p:nvSpPr>
        <p:spPr/>
        <p:txBody>
          <a:bodyPr/>
          <a:lstStyle/>
          <a:p>
            <a:pPr>
              <a:lnSpc>
                <a:spcPct val="80000"/>
              </a:lnSpc>
            </a:pPr>
            <a:r>
              <a:rPr lang="en-US" sz="2400" dirty="0" smtClean="0">
                <a:hlinkClick r:id="rId3"/>
              </a:rPr>
              <a:t>Security Application Block</a:t>
            </a:r>
            <a:r>
              <a:rPr lang="en-US" sz="2400" dirty="0" smtClean="0"/>
              <a:t>. Developers can use this application block to incorporate authorization and security caching functionality in their applications. </a:t>
            </a:r>
          </a:p>
          <a:p>
            <a:pPr>
              <a:lnSpc>
                <a:spcPct val="80000"/>
              </a:lnSpc>
            </a:pPr>
            <a:r>
              <a:rPr lang="en-US" sz="2400" dirty="0" smtClean="0">
                <a:hlinkClick r:id="rId4"/>
              </a:rPr>
              <a:t>Unity Application Block</a:t>
            </a:r>
            <a:r>
              <a:rPr lang="en-US" sz="2400" dirty="0" smtClean="0"/>
              <a:t>. Developers can use this application block to implement a lightweight, extensible dependency injection container with support for constructor, property, and method call injection. </a:t>
            </a:r>
          </a:p>
          <a:p>
            <a:pPr>
              <a:lnSpc>
                <a:spcPct val="80000"/>
              </a:lnSpc>
            </a:pPr>
            <a:r>
              <a:rPr lang="en-US" sz="2400" dirty="0" smtClean="0">
                <a:hlinkClick r:id="rId5"/>
              </a:rPr>
              <a:t>The Validation Application Block</a:t>
            </a:r>
            <a:r>
              <a:rPr lang="en-US" sz="2400" dirty="0" smtClean="0"/>
              <a:t>. Developers can use this application block to create validation rules for business objects that can be used across different layers of their applications.</a:t>
            </a:r>
            <a:r>
              <a:rPr lang="en-US" sz="2800" dirty="0" smtClean="0"/>
              <a:t> </a:t>
            </a:r>
          </a:p>
          <a:p>
            <a:pPr>
              <a:lnSpc>
                <a:spcPct val="80000"/>
              </a:lnSpc>
            </a:pPr>
            <a:endParaRPr lang="en-US" sz="2800" dirty="0" smtClean="0"/>
          </a:p>
          <a:p>
            <a:pPr>
              <a:lnSpc>
                <a:spcPct val="80000"/>
              </a:lnSpc>
            </a:pPr>
            <a:endParaRPr lang="en-US" sz="2800" dirty="0" smtClean="0"/>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blinds(horizontal)">
                                      <p:cBhvr>
                                        <p:cTn id="7" dur="500"/>
                                        <p:tgtEl>
                                          <p:spTgt spid="1167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6739">
                                            <p:txEl>
                                              <p:pRg st="1" end="1"/>
                                            </p:txEl>
                                          </p:spTgt>
                                        </p:tgtEl>
                                        <p:attrNameLst>
                                          <p:attrName>style.visibility</p:attrName>
                                        </p:attrNameLst>
                                      </p:cBhvr>
                                      <p:to>
                                        <p:strVal val="visible"/>
                                      </p:to>
                                    </p:set>
                                    <p:animEffect transition="in" filter="blinds(horizontal)">
                                      <p:cBhvr>
                                        <p:cTn id="12" dur="500"/>
                                        <p:tgtEl>
                                          <p:spTgt spid="1167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6739">
                                            <p:txEl>
                                              <p:pRg st="2" end="2"/>
                                            </p:txEl>
                                          </p:spTgt>
                                        </p:tgtEl>
                                        <p:attrNameLst>
                                          <p:attrName>style.visibility</p:attrName>
                                        </p:attrNameLst>
                                      </p:cBhvr>
                                      <p:to>
                                        <p:strVal val="visible"/>
                                      </p:to>
                                    </p:set>
                                    <p:animEffect transition="in" filter="blinds(horizontal)">
                                      <p:cBhvr>
                                        <p:cTn id="17" dur="500"/>
                                        <p:tgtEl>
                                          <p:spTgt spid="1167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noFill/>
          <a:ln/>
        </p:spPr>
        <p:txBody>
          <a:bodyPr/>
          <a:lstStyle/>
          <a:p>
            <a:r>
              <a:rPr lang="en-US" smtClean="0">
                <a:effectLst/>
              </a:rPr>
              <a:t>Core</a:t>
            </a:r>
          </a:p>
        </p:txBody>
      </p:sp>
      <p:sp>
        <p:nvSpPr>
          <p:cNvPr id="118787" name="Rectangle 3"/>
          <p:cNvSpPr>
            <a:spLocks noGrp="1" noChangeArrowheads="1"/>
          </p:cNvSpPr>
          <p:nvPr>
            <p:ph type="body" idx="1"/>
          </p:nvPr>
        </p:nvSpPr>
        <p:spPr/>
        <p:txBody>
          <a:bodyPr/>
          <a:lstStyle/>
          <a:p>
            <a:r>
              <a:rPr lang="en-US" smtClean="0"/>
              <a:t>Common Assembly</a:t>
            </a:r>
          </a:p>
          <a:p>
            <a:r>
              <a:rPr lang="en-US" smtClean="0"/>
              <a:t>Instrumentation</a:t>
            </a:r>
          </a:p>
          <a:p>
            <a:r>
              <a:rPr lang="en-US" smtClean="0"/>
              <a:t>Configuration Helper Classes</a:t>
            </a:r>
          </a:p>
          <a:p>
            <a:endParaRPr lang="en-US" smtClean="0"/>
          </a:p>
          <a:p>
            <a:pPr algn="ctr">
              <a:buFont typeface="Wingdings" pitchFamily="2" charset="2"/>
              <a:buNone/>
            </a:pPr>
            <a:r>
              <a:rPr lang="en-US" sz="2400" smtClean="0">
                <a:solidFill>
                  <a:schemeClr val="hlink"/>
                </a:solidFill>
              </a:rPr>
              <a:t>Microsoft.Practices.EnterpriseLibrary.Common.dll</a:t>
            </a:r>
          </a:p>
          <a:p>
            <a:pPr algn="ctr">
              <a:buFont typeface="Wingdings" pitchFamily="2" charset="2"/>
              <a:buNone/>
            </a:pPr>
            <a:r>
              <a:rPr lang="en-US" sz="2400" smtClean="0">
                <a:solidFill>
                  <a:schemeClr val="hlink"/>
                </a:solidFill>
              </a:rPr>
              <a:t>Microsoft.Practices.ObjectBuilder2.dll</a:t>
            </a:r>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16"/>
          <p:cNvSpPr>
            <a:spLocks noGrp="1" noChangeArrowheads="1"/>
          </p:cNvSpPr>
          <p:nvPr>
            <p:ph type="title" idx="4294967295"/>
          </p:nvPr>
        </p:nvSpPr>
        <p:spPr>
          <a:xfrm>
            <a:off x="914400" y="381000"/>
            <a:ext cx="7726363" cy="838200"/>
          </a:xfrm>
        </p:spPr>
        <p:txBody>
          <a:bodyPr anchor="ctr">
            <a:normAutofit/>
          </a:bodyPr>
          <a:lstStyle/>
          <a:p>
            <a:r>
              <a:rPr lang="en-US" sz="3600" smtClean="0"/>
              <a:t>Application Blocks</a:t>
            </a:r>
          </a:p>
        </p:txBody>
      </p:sp>
      <p:grpSp>
        <p:nvGrpSpPr>
          <p:cNvPr id="126979" name="Group 86"/>
          <p:cNvGrpSpPr>
            <a:grpSpLocks/>
          </p:cNvGrpSpPr>
          <p:nvPr/>
        </p:nvGrpSpPr>
        <p:grpSpPr bwMode="auto">
          <a:xfrm>
            <a:off x="914400" y="1600200"/>
            <a:ext cx="7924800" cy="4724400"/>
            <a:chOff x="633224" y="1064159"/>
            <a:chExt cx="8237373" cy="5336641"/>
          </a:xfrm>
        </p:grpSpPr>
        <p:sp>
          <p:nvSpPr>
            <p:cNvPr id="309250" name="Rectangle 2"/>
            <p:cNvSpPr>
              <a:spLocks noChangeArrowheads="1"/>
            </p:cNvSpPr>
            <p:nvPr/>
          </p:nvSpPr>
          <p:spPr bwMode="auto">
            <a:xfrm>
              <a:off x="712788" y="1122363"/>
              <a:ext cx="1371600" cy="685800"/>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dirty="0">
                  <a:effectLst>
                    <a:outerShdw blurRad="38100" dist="38100" dir="2700000" algn="tl">
                      <a:srgbClr val="000000"/>
                    </a:outerShdw>
                  </a:effectLst>
                </a:rPr>
                <a:t>Caching</a:t>
              </a:r>
            </a:p>
          </p:txBody>
        </p:sp>
        <p:sp>
          <p:nvSpPr>
            <p:cNvPr id="309251" name="Rectangle 3"/>
            <p:cNvSpPr>
              <a:spLocks noChangeArrowheads="1"/>
            </p:cNvSpPr>
            <p:nvPr/>
          </p:nvSpPr>
          <p:spPr bwMode="auto">
            <a:xfrm>
              <a:off x="712788" y="5221288"/>
              <a:ext cx="1371600" cy="685800"/>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a:effectLst>
                    <a:outerShdw blurRad="38100" dist="38100" dir="2700000" algn="tl">
                      <a:srgbClr val="000000"/>
                    </a:outerShdw>
                  </a:effectLst>
                </a:rPr>
                <a:t>Security</a:t>
              </a:r>
            </a:p>
          </p:txBody>
        </p:sp>
        <p:sp>
          <p:nvSpPr>
            <p:cNvPr id="309253" name="Rectangle 5"/>
            <p:cNvSpPr>
              <a:spLocks noChangeArrowheads="1"/>
            </p:cNvSpPr>
            <p:nvPr/>
          </p:nvSpPr>
          <p:spPr bwMode="auto">
            <a:xfrm>
              <a:off x="3910013" y="1120775"/>
              <a:ext cx="1371600" cy="685800"/>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a:effectLst>
                    <a:outerShdw blurRad="38100" dist="38100" dir="2700000" algn="tl">
                      <a:srgbClr val="000000"/>
                    </a:outerShdw>
                  </a:effectLst>
                </a:rPr>
                <a:t>Data </a:t>
              </a:r>
            </a:p>
            <a:p>
              <a:pPr algn="ctr" eaLnBrk="0" hangingPunct="0">
                <a:defRPr/>
              </a:pPr>
              <a:r>
                <a:rPr lang="en-US" sz="1400">
                  <a:effectLst>
                    <a:outerShdw blurRad="38100" dist="38100" dir="2700000" algn="tl">
                      <a:srgbClr val="000000"/>
                    </a:outerShdw>
                  </a:effectLst>
                </a:rPr>
                <a:t>Access</a:t>
              </a:r>
            </a:p>
          </p:txBody>
        </p:sp>
        <p:sp>
          <p:nvSpPr>
            <p:cNvPr id="309254" name="Rectangle 6"/>
            <p:cNvSpPr>
              <a:spLocks noChangeArrowheads="1"/>
            </p:cNvSpPr>
            <p:nvPr/>
          </p:nvSpPr>
          <p:spPr bwMode="auto">
            <a:xfrm>
              <a:off x="7042150" y="1120775"/>
              <a:ext cx="1371600" cy="685800"/>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a:effectLst>
                    <a:outerShdw blurRad="38100" dist="38100" dir="2700000" algn="tl">
                      <a:srgbClr val="000000"/>
                    </a:outerShdw>
                  </a:effectLst>
                </a:rPr>
                <a:t>Logging</a:t>
              </a:r>
            </a:p>
          </p:txBody>
        </p:sp>
        <p:sp>
          <p:nvSpPr>
            <p:cNvPr id="309256" name="Rectangle 8"/>
            <p:cNvSpPr>
              <a:spLocks noChangeArrowheads="1"/>
            </p:cNvSpPr>
            <p:nvPr/>
          </p:nvSpPr>
          <p:spPr bwMode="auto">
            <a:xfrm>
              <a:off x="7042444" y="3200400"/>
              <a:ext cx="1371600" cy="685800"/>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a:effectLst>
                    <a:outerShdw blurRad="38100" dist="38100" dir="2700000" algn="tl">
                      <a:srgbClr val="000000"/>
                    </a:outerShdw>
                  </a:effectLst>
                </a:rPr>
                <a:t>Exception</a:t>
              </a:r>
            </a:p>
            <a:p>
              <a:pPr algn="ctr" eaLnBrk="0" hangingPunct="0">
                <a:defRPr/>
              </a:pPr>
              <a:r>
                <a:rPr lang="en-US" sz="1400">
                  <a:effectLst>
                    <a:outerShdw blurRad="38100" dist="38100" dir="2700000" algn="tl">
                      <a:srgbClr val="000000"/>
                    </a:outerShdw>
                  </a:effectLst>
                </a:rPr>
                <a:t>Handling</a:t>
              </a:r>
            </a:p>
          </p:txBody>
        </p:sp>
        <p:cxnSp>
          <p:nvCxnSpPr>
            <p:cNvPr id="309258" name="AutoShape 10"/>
            <p:cNvCxnSpPr>
              <a:cxnSpLocks noChangeShapeType="1"/>
              <a:stCxn id="0" idx="0"/>
              <a:endCxn id="0" idx="1"/>
            </p:cNvCxnSpPr>
            <p:nvPr/>
          </p:nvCxnSpPr>
          <p:spPr bwMode="auto">
            <a:xfrm rot="5400000" flipH="1">
              <a:off x="-821964" y="2982084"/>
              <a:ext cx="3737083" cy="704598"/>
            </a:xfrm>
            <a:prstGeom prst="bentConnector4">
              <a:avLst>
                <a:gd name="adj1" fmla="val 45157"/>
                <a:gd name="adj2" fmla="val 129731"/>
              </a:avLst>
            </a:prstGeom>
            <a:noFill/>
            <a:ln w="50800">
              <a:solidFill>
                <a:schemeClr val="accent3">
                  <a:lumMod val="60000"/>
                  <a:lumOff val="40000"/>
                </a:schemeClr>
              </a:solidFill>
              <a:prstDash val="sysDot"/>
              <a:miter lim="800000"/>
              <a:headEnd/>
              <a:tailEnd type="stealth" w="med" len="med"/>
            </a:ln>
            <a:effectLst/>
          </p:spPr>
        </p:cxnSp>
        <p:cxnSp>
          <p:nvCxnSpPr>
            <p:cNvPr id="309259" name="AutoShape 11"/>
            <p:cNvCxnSpPr>
              <a:cxnSpLocks noChangeShapeType="1"/>
              <a:stCxn id="0" idx="2"/>
              <a:endCxn id="0" idx="0"/>
            </p:cNvCxnSpPr>
            <p:nvPr/>
          </p:nvCxnSpPr>
          <p:spPr bwMode="auto">
            <a:xfrm rot="16200000" flipH="1">
              <a:off x="728068" y="2497090"/>
              <a:ext cx="1344920" cy="3300"/>
            </a:xfrm>
            <a:prstGeom prst="bentConnector3">
              <a:avLst>
                <a:gd name="adj1" fmla="val 49940"/>
              </a:avLst>
            </a:prstGeom>
            <a:noFill/>
            <a:ln w="50800">
              <a:solidFill>
                <a:schemeClr val="accent3">
                  <a:lumMod val="60000"/>
                  <a:lumOff val="40000"/>
                </a:schemeClr>
              </a:solidFill>
              <a:prstDash val="sysDot"/>
              <a:miter lim="800000"/>
              <a:headEnd/>
              <a:tailEnd type="stealth" w="med" len="med"/>
            </a:ln>
            <a:effectLst/>
          </p:spPr>
        </p:cxnSp>
        <p:cxnSp>
          <p:nvCxnSpPr>
            <p:cNvPr id="309262" name="AutoShape 14"/>
            <p:cNvCxnSpPr>
              <a:cxnSpLocks noChangeShapeType="1"/>
              <a:stCxn id="0" idx="1"/>
              <a:endCxn id="0" idx="3"/>
            </p:cNvCxnSpPr>
            <p:nvPr/>
          </p:nvCxnSpPr>
          <p:spPr bwMode="auto">
            <a:xfrm rot="10800000">
              <a:off x="5299749" y="1464049"/>
              <a:ext cx="1724370" cy="0"/>
            </a:xfrm>
            <a:prstGeom prst="straightConnector1">
              <a:avLst/>
            </a:prstGeom>
            <a:noFill/>
            <a:ln w="50800">
              <a:solidFill>
                <a:schemeClr val="accent3">
                  <a:lumMod val="60000"/>
                  <a:lumOff val="40000"/>
                </a:schemeClr>
              </a:solidFill>
              <a:prstDash val="sysDot"/>
              <a:round/>
              <a:headEnd/>
              <a:tailEnd type="stealth" w="med" len="med"/>
            </a:ln>
            <a:effectLst/>
          </p:spPr>
        </p:cxnSp>
        <p:cxnSp>
          <p:nvCxnSpPr>
            <p:cNvPr id="309263" name="AutoShape 15"/>
            <p:cNvCxnSpPr>
              <a:cxnSpLocks noChangeShapeType="1"/>
              <a:stCxn id="0" idx="0"/>
              <a:endCxn id="0" idx="2"/>
            </p:cNvCxnSpPr>
            <p:nvPr/>
          </p:nvCxnSpPr>
          <p:spPr bwMode="auto">
            <a:xfrm rot="16200000" flipV="1">
              <a:off x="7030399" y="2503223"/>
              <a:ext cx="1393337" cy="0"/>
            </a:xfrm>
            <a:prstGeom prst="bentConnector3">
              <a:avLst>
                <a:gd name="adj1" fmla="val 50000"/>
              </a:avLst>
            </a:prstGeom>
            <a:noFill/>
            <a:ln w="50800">
              <a:solidFill>
                <a:schemeClr val="accent3">
                  <a:lumMod val="60000"/>
                  <a:lumOff val="40000"/>
                </a:schemeClr>
              </a:solidFill>
              <a:prstDash val="sysDot"/>
              <a:miter lim="800000"/>
              <a:headEnd/>
              <a:tailEnd type="triangle" w="med" len="med"/>
            </a:ln>
            <a:effectLst/>
          </p:spPr>
        </p:cxnSp>
        <p:grpSp>
          <p:nvGrpSpPr>
            <p:cNvPr id="126989" name="Group 30"/>
            <p:cNvGrpSpPr>
              <a:grpSpLocks/>
            </p:cNvGrpSpPr>
            <p:nvPr/>
          </p:nvGrpSpPr>
          <p:grpSpPr bwMode="auto">
            <a:xfrm rot="5400000" flipH="1">
              <a:off x="1160463" y="1922463"/>
              <a:ext cx="461962" cy="258762"/>
              <a:chOff x="3072" y="2352"/>
              <a:chExt cx="339" cy="155"/>
            </a:xfrm>
          </p:grpSpPr>
          <p:sp>
            <p:nvSpPr>
              <p:cNvPr id="309279" name="Rectangle 31"/>
              <p:cNvSpPr>
                <a:spLocks noChangeArrowheads="1"/>
              </p:cNvSpPr>
              <p:nvPr/>
            </p:nvSpPr>
            <p:spPr bwMode="auto">
              <a:xfrm>
                <a:off x="3072" y="2346"/>
                <a:ext cx="279" cy="152"/>
              </a:xfrm>
              <a:prstGeom prst="rect">
                <a:avLst/>
              </a:prstGeom>
              <a:solidFill>
                <a:schemeClr val="folHlink"/>
              </a:solidFill>
              <a:ln w="28575" algn="ctr">
                <a:noFill/>
                <a:miter lim="800000"/>
                <a:headEnd/>
                <a:tailEnd/>
              </a:ln>
            </p:spPr>
            <p:txBody>
              <a:bodyPr wrap="none" anchor="ctr"/>
              <a:lstStyle/>
              <a:p>
                <a:pPr algn="ctr" eaLnBrk="0" hangingPunct="0">
                  <a:defRPr/>
                </a:pPr>
                <a:endParaRPr lang="en-US" sz="1400">
                  <a:effectLst>
                    <a:outerShdw blurRad="38100" dist="38100" dir="2700000" algn="tl">
                      <a:srgbClr val="000000"/>
                    </a:outerShdw>
                  </a:effectLst>
                  <a:cs typeface="+mn-cs"/>
                </a:endParaRPr>
              </a:p>
            </p:txBody>
          </p:sp>
          <p:grpSp>
            <p:nvGrpSpPr>
              <p:cNvPr id="126991" name="Group 32"/>
              <p:cNvGrpSpPr>
                <a:grpSpLocks/>
              </p:cNvGrpSpPr>
              <p:nvPr/>
            </p:nvGrpSpPr>
            <p:grpSpPr bwMode="auto">
              <a:xfrm>
                <a:off x="3164" y="2352"/>
                <a:ext cx="247" cy="155"/>
                <a:chOff x="3045" y="2555"/>
                <a:chExt cx="387" cy="251"/>
              </a:xfrm>
            </p:grpSpPr>
            <p:sp>
              <p:nvSpPr>
                <p:cNvPr id="309281" name="Rectangle 33"/>
                <p:cNvSpPr>
                  <a:spLocks noChangeArrowheads="1"/>
                </p:cNvSpPr>
                <p:nvPr/>
              </p:nvSpPr>
              <p:spPr bwMode="auto">
                <a:xfrm>
                  <a:off x="3176" y="2544"/>
                  <a:ext cx="241" cy="249"/>
                </a:xfrm>
                <a:prstGeom prst="rect">
                  <a:avLst/>
                </a:prstGeom>
                <a:solidFill>
                  <a:srgbClr val="FFFF00"/>
                </a:solidFill>
                <a:ln w="28575" algn="ctr">
                  <a:noFill/>
                  <a:miter lim="800000"/>
                  <a:headEnd/>
                  <a:tailEnd/>
                </a:ln>
              </p:spPr>
              <p:txBody>
                <a:bodyPr wrap="none" anchor="ctr"/>
                <a:lstStyle/>
                <a:p>
                  <a:pPr algn="ctr" eaLnBrk="0" hangingPunct="0">
                    <a:defRPr/>
                  </a:pPr>
                  <a:endParaRPr lang="en-US" sz="1400">
                    <a:effectLst>
                      <a:outerShdw blurRad="38100" dist="38100" dir="2700000" algn="tl">
                        <a:srgbClr val="000000"/>
                      </a:outerShdw>
                    </a:effectLst>
                    <a:cs typeface="+mn-cs"/>
                  </a:endParaRPr>
                </a:p>
              </p:txBody>
            </p:sp>
            <p:sp>
              <p:nvSpPr>
                <p:cNvPr id="309282" name="Oval 34"/>
                <p:cNvSpPr>
                  <a:spLocks noChangeArrowheads="1"/>
                </p:cNvSpPr>
                <p:nvPr/>
              </p:nvSpPr>
              <p:spPr bwMode="auto">
                <a:xfrm>
                  <a:off x="3030" y="2579"/>
                  <a:ext cx="170" cy="164"/>
                </a:xfrm>
                <a:prstGeom prst="ellipse">
                  <a:avLst/>
                </a:prstGeom>
                <a:solidFill>
                  <a:srgbClr val="FFFF00"/>
                </a:solidFill>
                <a:ln w="9525" algn="ctr">
                  <a:noFill/>
                  <a:round/>
                  <a:headEnd/>
                  <a:tailEnd/>
                </a:ln>
              </p:spPr>
              <p:txBody>
                <a:bodyPr rot="10800000" vert="eaVert" wrap="none" anchor="ctr"/>
                <a:lstStyle/>
                <a:p>
                  <a:pPr>
                    <a:defRPr/>
                  </a:pPr>
                  <a:endParaRPr lang="en-US">
                    <a:effectLst>
                      <a:outerShdw blurRad="38100" dist="38100" dir="2700000" algn="tl">
                        <a:srgbClr val="000000">
                          <a:alpha val="43137"/>
                        </a:srgbClr>
                      </a:outerShdw>
                    </a:effectLst>
                    <a:cs typeface="+mn-cs"/>
                  </a:endParaRPr>
                </a:p>
              </p:txBody>
            </p:sp>
          </p:grpSp>
        </p:grpSp>
        <p:grpSp>
          <p:nvGrpSpPr>
            <p:cNvPr id="126994" name="Group 117"/>
            <p:cNvGrpSpPr>
              <a:grpSpLocks/>
            </p:cNvGrpSpPr>
            <p:nvPr/>
          </p:nvGrpSpPr>
          <p:grpSpPr bwMode="auto">
            <a:xfrm>
              <a:off x="3097213" y="2335213"/>
              <a:ext cx="2995612" cy="2832100"/>
              <a:chOff x="1951" y="1471"/>
              <a:chExt cx="1887" cy="1784"/>
            </a:xfrm>
          </p:grpSpPr>
          <p:grpSp>
            <p:nvGrpSpPr>
              <p:cNvPr id="126995" name="Group 20"/>
              <p:cNvGrpSpPr>
                <a:grpSpLocks/>
              </p:cNvGrpSpPr>
              <p:nvPr/>
            </p:nvGrpSpPr>
            <p:grpSpPr bwMode="auto">
              <a:xfrm>
                <a:off x="3060" y="1630"/>
                <a:ext cx="291" cy="155"/>
                <a:chOff x="3072" y="2352"/>
                <a:chExt cx="339" cy="155"/>
              </a:xfrm>
            </p:grpSpPr>
            <p:sp>
              <p:nvSpPr>
                <p:cNvPr id="309269" name="Rectangle 21"/>
                <p:cNvSpPr>
                  <a:spLocks noChangeArrowheads="1"/>
                </p:cNvSpPr>
                <p:nvPr/>
              </p:nvSpPr>
              <p:spPr bwMode="auto">
                <a:xfrm>
                  <a:off x="3072" y="2352"/>
                  <a:ext cx="280" cy="149"/>
                </a:xfrm>
                <a:prstGeom prst="rect">
                  <a:avLst/>
                </a:prstGeom>
                <a:solidFill>
                  <a:schemeClr val="folHlink"/>
                </a:solidFill>
                <a:ln w="28575" algn="ctr">
                  <a:noFill/>
                  <a:miter lim="800000"/>
                  <a:headEnd/>
                  <a:tailEnd/>
                </a:ln>
                <a:effectLst/>
              </p:spPr>
              <p:txBody>
                <a:bodyPr wrap="none" anchor="ctr"/>
                <a:lstStyle/>
                <a:p>
                  <a:pPr algn="ctr" eaLnBrk="0" hangingPunct="0">
                    <a:defRPr/>
                  </a:pPr>
                  <a:endParaRPr lang="en-US" sz="1400">
                    <a:effectLst>
                      <a:outerShdw blurRad="38100" dist="38100" dir="2700000" algn="tl">
                        <a:srgbClr val="000000"/>
                      </a:outerShdw>
                    </a:effectLst>
                    <a:cs typeface="+mn-cs"/>
                  </a:endParaRPr>
                </a:p>
              </p:txBody>
            </p:sp>
            <p:grpSp>
              <p:nvGrpSpPr>
                <p:cNvPr id="126997" name="Group 22"/>
                <p:cNvGrpSpPr>
                  <a:grpSpLocks/>
                </p:cNvGrpSpPr>
                <p:nvPr/>
              </p:nvGrpSpPr>
              <p:grpSpPr bwMode="auto">
                <a:xfrm>
                  <a:off x="3164" y="2352"/>
                  <a:ext cx="247" cy="155"/>
                  <a:chOff x="3045" y="2555"/>
                  <a:chExt cx="387" cy="251"/>
                </a:xfrm>
              </p:grpSpPr>
              <p:sp>
                <p:nvSpPr>
                  <p:cNvPr id="309271" name="Rectangle 23"/>
                  <p:cNvSpPr>
                    <a:spLocks noChangeArrowheads="1"/>
                  </p:cNvSpPr>
                  <p:nvPr/>
                </p:nvSpPr>
                <p:spPr bwMode="auto">
                  <a:xfrm>
                    <a:off x="3176" y="2558"/>
                    <a:ext cx="256" cy="241"/>
                  </a:xfrm>
                  <a:prstGeom prst="rect">
                    <a:avLst/>
                  </a:prstGeom>
                  <a:solidFill>
                    <a:srgbClr val="FFFF00"/>
                  </a:solidFill>
                  <a:ln w="28575" algn="ctr">
                    <a:noFill/>
                    <a:miter lim="800000"/>
                    <a:headEnd/>
                    <a:tailEnd/>
                  </a:ln>
                  <a:effectLst/>
                </p:spPr>
                <p:txBody>
                  <a:bodyPr wrap="none" anchor="ctr"/>
                  <a:lstStyle/>
                  <a:p>
                    <a:pPr algn="ctr" eaLnBrk="0" hangingPunct="0">
                      <a:defRPr/>
                    </a:pPr>
                    <a:endParaRPr lang="en-US" sz="1400">
                      <a:effectLst>
                        <a:outerShdw blurRad="38100" dist="38100" dir="2700000" algn="tl">
                          <a:srgbClr val="000000"/>
                        </a:outerShdw>
                      </a:effectLst>
                      <a:cs typeface="+mn-cs"/>
                    </a:endParaRPr>
                  </a:p>
                </p:txBody>
              </p:sp>
              <p:sp>
                <p:nvSpPr>
                  <p:cNvPr id="309272" name="Oval 24"/>
                  <p:cNvSpPr>
                    <a:spLocks noChangeArrowheads="1"/>
                  </p:cNvSpPr>
                  <p:nvPr/>
                </p:nvSpPr>
                <p:spPr bwMode="auto">
                  <a:xfrm>
                    <a:off x="3039" y="2594"/>
                    <a:ext cx="157" cy="163"/>
                  </a:xfrm>
                  <a:prstGeom prst="ellipse">
                    <a:avLst/>
                  </a:prstGeom>
                  <a:solidFill>
                    <a:srgbClr val="FFFF00"/>
                  </a:solidFill>
                  <a:ln w="9525" algn="ctr">
                    <a:noFill/>
                    <a:round/>
                    <a:headEnd/>
                    <a:tailEnd/>
                  </a:ln>
                  <a:effectLst/>
                </p:spPr>
                <p:txBody>
                  <a:bodyPr wrap="none" anchor="ctr"/>
                  <a:lstStyle/>
                  <a:p>
                    <a:pPr>
                      <a:defRPr/>
                    </a:pPr>
                    <a:endParaRPr lang="en-US">
                      <a:effectLst>
                        <a:outerShdw blurRad="38100" dist="38100" dir="2700000" algn="tl">
                          <a:srgbClr val="000000">
                            <a:alpha val="43137"/>
                          </a:srgbClr>
                        </a:outerShdw>
                      </a:effectLst>
                      <a:cs typeface="+mn-cs"/>
                    </a:endParaRPr>
                  </a:p>
                </p:txBody>
              </p:sp>
            </p:grpSp>
          </p:grpSp>
          <p:sp>
            <p:nvSpPr>
              <p:cNvPr id="309307" name="Oval 59"/>
              <p:cNvSpPr>
                <a:spLocks noChangeArrowheads="1"/>
              </p:cNvSpPr>
              <p:nvPr/>
            </p:nvSpPr>
            <p:spPr bwMode="auto">
              <a:xfrm>
                <a:off x="1951" y="1471"/>
                <a:ext cx="1887" cy="1784"/>
              </a:xfrm>
              <a:prstGeom prst="ellipse">
                <a:avLst/>
              </a:prstGeom>
              <a:solidFill>
                <a:schemeClr val="accent4">
                  <a:lumMod val="75000"/>
                </a:schemeClr>
              </a:solidFill>
              <a:ln>
                <a:headEnd/>
                <a:tailEnd/>
              </a:ln>
            </p:spPr>
            <p:style>
              <a:lnRef idx="0">
                <a:schemeClr val="accent4"/>
              </a:lnRef>
              <a:fillRef idx="3">
                <a:schemeClr val="accent4"/>
              </a:fillRef>
              <a:effectRef idx="3">
                <a:schemeClr val="accent4"/>
              </a:effectRef>
              <a:fontRef idx="minor">
                <a:schemeClr val="lt1"/>
              </a:fontRef>
            </p:style>
            <p:txBody>
              <a:bodyPr wrap="none"/>
              <a:lstStyle/>
              <a:p>
                <a:pPr algn="ctr">
                  <a:defRPr/>
                </a:pPr>
                <a:endParaRPr lang="en-US">
                  <a:effectLst>
                    <a:outerShdw blurRad="38100" dist="38100" dir="2700000" algn="tl">
                      <a:srgbClr val="000000">
                        <a:alpha val="43137"/>
                      </a:srgbClr>
                    </a:outerShdw>
                  </a:effectLst>
                </a:endParaRPr>
              </a:p>
            </p:txBody>
          </p:sp>
          <p:sp>
            <p:nvSpPr>
              <p:cNvPr id="309309" name="Oval 61"/>
              <p:cNvSpPr>
                <a:spLocks noChangeArrowheads="1"/>
              </p:cNvSpPr>
              <p:nvPr/>
            </p:nvSpPr>
            <p:spPr bwMode="auto">
              <a:xfrm>
                <a:off x="2097" y="1881"/>
                <a:ext cx="673" cy="638"/>
              </a:xfrm>
              <a:prstGeom prst="ellipse">
                <a:avLst/>
              </a:prstGeom>
              <a:solidFill>
                <a:srgbClr val="0070C0"/>
              </a:solid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0" hangingPunct="0">
                  <a:defRPr/>
                </a:pPr>
                <a:r>
                  <a:rPr lang="en-US" sz="1400" dirty="0" err="1">
                    <a:effectLst>
                      <a:outerShdw blurRad="38100" dist="38100" dir="2700000" algn="tl">
                        <a:srgbClr val="000000"/>
                      </a:outerShdw>
                    </a:effectLst>
                  </a:rPr>
                  <a:t>Config</a:t>
                </a:r>
                <a:endParaRPr lang="en-US" sz="1400" dirty="0">
                  <a:effectLst>
                    <a:outerShdw blurRad="38100" dist="38100" dir="2700000" algn="tl">
                      <a:srgbClr val="000000"/>
                    </a:outerShdw>
                  </a:effectLst>
                </a:endParaRPr>
              </a:p>
              <a:p>
                <a:pPr algn="ctr" eaLnBrk="0" hangingPunct="0">
                  <a:defRPr/>
                </a:pPr>
                <a:r>
                  <a:rPr lang="en-US" sz="1400" dirty="0">
                    <a:effectLst>
                      <a:outerShdw blurRad="38100" dist="38100" dir="2700000" algn="tl">
                        <a:srgbClr val="000000"/>
                      </a:outerShdw>
                    </a:effectLst>
                  </a:rPr>
                  <a:t>Helpers </a:t>
                </a:r>
              </a:p>
              <a:p>
                <a:pPr algn="ctr" eaLnBrk="0" hangingPunct="0">
                  <a:defRPr/>
                </a:pPr>
                <a:r>
                  <a:rPr lang="en-US" sz="1400" dirty="0">
                    <a:effectLst>
                      <a:outerShdw blurRad="38100" dist="38100" dir="2700000" algn="tl">
                        <a:srgbClr val="000000"/>
                      </a:outerShdw>
                    </a:effectLst>
                  </a:rPr>
                  <a:t>&amp; Design</a:t>
                </a:r>
              </a:p>
            </p:txBody>
          </p:sp>
          <p:sp>
            <p:nvSpPr>
              <p:cNvPr id="309310" name="Oval 62"/>
              <p:cNvSpPr>
                <a:spLocks noChangeArrowheads="1"/>
              </p:cNvSpPr>
              <p:nvPr/>
            </p:nvSpPr>
            <p:spPr bwMode="auto">
              <a:xfrm>
                <a:off x="2978" y="1888"/>
                <a:ext cx="673" cy="638"/>
              </a:xfrm>
              <a:prstGeom prst="ellipse">
                <a:avLst/>
              </a:prstGeom>
              <a:solidFill>
                <a:srgbClr val="0070C0"/>
              </a:solid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0" hangingPunct="0">
                  <a:defRPr/>
                </a:pPr>
                <a:r>
                  <a:rPr lang="en-US" sz="1400" dirty="0" err="1">
                    <a:effectLst>
                      <a:outerShdw blurRad="38100" dist="38100" dir="2700000" algn="tl">
                        <a:srgbClr val="000000"/>
                      </a:outerShdw>
                    </a:effectLst>
                  </a:rPr>
                  <a:t>Instrumen</a:t>
                </a:r>
                <a:r>
                  <a:rPr lang="en-US" sz="1400" dirty="0">
                    <a:effectLst>
                      <a:outerShdw blurRad="38100" dist="38100" dir="2700000" algn="tl">
                        <a:srgbClr val="000000"/>
                      </a:outerShdw>
                    </a:effectLst>
                  </a:rPr>
                  <a:t>-</a:t>
                </a:r>
                <a:br>
                  <a:rPr lang="en-US" sz="1400" dirty="0">
                    <a:effectLst>
                      <a:outerShdw blurRad="38100" dist="38100" dir="2700000" algn="tl">
                        <a:srgbClr val="000000"/>
                      </a:outerShdw>
                    </a:effectLst>
                  </a:rPr>
                </a:br>
                <a:r>
                  <a:rPr lang="en-US" sz="1400" dirty="0" err="1">
                    <a:effectLst>
                      <a:outerShdw blurRad="38100" dist="38100" dir="2700000" algn="tl">
                        <a:srgbClr val="000000"/>
                      </a:outerShdw>
                    </a:effectLst>
                  </a:rPr>
                  <a:t>tation</a:t>
                </a:r>
                <a:endParaRPr lang="en-US" sz="1400" dirty="0">
                  <a:effectLst>
                    <a:outerShdw blurRad="38100" dist="38100" dir="2700000" algn="tl">
                      <a:srgbClr val="000000"/>
                    </a:outerShdw>
                  </a:effectLst>
                </a:endParaRPr>
              </a:p>
            </p:txBody>
          </p:sp>
          <p:sp>
            <p:nvSpPr>
              <p:cNvPr id="309311" name="Oval 63"/>
              <p:cNvSpPr>
                <a:spLocks noChangeArrowheads="1"/>
              </p:cNvSpPr>
              <p:nvPr/>
            </p:nvSpPr>
            <p:spPr bwMode="auto">
              <a:xfrm>
                <a:off x="2540" y="2519"/>
                <a:ext cx="673" cy="638"/>
              </a:xfrm>
              <a:prstGeom prst="ellipse">
                <a:avLst/>
              </a:prstGeom>
              <a:solidFill>
                <a:srgbClr val="0070C0"/>
              </a:solid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0" hangingPunct="0">
                  <a:defRPr/>
                </a:pPr>
                <a:r>
                  <a:rPr lang="en-US" sz="1400">
                    <a:effectLst>
                      <a:outerShdw blurRad="38100" dist="38100" dir="2700000" algn="tl">
                        <a:srgbClr val="000000"/>
                      </a:outerShdw>
                    </a:effectLst>
                  </a:rPr>
                  <a:t>Object</a:t>
                </a:r>
                <a:br>
                  <a:rPr lang="en-US" sz="1400">
                    <a:effectLst>
                      <a:outerShdw blurRad="38100" dist="38100" dir="2700000" algn="tl">
                        <a:srgbClr val="000000"/>
                      </a:outerShdw>
                    </a:effectLst>
                  </a:rPr>
                </a:br>
                <a:r>
                  <a:rPr lang="en-US" sz="1400">
                    <a:effectLst>
                      <a:outerShdw blurRad="38100" dist="38100" dir="2700000" algn="tl">
                        <a:srgbClr val="000000"/>
                      </a:outerShdw>
                    </a:effectLst>
                  </a:rPr>
                  <a:t>Builder</a:t>
                </a:r>
              </a:p>
            </p:txBody>
          </p:sp>
        </p:grpSp>
        <p:cxnSp>
          <p:nvCxnSpPr>
            <p:cNvPr id="127004" name="AutoShape 65"/>
            <p:cNvCxnSpPr>
              <a:cxnSpLocks noChangeShapeType="1"/>
            </p:cNvCxnSpPr>
            <p:nvPr/>
          </p:nvCxnSpPr>
          <p:spPr bwMode="auto">
            <a:xfrm rot="10800000" flipV="1">
              <a:off x="6092826" y="3543299"/>
              <a:ext cx="949619" cy="207963"/>
            </a:xfrm>
            <a:prstGeom prst="straightConnector1">
              <a:avLst/>
            </a:prstGeom>
            <a:noFill/>
            <a:ln w="50800">
              <a:solidFill>
                <a:schemeClr val="tx1"/>
              </a:solidFill>
              <a:prstDash val="sysDot"/>
              <a:round/>
              <a:headEnd/>
              <a:tailEnd type="triangle" w="med" len="med"/>
            </a:ln>
          </p:spPr>
        </p:cxnSp>
        <p:cxnSp>
          <p:nvCxnSpPr>
            <p:cNvPr id="127005" name="AutoShape 66"/>
            <p:cNvCxnSpPr>
              <a:cxnSpLocks noChangeShapeType="1"/>
            </p:cNvCxnSpPr>
            <p:nvPr/>
          </p:nvCxnSpPr>
          <p:spPr bwMode="auto">
            <a:xfrm flipH="1">
              <a:off x="5654675" y="1825625"/>
              <a:ext cx="1349375" cy="923925"/>
            </a:xfrm>
            <a:prstGeom prst="straightConnector1">
              <a:avLst/>
            </a:prstGeom>
            <a:noFill/>
            <a:ln w="50800">
              <a:solidFill>
                <a:schemeClr val="tx1"/>
              </a:solidFill>
              <a:prstDash val="sysDot"/>
              <a:round/>
              <a:headEnd/>
              <a:tailEnd type="triangle" w="med" len="med"/>
            </a:ln>
          </p:spPr>
        </p:cxnSp>
        <p:cxnSp>
          <p:nvCxnSpPr>
            <p:cNvPr id="127006" name="AutoShape 67"/>
            <p:cNvCxnSpPr>
              <a:cxnSpLocks noChangeShapeType="1"/>
            </p:cNvCxnSpPr>
            <p:nvPr/>
          </p:nvCxnSpPr>
          <p:spPr bwMode="auto">
            <a:xfrm>
              <a:off x="4595813" y="1825625"/>
              <a:ext cx="0" cy="509588"/>
            </a:xfrm>
            <a:prstGeom prst="straightConnector1">
              <a:avLst/>
            </a:prstGeom>
            <a:noFill/>
            <a:ln w="50800">
              <a:solidFill>
                <a:schemeClr val="tx1"/>
              </a:solidFill>
              <a:prstDash val="sysDot"/>
              <a:round/>
              <a:headEnd/>
              <a:tailEnd type="triangle" w="med" len="med"/>
            </a:ln>
          </p:spPr>
        </p:cxnSp>
        <p:cxnSp>
          <p:nvCxnSpPr>
            <p:cNvPr id="127007" name="AutoShape 68"/>
            <p:cNvCxnSpPr>
              <a:cxnSpLocks noChangeShapeType="1"/>
            </p:cNvCxnSpPr>
            <p:nvPr/>
          </p:nvCxnSpPr>
          <p:spPr bwMode="auto">
            <a:xfrm>
              <a:off x="2106613" y="3533775"/>
              <a:ext cx="990600" cy="217488"/>
            </a:xfrm>
            <a:prstGeom prst="straightConnector1">
              <a:avLst/>
            </a:prstGeom>
            <a:noFill/>
            <a:ln w="50800">
              <a:solidFill>
                <a:schemeClr val="tx1"/>
              </a:solidFill>
              <a:prstDash val="sysDot"/>
              <a:round/>
              <a:headEnd/>
              <a:tailEnd type="triangle" w="med" len="med"/>
            </a:ln>
          </p:spPr>
        </p:cxnSp>
        <p:cxnSp>
          <p:nvCxnSpPr>
            <p:cNvPr id="127008" name="AutoShape 69"/>
            <p:cNvCxnSpPr>
              <a:cxnSpLocks noChangeShapeType="1"/>
            </p:cNvCxnSpPr>
            <p:nvPr/>
          </p:nvCxnSpPr>
          <p:spPr bwMode="auto">
            <a:xfrm>
              <a:off x="2135188" y="1806575"/>
              <a:ext cx="1400175" cy="942975"/>
            </a:xfrm>
            <a:prstGeom prst="straightConnector1">
              <a:avLst/>
            </a:prstGeom>
            <a:noFill/>
            <a:ln w="50800">
              <a:solidFill>
                <a:schemeClr val="tx1"/>
              </a:solidFill>
              <a:prstDash val="sysDot"/>
              <a:round/>
              <a:headEnd/>
              <a:tailEnd type="triangle" w="med" len="med"/>
            </a:ln>
          </p:spPr>
        </p:cxnSp>
        <p:cxnSp>
          <p:nvCxnSpPr>
            <p:cNvPr id="127009" name="AutoShape 70"/>
            <p:cNvCxnSpPr>
              <a:cxnSpLocks noChangeShapeType="1"/>
            </p:cNvCxnSpPr>
            <p:nvPr/>
          </p:nvCxnSpPr>
          <p:spPr bwMode="auto">
            <a:xfrm flipV="1">
              <a:off x="2103438" y="4752975"/>
              <a:ext cx="1431925" cy="811213"/>
            </a:xfrm>
            <a:prstGeom prst="straightConnector1">
              <a:avLst/>
            </a:prstGeom>
            <a:noFill/>
            <a:ln w="50800">
              <a:solidFill>
                <a:schemeClr val="tx1"/>
              </a:solidFill>
              <a:prstDash val="sysDot"/>
              <a:round/>
              <a:headEnd/>
              <a:tailEnd type="triangle" w="med" len="med"/>
            </a:ln>
          </p:spPr>
        </p:cxnSp>
        <p:grpSp>
          <p:nvGrpSpPr>
            <p:cNvPr id="127010" name="Group 71"/>
            <p:cNvGrpSpPr>
              <a:grpSpLocks/>
            </p:cNvGrpSpPr>
            <p:nvPr/>
          </p:nvGrpSpPr>
          <p:grpSpPr bwMode="auto">
            <a:xfrm rot="10800000" flipH="1">
              <a:off x="6559550" y="1349375"/>
              <a:ext cx="461963" cy="258763"/>
              <a:chOff x="3072" y="2352"/>
              <a:chExt cx="339" cy="155"/>
            </a:xfrm>
          </p:grpSpPr>
          <p:sp>
            <p:nvSpPr>
              <p:cNvPr id="309320" name="Rectangle 72"/>
              <p:cNvSpPr>
                <a:spLocks noChangeArrowheads="1"/>
              </p:cNvSpPr>
              <p:nvPr/>
            </p:nvSpPr>
            <p:spPr bwMode="auto">
              <a:xfrm>
                <a:off x="3070" y="2353"/>
                <a:ext cx="280" cy="155"/>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grpSp>
            <p:nvGrpSpPr>
              <p:cNvPr id="127012" name="Group 73"/>
              <p:cNvGrpSpPr>
                <a:grpSpLocks/>
              </p:cNvGrpSpPr>
              <p:nvPr/>
            </p:nvGrpSpPr>
            <p:grpSpPr bwMode="auto">
              <a:xfrm>
                <a:off x="3164" y="2352"/>
                <a:ext cx="247" cy="155"/>
                <a:chOff x="3045" y="2555"/>
                <a:chExt cx="387" cy="251"/>
              </a:xfrm>
            </p:grpSpPr>
            <p:sp>
              <p:nvSpPr>
                <p:cNvPr id="309322" name="Rectangle 74"/>
                <p:cNvSpPr>
                  <a:spLocks noChangeArrowheads="1"/>
                </p:cNvSpPr>
                <p:nvPr/>
              </p:nvSpPr>
              <p:spPr bwMode="auto">
                <a:xfrm>
                  <a:off x="3188" y="2557"/>
                  <a:ext cx="258" cy="250"/>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sp>
              <p:nvSpPr>
                <p:cNvPr id="309323" name="Oval 75"/>
                <p:cNvSpPr>
                  <a:spLocks noChangeArrowheads="1"/>
                </p:cNvSpPr>
                <p:nvPr/>
              </p:nvSpPr>
              <p:spPr bwMode="auto">
                <a:xfrm>
                  <a:off x="3049" y="2594"/>
                  <a:ext cx="158" cy="163"/>
                </a:xfrm>
                <a:prstGeom prst="ellipse">
                  <a:avLst/>
                </a:prstGeom>
                <a:solidFill>
                  <a:srgbClr val="FFFF00"/>
                </a:solidFill>
                <a:ln w="9525" algn="ctr">
                  <a:noFill/>
                  <a:round/>
                  <a:headEnd/>
                  <a:tailEnd/>
                </a:ln>
              </p:spPr>
              <p:txBody>
                <a:bodyPr rot="10800000" wrap="none" anchor="ctr"/>
                <a:lstStyle/>
                <a:p>
                  <a:pPr>
                    <a:defRPr/>
                  </a:pPr>
                  <a:endParaRPr lang="en-US">
                    <a:effectLst>
                      <a:outerShdw blurRad="38100" dist="38100" dir="2700000" algn="tl">
                        <a:srgbClr val="000000">
                          <a:alpha val="43137"/>
                        </a:srgbClr>
                      </a:outerShdw>
                    </a:effectLst>
                    <a:cs typeface="+mn-cs"/>
                  </a:endParaRPr>
                </a:p>
              </p:txBody>
            </p:sp>
          </p:grpSp>
        </p:grpSp>
        <p:sp>
          <p:nvSpPr>
            <p:cNvPr id="309255" name="Rectangle 7"/>
            <p:cNvSpPr>
              <a:spLocks noChangeArrowheads="1"/>
            </p:cNvSpPr>
            <p:nvPr/>
          </p:nvSpPr>
          <p:spPr bwMode="auto">
            <a:xfrm>
              <a:off x="715963" y="3190875"/>
              <a:ext cx="1371600" cy="685800"/>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a:effectLst>
                    <a:outerShdw blurRad="38100" dist="38100" dir="2700000" algn="tl">
                      <a:srgbClr val="000000"/>
                    </a:outerShdw>
                  </a:effectLst>
                </a:rPr>
                <a:t>Cryptography</a:t>
              </a:r>
            </a:p>
          </p:txBody>
        </p:sp>
        <p:sp>
          <p:nvSpPr>
            <p:cNvPr id="309341" name="Text Box 93"/>
            <p:cNvSpPr txBox="1">
              <a:spLocks noChangeArrowheads="1"/>
            </p:cNvSpPr>
            <p:nvPr/>
          </p:nvSpPr>
          <p:spPr bwMode="auto">
            <a:xfrm>
              <a:off x="4237075" y="2529225"/>
              <a:ext cx="806907" cy="516449"/>
            </a:xfrm>
            <a:prstGeom prst="rect">
              <a:avLst/>
            </a:prstGeom>
            <a:noFill/>
            <a:ln w="25400" algn="ctr">
              <a:noFill/>
              <a:miter lim="800000"/>
              <a:headEnd/>
              <a:tailEnd/>
            </a:ln>
            <a:effectLst/>
          </p:spPr>
          <p:txBody>
            <a:bodyPr wrap="none">
              <a:spAutoFit/>
            </a:bodyPr>
            <a:lstStyle/>
            <a:p>
              <a:pPr>
                <a:defRPr/>
              </a:pPr>
              <a:r>
                <a:rPr lang="en-US" dirty="0">
                  <a:effectLst>
                    <a:outerShdw blurRad="38100" dist="38100" dir="2700000" algn="tl">
                      <a:srgbClr val="000000">
                        <a:alpha val="43137"/>
                      </a:srgbClr>
                    </a:outerShdw>
                  </a:effectLst>
                  <a:cs typeface="+mn-cs"/>
                </a:rPr>
                <a:t>Core</a:t>
              </a:r>
            </a:p>
          </p:txBody>
        </p:sp>
        <p:grpSp>
          <p:nvGrpSpPr>
            <p:cNvPr id="127017" name="Group 94"/>
            <p:cNvGrpSpPr>
              <a:grpSpLocks/>
            </p:cNvGrpSpPr>
            <p:nvPr/>
          </p:nvGrpSpPr>
          <p:grpSpPr bwMode="auto">
            <a:xfrm rot="16200000" flipH="1">
              <a:off x="7505994" y="2827338"/>
              <a:ext cx="461962" cy="258762"/>
              <a:chOff x="3072" y="2352"/>
              <a:chExt cx="339" cy="155"/>
            </a:xfrm>
          </p:grpSpPr>
          <p:sp>
            <p:nvSpPr>
              <p:cNvPr id="309343" name="Rectangle 95"/>
              <p:cNvSpPr>
                <a:spLocks noChangeArrowheads="1"/>
              </p:cNvSpPr>
              <p:nvPr/>
            </p:nvSpPr>
            <p:spPr bwMode="auto">
              <a:xfrm>
                <a:off x="3074" y="2352"/>
                <a:ext cx="281" cy="155"/>
              </a:xfrm>
              <a:prstGeom prst="rect">
                <a:avLst/>
              </a:prstGeom>
              <a:solidFill>
                <a:schemeClr val="folHlink"/>
              </a:solidFill>
              <a:ln w="28575" algn="ctr">
                <a:noFill/>
                <a:miter lim="800000"/>
                <a:headEnd/>
                <a:tailEnd/>
              </a:ln>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grpSp>
            <p:nvGrpSpPr>
              <p:cNvPr id="127019" name="Group 96"/>
              <p:cNvGrpSpPr>
                <a:grpSpLocks/>
              </p:cNvGrpSpPr>
              <p:nvPr/>
            </p:nvGrpSpPr>
            <p:grpSpPr bwMode="auto">
              <a:xfrm>
                <a:off x="3164" y="2352"/>
                <a:ext cx="247" cy="155"/>
                <a:chOff x="3045" y="2555"/>
                <a:chExt cx="387" cy="251"/>
              </a:xfrm>
            </p:grpSpPr>
            <p:sp>
              <p:nvSpPr>
                <p:cNvPr id="309345" name="Rectangle 97"/>
                <p:cNvSpPr>
                  <a:spLocks noChangeArrowheads="1"/>
                </p:cNvSpPr>
                <p:nvPr/>
              </p:nvSpPr>
              <p:spPr bwMode="auto">
                <a:xfrm>
                  <a:off x="3185" y="2555"/>
                  <a:ext cx="267" cy="253"/>
                </a:xfrm>
                <a:prstGeom prst="rect">
                  <a:avLst/>
                </a:prstGeom>
                <a:solidFill>
                  <a:srgbClr val="FFFF00"/>
                </a:solidFill>
                <a:ln w="28575" algn="ctr">
                  <a:noFill/>
                  <a:miter lim="800000"/>
                  <a:headEnd/>
                  <a:tailEnd/>
                </a:ln>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sp>
              <p:nvSpPr>
                <p:cNvPr id="309346" name="Oval 98"/>
                <p:cNvSpPr>
                  <a:spLocks noChangeArrowheads="1"/>
                </p:cNvSpPr>
                <p:nvPr/>
              </p:nvSpPr>
              <p:spPr bwMode="auto">
                <a:xfrm>
                  <a:off x="3038" y="2593"/>
                  <a:ext cx="172" cy="165"/>
                </a:xfrm>
                <a:prstGeom prst="ellipse">
                  <a:avLst/>
                </a:prstGeom>
                <a:solidFill>
                  <a:srgbClr val="FFFF00"/>
                </a:solidFill>
                <a:ln w="9525" algn="ctr">
                  <a:noFill/>
                  <a:round/>
                  <a:headEnd/>
                  <a:tailEnd/>
                </a:ln>
              </p:spPr>
              <p:txBody>
                <a:bodyPr vert="eaVert" wrap="none" anchor="ctr"/>
                <a:lstStyle/>
                <a:p>
                  <a:pPr>
                    <a:defRPr/>
                  </a:pPr>
                  <a:endParaRPr lang="en-US">
                    <a:effectLst>
                      <a:outerShdw blurRad="38100" dist="38100" dir="2700000" algn="tl">
                        <a:srgbClr val="000000">
                          <a:alpha val="43137"/>
                        </a:srgbClr>
                      </a:outerShdw>
                    </a:effectLst>
                    <a:cs typeface="+mn-cs"/>
                  </a:endParaRPr>
                </a:p>
              </p:txBody>
            </p:sp>
          </p:grpSp>
        </p:grpSp>
        <p:cxnSp>
          <p:nvCxnSpPr>
            <p:cNvPr id="309356" name="AutoShape 108"/>
            <p:cNvCxnSpPr>
              <a:cxnSpLocks noChangeShapeType="1"/>
              <a:stCxn id="0" idx="3"/>
              <a:endCxn id="0" idx="1"/>
            </p:cNvCxnSpPr>
            <p:nvPr/>
          </p:nvCxnSpPr>
          <p:spPr bwMode="auto">
            <a:xfrm flipV="1">
              <a:off x="2103477" y="1464049"/>
              <a:ext cx="1787074" cy="1793"/>
            </a:xfrm>
            <a:prstGeom prst="bentConnector3">
              <a:avLst>
                <a:gd name="adj1" fmla="val 50000"/>
              </a:avLst>
            </a:prstGeom>
            <a:noFill/>
            <a:ln w="50800">
              <a:solidFill>
                <a:schemeClr val="accent3">
                  <a:lumMod val="60000"/>
                  <a:lumOff val="40000"/>
                </a:schemeClr>
              </a:solidFill>
              <a:prstDash val="sysDot"/>
              <a:miter lim="800000"/>
              <a:headEnd/>
              <a:tailEnd type="stealth" w="med" len="med"/>
            </a:ln>
            <a:effectLst/>
          </p:spPr>
        </p:cxnSp>
        <p:grpSp>
          <p:nvGrpSpPr>
            <p:cNvPr id="127023" name="Group 83"/>
            <p:cNvGrpSpPr>
              <a:grpSpLocks/>
            </p:cNvGrpSpPr>
            <p:nvPr/>
          </p:nvGrpSpPr>
          <p:grpSpPr bwMode="auto">
            <a:xfrm rot="10800000">
              <a:off x="2105025" y="1330325"/>
              <a:ext cx="461963" cy="258763"/>
              <a:chOff x="3072" y="2352"/>
              <a:chExt cx="339" cy="155"/>
            </a:xfrm>
          </p:grpSpPr>
          <p:sp>
            <p:nvSpPr>
              <p:cNvPr id="309332" name="Rectangle 84"/>
              <p:cNvSpPr>
                <a:spLocks noChangeArrowheads="1"/>
              </p:cNvSpPr>
              <p:nvPr/>
            </p:nvSpPr>
            <p:spPr bwMode="auto">
              <a:xfrm>
                <a:off x="3084" y="2352"/>
                <a:ext cx="282" cy="156"/>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grpSp>
            <p:nvGrpSpPr>
              <p:cNvPr id="127025" name="Group 85"/>
              <p:cNvGrpSpPr>
                <a:grpSpLocks/>
              </p:cNvGrpSpPr>
              <p:nvPr/>
            </p:nvGrpSpPr>
            <p:grpSpPr bwMode="auto">
              <a:xfrm>
                <a:off x="3164" y="2352"/>
                <a:ext cx="247" cy="155"/>
                <a:chOff x="3045" y="2555"/>
                <a:chExt cx="387" cy="251"/>
              </a:xfrm>
            </p:grpSpPr>
            <p:sp>
              <p:nvSpPr>
                <p:cNvPr id="309334" name="Rectangle 86"/>
                <p:cNvSpPr>
                  <a:spLocks noChangeArrowheads="1"/>
                </p:cNvSpPr>
                <p:nvPr/>
              </p:nvSpPr>
              <p:spPr bwMode="auto">
                <a:xfrm>
                  <a:off x="3193" y="2555"/>
                  <a:ext cx="256" cy="252"/>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sp>
              <p:nvSpPr>
                <p:cNvPr id="309335" name="Oval 87"/>
                <p:cNvSpPr>
                  <a:spLocks noChangeArrowheads="1"/>
                </p:cNvSpPr>
                <p:nvPr/>
              </p:nvSpPr>
              <p:spPr bwMode="auto">
                <a:xfrm>
                  <a:off x="3067" y="2594"/>
                  <a:ext cx="158" cy="163"/>
                </a:xfrm>
                <a:prstGeom prst="ellipse">
                  <a:avLst/>
                </a:prstGeom>
                <a:solidFill>
                  <a:srgbClr val="FFFF00"/>
                </a:solidFill>
                <a:ln w="9525" algn="ctr">
                  <a:noFill/>
                  <a:round/>
                  <a:headEnd/>
                  <a:tailEnd/>
                </a:ln>
              </p:spPr>
              <p:txBody>
                <a:bodyPr rot="10800000" wrap="none" anchor="ctr"/>
                <a:lstStyle/>
                <a:p>
                  <a:pPr>
                    <a:defRPr/>
                  </a:pPr>
                  <a:endParaRPr lang="en-US">
                    <a:effectLst>
                      <a:outerShdw blurRad="38100" dist="38100" dir="2700000" algn="tl">
                        <a:srgbClr val="000000">
                          <a:alpha val="43137"/>
                        </a:srgbClr>
                      </a:outerShdw>
                    </a:effectLst>
                    <a:cs typeface="+mn-cs"/>
                  </a:endParaRPr>
                </a:p>
              </p:txBody>
            </p:sp>
          </p:grpSp>
        </p:grpSp>
        <p:grpSp>
          <p:nvGrpSpPr>
            <p:cNvPr id="127028" name="Group 110"/>
            <p:cNvGrpSpPr>
              <a:grpSpLocks/>
            </p:cNvGrpSpPr>
            <p:nvPr/>
          </p:nvGrpSpPr>
          <p:grpSpPr bwMode="auto">
            <a:xfrm rot="16200000" flipH="1">
              <a:off x="1166812" y="4841876"/>
              <a:ext cx="461963" cy="258762"/>
              <a:chOff x="3072" y="2352"/>
              <a:chExt cx="339" cy="155"/>
            </a:xfrm>
          </p:grpSpPr>
          <p:sp>
            <p:nvSpPr>
              <p:cNvPr id="309359" name="Rectangle 111"/>
              <p:cNvSpPr>
                <a:spLocks noChangeArrowheads="1"/>
              </p:cNvSpPr>
              <p:nvPr/>
            </p:nvSpPr>
            <p:spPr bwMode="auto">
              <a:xfrm>
                <a:off x="3069" y="2352"/>
                <a:ext cx="279" cy="155"/>
              </a:xfrm>
              <a:prstGeom prst="rect">
                <a:avLst/>
              </a:prstGeom>
              <a:solidFill>
                <a:schemeClr val="folHlink"/>
              </a:solidFill>
              <a:ln w="28575" algn="ctr">
                <a:noFill/>
                <a:miter lim="800000"/>
                <a:headEnd/>
                <a:tailEnd/>
              </a:ln>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grpSp>
            <p:nvGrpSpPr>
              <p:cNvPr id="127030" name="Group 112"/>
              <p:cNvGrpSpPr>
                <a:grpSpLocks/>
              </p:cNvGrpSpPr>
              <p:nvPr/>
            </p:nvGrpSpPr>
            <p:grpSpPr bwMode="auto">
              <a:xfrm>
                <a:off x="3164" y="2352"/>
                <a:ext cx="247" cy="155"/>
                <a:chOff x="3045" y="2555"/>
                <a:chExt cx="387" cy="251"/>
              </a:xfrm>
            </p:grpSpPr>
            <p:sp>
              <p:nvSpPr>
                <p:cNvPr id="309361" name="Rectangle 113"/>
                <p:cNvSpPr>
                  <a:spLocks noChangeArrowheads="1"/>
                </p:cNvSpPr>
                <p:nvPr/>
              </p:nvSpPr>
              <p:spPr bwMode="auto">
                <a:xfrm>
                  <a:off x="3177" y="2553"/>
                  <a:ext cx="255" cy="253"/>
                </a:xfrm>
                <a:prstGeom prst="rect">
                  <a:avLst/>
                </a:prstGeom>
                <a:solidFill>
                  <a:srgbClr val="FFFF00"/>
                </a:solidFill>
                <a:ln w="28575" algn="ctr">
                  <a:noFill/>
                  <a:miter lim="800000"/>
                  <a:headEnd/>
                  <a:tailEnd/>
                </a:ln>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sp>
              <p:nvSpPr>
                <p:cNvPr id="309362" name="Oval 114"/>
                <p:cNvSpPr>
                  <a:spLocks noChangeArrowheads="1"/>
                </p:cNvSpPr>
                <p:nvPr/>
              </p:nvSpPr>
              <p:spPr bwMode="auto">
                <a:xfrm>
                  <a:off x="3045" y="2592"/>
                  <a:ext cx="156" cy="164"/>
                </a:xfrm>
                <a:prstGeom prst="ellipse">
                  <a:avLst/>
                </a:prstGeom>
                <a:solidFill>
                  <a:srgbClr val="FFFF00"/>
                </a:solidFill>
                <a:ln w="9525" algn="ctr">
                  <a:noFill/>
                  <a:round/>
                  <a:headEnd/>
                  <a:tailEnd/>
                </a:ln>
              </p:spPr>
              <p:txBody>
                <a:bodyPr vert="eaVert" wrap="none" anchor="ctr"/>
                <a:lstStyle/>
                <a:p>
                  <a:pPr>
                    <a:defRPr/>
                  </a:pPr>
                  <a:endParaRPr lang="en-US">
                    <a:effectLst>
                      <a:outerShdw blurRad="38100" dist="38100" dir="2700000" algn="tl">
                        <a:srgbClr val="000000">
                          <a:alpha val="43137"/>
                        </a:srgbClr>
                      </a:outerShdw>
                    </a:effectLst>
                    <a:cs typeface="+mn-cs"/>
                  </a:endParaRPr>
                </a:p>
              </p:txBody>
            </p:sp>
          </p:grpSp>
        </p:grpSp>
        <p:sp>
          <p:nvSpPr>
            <p:cNvPr id="84" name="Rectangle 8"/>
            <p:cNvSpPr>
              <a:spLocks noChangeArrowheads="1"/>
            </p:cNvSpPr>
            <p:nvPr/>
          </p:nvSpPr>
          <p:spPr bwMode="auto">
            <a:xfrm>
              <a:off x="7045912" y="5257800"/>
              <a:ext cx="1371600" cy="685800"/>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dirty="0">
                  <a:effectLst>
                    <a:outerShdw blurRad="38100" dist="38100" dir="2700000" algn="tl">
                      <a:srgbClr val="000000"/>
                    </a:outerShdw>
                  </a:effectLst>
                </a:rPr>
                <a:t>Policy Injection</a:t>
              </a:r>
            </a:p>
          </p:txBody>
        </p:sp>
        <p:sp>
          <p:nvSpPr>
            <p:cNvPr id="85" name="Rectangle 8"/>
            <p:cNvSpPr>
              <a:spLocks noChangeArrowheads="1"/>
            </p:cNvSpPr>
            <p:nvPr/>
          </p:nvSpPr>
          <p:spPr bwMode="auto">
            <a:xfrm>
              <a:off x="3918010" y="5504156"/>
              <a:ext cx="1371600" cy="685800"/>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dirty="0">
                  <a:effectLst>
                    <a:outerShdw blurRad="38100" dist="38100" dir="2700000" algn="tl">
                      <a:srgbClr val="000000"/>
                    </a:outerShdw>
                  </a:effectLst>
                </a:rPr>
                <a:t>Validation</a:t>
              </a:r>
            </a:p>
          </p:txBody>
        </p:sp>
        <p:cxnSp>
          <p:nvCxnSpPr>
            <p:cNvPr id="86" name="AutoShape 15"/>
            <p:cNvCxnSpPr>
              <a:cxnSpLocks noChangeShapeType="1"/>
              <a:stCxn id="0" idx="0"/>
              <a:endCxn id="0" idx="2"/>
            </p:cNvCxnSpPr>
            <p:nvPr/>
          </p:nvCxnSpPr>
          <p:spPr bwMode="auto">
            <a:xfrm rot="16200000" flipV="1">
              <a:off x="7042737" y="4569236"/>
              <a:ext cx="1373611" cy="4950"/>
            </a:xfrm>
            <a:prstGeom prst="bentConnector3">
              <a:avLst>
                <a:gd name="adj1" fmla="val 50000"/>
              </a:avLst>
            </a:prstGeom>
            <a:noFill/>
            <a:ln w="50800">
              <a:solidFill>
                <a:schemeClr val="accent3">
                  <a:lumMod val="60000"/>
                  <a:lumOff val="40000"/>
                </a:schemeClr>
              </a:solidFill>
              <a:prstDash val="sysDot"/>
              <a:miter lim="800000"/>
              <a:headEnd/>
              <a:tailEnd type="triangle" w="med" len="med"/>
            </a:ln>
            <a:effectLst/>
          </p:spPr>
        </p:cxnSp>
        <p:grpSp>
          <p:nvGrpSpPr>
            <p:cNvPr id="127036" name="Group 94"/>
            <p:cNvGrpSpPr>
              <a:grpSpLocks/>
            </p:cNvGrpSpPr>
            <p:nvPr/>
          </p:nvGrpSpPr>
          <p:grpSpPr bwMode="auto">
            <a:xfrm rot="16200000" flipH="1">
              <a:off x="7518400" y="4911078"/>
              <a:ext cx="461962" cy="258762"/>
              <a:chOff x="3072" y="2352"/>
              <a:chExt cx="339" cy="155"/>
            </a:xfrm>
          </p:grpSpPr>
          <p:sp>
            <p:nvSpPr>
              <p:cNvPr id="88" name="Rectangle 95"/>
              <p:cNvSpPr>
                <a:spLocks noChangeArrowheads="1"/>
              </p:cNvSpPr>
              <p:nvPr/>
            </p:nvSpPr>
            <p:spPr bwMode="auto">
              <a:xfrm>
                <a:off x="3069" y="2352"/>
                <a:ext cx="279" cy="152"/>
              </a:xfrm>
              <a:prstGeom prst="rect">
                <a:avLst/>
              </a:prstGeom>
              <a:solidFill>
                <a:schemeClr val="folHlink"/>
              </a:solidFill>
              <a:ln w="28575" algn="ctr">
                <a:noFill/>
                <a:miter lim="800000"/>
                <a:headEnd/>
                <a:tailEnd/>
              </a:ln>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grpSp>
            <p:nvGrpSpPr>
              <p:cNvPr id="127038" name="Group 96"/>
              <p:cNvGrpSpPr>
                <a:grpSpLocks/>
              </p:cNvGrpSpPr>
              <p:nvPr/>
            </p:nvGrpSpPr>
            <p:grpSpPr bwMode="auto">
              <a:xfrm>
                <a:off x="3156" y="2352"/>
                <a:ext cx="246" cy="155"/>
                <a:chOff x="3045" y="2555"/>
                <a:chExt cx="387" cy="251"/>
              </a:xfrm>
            </p:grpSpPr>
            <p:sp>
              <p:nvSpPr>
                <p:cNvPr id="90" name="Rectangle 97"/>
                <p:cNvSpPr>
                  <a:spLocks noChangeArrowheads="1"/>
                </p:cNvSpPr>
                <p:nvPr/>
              </p:nvSpPr>
              <p:spPr bwMode="auto">
                <a:xfrm>
                  <a:off x="3176" y="2555"/>
                  <a:ext cx="256" cy="249"/>
                </a:xfrm>
                <a:prstGeom prst="rect">
                  <a:avLst/>
                </a:prstGeom>
                <a:solidFill>
                  <a:srgbClr val="FFFF00"/>
                </a:solidFill>
                <a:ln w="28575" algn="ctr">
                  <a:noFill/>
                  <a:miter lim="800000"/>
                  <a:headEnd/>
                  <a:tailEnd/>
                </a:ln>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sp>
              <p:nvSpPr>
                <p:cNvPr id="91" name="Oval 98"/>
                <p:cNvSpPr>
                  <a:spLocks noChangeArrowheads="1"/>
                </p:cNvSpPr>
                <p:nvPr/>
              </p:nvSpPr>
              <p:spPr bwMode="auto">
                <a:xfrm>
                  <a:off x="3046" y="2592"/>
                  <a:ext cx="156" cy="164"/>
                </a:xfrm>
                <a:prstGeom prst="ellipse">
                  <a:avLst/>
                </a:prstGeom>
                <a:solidFill>
                  <a:srgbClr val="FFFF00"/>
                </a:solidFill>
                <a:ln w="9525" algn="ctr">
                  <a:noFill/>
                  <a:round/>
                  <a:headEnd/>
                  <a:tailEnd/>
                </a:ln>
              </p:spPr>
              <p:txBody>
                <a:bodyPr vert="eaVert" wrap="none" anchor="ctr"/>
                <a:lstStyle/>
                <a:p>
                  <a:pPr>
                    <a:defRPr/>
                  </a:pPr>
                  <a:endParaRPr lang="en-US">
                    <a:effectLst>
                      <a:outerShdw blurRad="38100" dist="38100" dir="2700000" algn="tl">
                        <a:srgbClr val="000000">
                          <a:alpha val="43137"/>
                        </a:srgbClr>
                      </a:outerShdw>
                    </a:effectLst>
                    <a:cs typeface="+mn-cs"/>
                  </a:endParaRPr>
                </a:p>
              </p:txBody>
            </p:sp>
          </p:grpSp>
        </p:grpSp>
        <p:cxnSp>
          <p:nvCxnSpPr>
            <p:cNvPr id="127041" name="AutoShape 65"/>
            <p:cNvCxnSpPr>
              <a:cxnSpLocks noChangeShapeType="1"/>
            </p:cNvCxnSpPr>
            <p:nvPr/>
          </p:nvCxnSpPr>
          <p:spPr bwMode="auto">
            <a:xfrm rot="10800000">
              <a:off x="5654128" y="4752562"/>
              <a:ext cx="1356273" cy="505238"/>
            </a:xfrm>
            <a:prstGeom prst="straightConnector1">
              <a:avLst/>
            </a:prstGeom>
            <a:noFill/>
            <a:ln w="50800">
              <a:solidFill>
                <a:schemeClr val="tx1"/>
              </a:solidFill>
              <a:prstDash val="sysDot"/>
              <a:round/>
              <a:headEnd/>
              <a:tailEnd type="triangle" w="med" len="med"/>
            </a:ln>
          </p:spPr>
        </p:cxnSp>
        <p:cxnSp>
          <p:nvCxnSpPr>
            <p:cNvPr id="127042" name="AutoShape 67"/>
            <p:cNvCxnSpPr>
              <a:cxnSpLocks noChangeShapeType="1"/>
            </p:cNvCxnSpPr>
            <p:nvPr/>
          </p:nvCxnSpPr>
          <p:spPr bwMode="auto">
            <a:xfrm rot="16200000" flipV="1">
              <a:off x="4430994" y="5331339"/>
              <a:ext cx="336843" cy="8791"/>
            </a:xfrm>
            <a:prstGeom prst="straightConnector1">
              <a:avLst/>
            </a:prstGeom>
            <a:noFill/>
            <a:ln w="50800">
              <a:solidFill>
                <a:schemeClr val="tx1"/>
              </a:solidFill>
              <a:prstDash val="sysDot"/>
              <a:round/>
              <a:headEnd/>
              <a:tailEnd type="triangle" w="med" len="med"/>
            </a:ln>
          </p:spPr>
        </p:cxnSp>
        <p:cxnSp>
          <p:nvCxnSpPr>
            <p:cNvPr id="106" name="AutoShape 15"/>
            <p:cNvCxnSpPr>
              <a:cxnSpLocks noChangeShapeType="1"/>
              <a:stCxn id="0" idx="1"/>
              <a:endCxn id="0" idx="3"/>
            </p:cNvCxnSpPr>
            <p:nvPr/>
          </p:nvCxnSpPr>
          <p:spPr bwMode="auto">
            <a:xfrm rot="10800000" flipV="1">
              <a:off x="5288198" y="5601021"/>
              <a:ext cx="1759022" cy="245673"/>
            </a:xfrm>
            <a:prstGeom prst="bentConnector3">
              <a:avLst>
                <a:gd name="adj1" fmla="val 15122"/>
              </a:avLst>
            </a:prstGeom>
            <a:noFill/>
            <a:ln w="50800">
              <a:solidFill>
                <a:schemeClr val="accent3">
                  <a:lumMod val="60000"/>
                  <a:lumOff val="40000"/>
                </a:schemeClr>
              </a:solidFill>
              <a:prstDash val="sysDot"/>
              <a:miter lim="800000"/>
              <a:headEnd/>
              <a:tailEnd type="triangle" w="med" len="med"/>
            </a:ln>
            <a:effectLst/>
          </p:spPr>
        </p:cxnSp>
        <p:cxnSp>
          <p:nvCxnSpPr>
            <p:cNvPr id="114" name="AutoShape 15"/>
            <p:cNvCxnSpPr>
              <a:cxnSpLocks noChangeShapeType="1"/>
              <a:stCxn id="0" idx="3"/>
              <a:endCxn id="0" idx="3"/>
            </p:cNvCxnSpPr>
            <p:nvPr/>
          </p:nvCxnSpPr>
          <p:spPr bwMode="auto">
            <a:xfrm flipH="1" flipV="1">
              <a:off x="8413516" y="1464049"/>
              <a:ext cx="4950" cy="4136972"/>
            </a:xfrm>
            <a:prstGeom prst="bentConnector3">
              <a:avLst>
                <a:gd name="adj1" fmla="val -6076555"/>
              </a:avLst>
            </a:prstGeom>
            <a:noFill/>
            <a:ln w="50800">
              <a:solidFill>
                <a:schemeClr val="accent3">
                  <a:lumMod val="60000"/>
                  <a:lumOff val="40000"/>
                </a:schemeClr>
              </a:solidFill>
              <a:prstDash val="sysDot"/>
              <a:miter lim="800000"/>
              <a:headEnd/>
              <a:tailEnd type="triangle" w="med" len="med"/>
            </a:ln>
            <a:effectLst/>
          </p:spPr>
        </p:cxnSp>
        <p:grpSp>
          <p:nvGrpSpPr>
            <p:cNvPr id="127045" name="Group 83"/>
            <p:cNvGrpSpPr>
              <a:grpSpLocks/>
            </p:cNvGrpSpPr>
            <p:nvPr/>
          </p:nvGrpSpPr>
          <p:grpSpPr bwMode="auto">
            <a:xfrm rot="10800000">
              <a:off x="8408634" y="5465114"/>
              <a:ext cx="461963" cy="258763"/>
              <a:chOff x="3072" y="2352"/>
              <a:chExt cx="339" cy="155"/>
            </a:xfrm>
          </p:grpSpPr>
          <p:sp>
            <p:nvSpPr>
              <p:cNvPr id="110" name="Rectangle 84"/>
              <p:cNvSpPr>
                <a:spLocks noChangeArrowheads="1"/>
              </p:cNvSpPr>
              <p:nvPr/>
            </p:nvSpPr>
            <p:spPr bwMode="auto">
              <a:xfrm>
                <a:off x="3073" y="2351"/>
                <a:ext cx="280" cy="156"/>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grpSp>
            <p:nvGrpSpPr>
              <p:cNvPr id="127047" name="Group 85"/>
              <p:cNvGrpSpPr>
                <a:grpSpLocks/>
              </p:cNvGrpSpPr>
              <p:nvPr/>
            </p:nvGrpSpPr>
            <p:grpSpPr bwMode="auto">
              <a:xfrm>
                <a:off x="3156" y="2352"/>
                <a:ext cx="246" cy="155"/>
                <a:chOff x="3045" y="2555"/>
                <a:chExt cx="387" cy="251"/>
              </a:xfrm>
            </p:grpSpPr>
            <p:sp>
              <p:nvSpPr>
                <p:cNvPr id="112" name="Rectangle 86"/>
                <p:cNvSpPr>
                  <a:spLocks noChangeArrowheads="1"/>
                </p:cNvSpPr>
                <p:nvPr/>
              </p:nvSpPr>
              <p:spPr bwMode="auto">
                <a:xfrm>
                  <a:off x="3162" y="2554"/>
                  <a:ext cx="255" cy="252"/>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sp>
              <p:nvSpPr>
                <p:cNvPr id="113" name="Oval 87"/>
                <p:cNvSpPr>
                  <a:spLocks noChangeArrowheads="1"/>
                </p:cNvSpPr>
                <p:nvPr/>
              </p:nvSpPr>
              <p:spPr bwMode="auto">
                <a:xfrm>
                  <a:off x="3049" y="2593"/>
                  <a:ext cx="152" cy="162"/>
                </a:xfrm>
                <a:prstGeom prst="ellipse">
                  <a:avLst/>
                </a:prstGeom>
                <a:solidFill>
                  <a:srgbClr val="FFFF00"/>
                </a:solidFill>
                <a:ln w="9525" algn="ctr">
                  <a:noFill/>
                  <a:round/>
                  <a:headEnd/>
                  <a:tailEnd/>
                </a:ln>
              </p:spPr>
              <p:txBody>
                <a:bodyPr rot="10800000" wrap="none" anchor="ctr"/>
                <a:lstStyle/>
                <a:p>
                  <a:pPr>
                    <a:defRPr/>
                  </a:pPr>
                  <a:endParaRPr lang="en-US">
                    <a:effectLst>
                      <a:outerShdw blurRad="38100" dist="38100" dir="2700000" algn="tl">
                        <a:srgbClr val="000000">
                          <a:alpha val="43137"/>
                        </a:srgbClr>
                      </a:outerShdw>
                    </a:effectLst>
                    <a:cs typeface="+mn-cs"/>
                  </a:endParaRPr>
                </a:p>
              </p:txBody>
            </p:sp>
          </p:grpSp>
        </p:grpSp>
        <p:cxnSp>
          <p:nvCxnSpPr>
            <p:cNvPr id="122" name="AutoShape 15"/>
            <p:cNvCxnSpPr>
              <a:cxnSpLocks noChangeShapeType="1"/>
              <a:stCxn id="0" idx="2"/>
              <a:endCxn id="0" idx="2"/>
            </p:cNvCxnSpPr>
            <p:nvPr/>
          </p:nvCxnSpPr>
          <p:spPr bwMode="auto">
            <a:xfrm rot="5400000" flipH="1">
              <a:off x="4546619" y="2758128"/>
              <a:ext cx="37658" cy="6333141"/>
            </a:xfrm>
            <a:prstGeom prst="bentConnector3">
              <a:avLst>
                <a:gd name="adj1" fmla="val -2012016"/>
              </a:avLst>
            </a:prstGeom>
            <a:noFill/>
            <a:ln w="50800">
              <a:solidFill>
                <a:schemeClr val="accent3">
                  <a:lumMod val="60000"/>
                  <a:lumOff val="40000"/>
                </a:schemeClr>
              </a:solidFill>
              <a:prstDash val="sysDot"/>
              <a:miter lim="800000"/>
              <a:headEnd/>
              <a:tailEnd type="triangle" w="med" len="med"/>
            </a:ln>
            <a:effectLst/>
          </p:spPr>
        </p:cxnSp>
        <p:grpSp>
          <p:nvGrpSpPr>
            <p:cNvPr id="127051" name="Group 71"/>
            <p:cNvGrpSpPr>
              <a:grpSpLocks/>
            </p:cNvGrpSpPr>
            <p:nvPr/>
          </p:nvGrpSpPr>
          <p:grpSpPr bwMode="auto">
            <a:xfrm rot="10800000" flipH="1">
              <a:off x="6629400" y="5562600"/>
              <a:ext cx="461963" cy="258763"/>
              <a:chOff x="3072" y="2352"/>
              <a:chExt cx="339" cy="155"/>
            </a:xfrm>
          </p:grpSpPr>
          <p:sp>
            <p:nvSpPr>
              <p:cNvPr id="118" name="Rectangle 72"/>
              <p:cNvSpPr>
                <a:spLocks noChangeArrowheads="1"/>
              </p:cNvSpPr>
              <p:nvPr/>
            </p:nvSpPr>
            <p:spPr bwMode="auto">
              <a:xfrm>
                <a:off x="3071" y="2360"/>
                <a:ext cx="280" cy="155"/>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grpSp>
            <p:nvGrpSpPr>
              <p:cNvPr id="127053" name="Group 73"/>
              <p:cNvGrpSpPr>
                <a:grpSpLocks/>
              </p:cNvGrpSpPr>
              <p:nvPr/>
            </p:nvGrpSpPr>
            <p:grpSpPr bwMode="auto">
              <a:xfrm>
                <a:off x="3156" y="2352"/>
                <a:ext cx="246" cy="155"/>
                <a:chOff x="3045" y="2555"/>
                <a:chExt cx="387" cy="251"/>
              </a:xfrm>
            </p:grpSpPr>
            <p:sp>
              <p:nvSpPr>
                <p:cNvPr id="120" name="Rectangle 74"/>
                <p:cNvSpPr>
                  <a:spLocks noChangeArrowheads="1"/>
                </p:cNvSpPr>
                <p:nvPr/>
              </p:nvSpPr>
              <p:spPr bwMode="auto">
                <a:xfrm>
                  <a:off x="3195" y="2584"/>
                  <a:ext cx="251" cy="250"/>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a:effectLst>
                      <a:outerShdw blurRad="38100" dist="38100" dir="2700000" algn="tl">
                        <a:srgbClr val="000000"/>
                      </a:outerShdw>
                    </a:effectLst>
                    <a:cs typeface="+mn-cs"/>
                  </a:endParaRPr>
                </a:p>
              </p:txBody>
            </p:sp>
            <p:sp>
              <p:nvSpPr>
                <p:cNvPr id="121" name="Oval 75"/>
                <p:cNvSpPr>
                  <a:spLocks noChangeArrowheads="1"/>
                </p:cNvSpPr>
                <p:nvPr/>
              </p:nvSpPr>
              <p:spPr bwMode="auto">
                <a:xfrm>
                  <a:off x="3057" y="2612"/>
                  <a:ext cx="152" cy="162"/>
                </a:xfrm>
                <a:prstGeom prst="ellipse">
                  <a:avLst/>
                </a:prstGeom>
                <a:solidFill>
                  <a:srgbClr val="FFFF00"/>
                </a:solidFill>
                <a:ln w="9525" algn="ctr">
                  <a:noFill/>
                  <a:round/>
                  <a:headEnd/>
                  <a:tailEnd/>
                </a:ln>
              </p:spPr>
              <p:txBody>
                <a:bodyPr rot="10800000" wrap="none" anchor="ctr"/>
                <a:lstStyle/>
                <a:p>
                  <a:pPr>
                    <a:defRPr/>
                  </a:pPr>
                  <a:endParaRPr lang="en-US">
                    <a:effectLst>
                      <a:outerShdw blurRad="38100" dist="38100" dir="2700000" algn="tl">
                        <a:srgbClr val="000000">
                          <a:alpha val="43137"/>
                        </a:srgbClr>
                      </a:outerShdw>
                    </a:effectLst>
                    <a:cs typeface="+mn-cs"/>
                  </a:endParaRPr>
                </a:p>
              </p:txBody>
            </p:sp>
          </p:grpSp>
        </p:grpSp>
        <p:grpSp>
          <p:nvGrpSpPr>
            <p:cNvPr id="127056" name="Group 94"/>
            <p:cNvGrpSpPr>
              <a:grpSpLocks/>
            </p:cNvGrpSpPr>
            <p:nvPr/>
          </p:nvGrpSpPr>
          <p:grpSpPr bwMode="auto">
            <a:xfrm rot="5400000" flipH="1">
              <a:off x="7518400" y="6040438"/>
              <a:ext cx="461962" cy="258762"/>
              <a:chOff x="3072" y="2352"/>
              <a:chExt cx="339" cy="155"/>
            </a:xfrm>
          </p:grpSpPr>
          <p:sp>
            <p:nvSpPr>
              <p:cNvPr id="102" name="Rectangle 95"/>
              <p:cNvSpPr>
                <a:spLocks noChangeArrowheads="1"/>
              </p:cNvSpPr>
              <p:nvPr/>
            </p:nvSpPr>
            <p:spPr bwMode="auto">
              <a:xfrm>
                <a:off x="3072" y="2346"/>
                <a:ext cx="279" cy="152"/>
              </a:xfrm>
              <a:prstGeom prst="rect">
                <a:avLst/>
              </a:prstGeom>
              <a:solidFill>
                <a:schemeClr val="folHlink"/>
              </a:solidFill>
              <a:ln w="28575" algn="ctr">
                <a:noFill/>
                <a:miter lim="800000"/>
                <a:headEnd/>
                <a:tailEnd/>
              </a:ln>
            </p:spPr>
            <p:txBody>
              <a:bodyPr wrap="none" anchor="ctr"/>
              <a:lstStyle/>
              <a:p>
                <a:pPr algn="ctr" eaLnBrk="0" hangingPunct="0">
                  <a:defRPr/>
                </a:pPr>
                <a:endParaRPr lang="en-US" sz="1400">
                  <a:effectLst>
                    <a:outerShdw blurRad="38100" dist="38100" dir="2700000" algn="tl">
                      <a:srgbClr val="000000"/>
                    </a:outerShdw>
                  </a:effectLst>
                  <a:cs typeface="+mn-cs"/>
                </a:endParaRPr>
              </a:p>
            </p:txBody>
          </p:sp>
          <p:grpSp>
            <p:nvGrpSpPr>
              <p:cNvPr id="127058" name="Group 96"/>
              <p:cNvGrpSpPr>
                <a:grpSpLocks/>
              </p:cNvGrpSpPr>
              <p:nvPr/>
            </p:nvGrpSpPr>
            <p:grpSpPr bwMode="auto">
              <a:xfrm>
                <a:off x="3156" y="2352"/>
                <a:ext cx="246" cy="155"/>
                <a:chOff x="3045" y="2555"/>
                <a:chExt cx="387" cy="251"/>
              </a:xfrm>
            </p:grpSpPr>
            <p:sp>
              <p:nvSpPr>
                <p:cNvPr id="104" name="Rectangle 97"/>
                <p:cNvSpPr>
                  <a:spLocks noChangeArrowheads="1"/>
                </p:cNvSpPr>
                <p:nvPr/>
              </p:nvSpPr>
              <p:spPr bwMode="auto">
                <a:xfrm>
                  <a:off x="3175" y="2549"/>
                  <a:ext cx="256" cy="247"/>
                </a:xfrm>
                <a:prstGeom prst="rect">
                  <a:avLst/>
                </a:prstGeom>
                <a:solidFill>
                  <a:srgbClr val="FFFF00"/>
                </a:solidFill>
                <a:ln w="28575" algn="ctr">
                  <a:noFill/>
                  <a:miter lim="800000"/>
                  <a:headEnd/>
                  <a:tailEnd/>
                </a:ln>
              </p:spPr>
              <p:txBody>
                <a:bodyPr wrap="none" anchor="ctr"/>
                <a:lstStyle/>
                <a:p>
                  <a:pPr algn="ctr" eaLnBrk="0" hangingPunct="0">
                    <a:defRPr/>
                  </a:pPr>
                  <a:endParaRPr lang="en-US" sz="1400">
                    <a:effectLst>
                      <a:outerShdw blurRad="38100" dist="38100" dir="2700000" algn="tl">
                        <a:srgbClr val="000000"/>
                      </a:outerShdw>
                    </a:effectLst>
                    <a:cs typeface="+mn-cs"/>
                  </a:endParaRPr>
                </a:p>
              </p:txBody>
            </p:sp>
            <p:sp>
              <p:nvSpPr>
                <p:cNvPr id="105" name="Oval 98"/>
                <p:cNvSpPr>
                  <a:spLocks noChangeArrowheads="1"/>
                </p:cNvSpPr>
                <p:nvPr/>
              </p:nvSpPr>
              <p:spPr bwMode="auto">
                <a:xfrm>
                  <a:off x="3045" y="2579"/>
                  <a:ext cx="156" cy="164"/>
                </a:xfrm>
                <a:prstGeom prst="ellipse">
                  <a:avLst/>
                </a:prstGeom>
                <a:solidFill>
                  <a:srgbClr val="FFFF00"/>
                </a:solidFill>
                <a:ln w="9525" algn="ctr">
                  <a:noFill/>
                  <a:round/>
                  <a:headEnd/>
                  <a:tailEnd/>
                </a:ln>
              </p:spPr>
              <p:txBody>
                <a:bodyPr rot="10800000" vert="eaVert" wrap="none" anchor="ctr"/>
                <a:lstStyle/>
                <a:p>
                  <a:pPr>
                    <a:defRPr/>
                  </a:pPr>
                  <a:endParaRPr lang="en-US">
                    <a:effectLst>
                      <a:outerShdw blurRad="38100" dist="38100" dir="2700000" algn="tl">
                        <a:srgbClr val="000000">
                          <a:alpha val="43137"/>
                        </a:srgbClr>
                      </a:outerShdw>
                    </a:effectLst>
                    <a:cs typeface="+mn-cs"/>
                  </a:endParaRPr>
                </a:p>
              </p:txBody>
            </p:sp>
          </p:grpSp>
        </p:grpSp>
      </p:grpSp>
      <p:sp>
        <p:nvSpPr>
          <p:cNvPr id="87"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7"/>
          <p:cNvGrpSpPr/>
          <p:nvPr/>
        </p:nvGrpSpPr>
        <p:grpSpPr>
          <a:xfrm>
            <a:off x="838200" y="1371600"/>
            <a:ext cx="7404100" cy="4572000"/>
            <a:chOff x="693738" y="838200"/>
            <a:chExt cx="8005762" cy="4832350"/>
          </a:xfrm>
          <a:scene3d>
            <a:camera prst="orthographicFront">
              <a:rot lat="18666000" lon="19560000" rev="2508000"/>
            </a:camera>
            <a:lightRig rig="threePt" dir="t"/>
          </a:scene3d>
        </p:grpSpPr>
        <p:sp>
          <p:nvSpPr>
            <p:cNvPr id="309250" name="Rectangle 2"/>
            <p:cNvSpPr>
              <a:spLocks noChangeArrowheads="1"/>
            </p:cNvSpPr>
            <p:nvPr/>
          </p:nvSpPr>
          <p:spPr bwMode="auto">
            <a:xfrm>
              <a:off x="712389" y="839653"/>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Caching</a:t>
              </a:r>
            </a:p>
          </p:txBody>
        </p:sp>
        <p:sp>
          <p:nvSpPr>
            <p:cNvPr id="309251" name="Rectangle 3"/>
            <p:cNvSpPr>
              <a:spLocks noChangeArrowheads="1"/>
            </p:cNvSpPr>
            <p:nvPr/>
          </p:nvSpPr>
          <p:spPr bwMode="auto">
            <a:xfrm>
              <a:off x="712389" y="4591045"/>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a:effectLst>
                    <a:outerShdw blurRad="38100" dist="38100" dir="2700000" algn="tl">
                      <a:srgbClr val="000000"/>
                    </a:outerShdw>
                  </a:effectLst>
                </a:rPr>
                <a:t>Security</a:t>
              </a:r>
            </a:p>
          </p:txBody>
        </p:sp>
        <p:sp>
          <p:nvSpPr>
            <p:cNvPr id="309253" name="Rectangle 5"/>
            <p:cNvSpPr>
              <a:spLocks noChangeArrowheads="1"/>
            </p:cNvSpPr>
            <p:nvPr/>
          </p:nvSpPr>
          <p:spPr bwMode="auto">
            <a:xfrm>
              <a:off x="3842714" y="838200"/>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Data Access</a:t>
              </a:r>
              <a:br>
                <a:rPr lang="en-US" sz="1400" b="1" dirty="0">
                  <a:effectLst>
                    <a:outerShdw blurRad="38100" dist="38100" dir="2700000" algn="tl">
                      <a:srgbClr val="000000"/>
                    </a:outerShdw>
                  </a:effectLst>
                </a:rPr>
              </a:br>
              <a:endParaRPr lang="en-US" sz="1400" b="1" dirty="0">
                <a:effectLst>
                  <a:outerShdw blurRad="38100" dist="38100" dir="2700000" algn="tl">
                    <a:srgbClr val="000000"/>
                  </a:outerShdw>
                </a:effectLst>
              </a:endParaRPr>
            </a:p>
          </p:txBody>
        </p:sp>
        <p:sp>
          <p:nvSpPr>
            <p:cNvPr id="309254" name="Rectangle 6"/>
            <p:cNvSpPr>
              <a:spLocks noChangeArrowheads="1"/>
            </p:cNvSpPr>
            <p:nvPr/>
          </p:nvSpPr>
          <p:spPr bwMode="auto">
            <a:xfrm>
              <a:off x="6909312" y="838200"/>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a:effectLst>
                    <a:outerShdw blurRad="38100" dist="38100" dir="2700000" algn="tl">
                      <a:srgbClr val="000000"/>
                    </a:outerShdw>
                  </a:effectLst>
                </a:rPr>
                <a:t>Logging</a:t>
              </a:r>
            </a:p>
          </p:txBody>
        </p:sp>
        <p:sp>
          <p:nvSpPr>
            <p:cNvPr id="309256" name="Rectangle 8"/>
            <p:cNvSpPr>
              <a:spLocks noChangeArrowheads="1"/>
            </p:cNvSpPr>
            <p:nvPr/>
          </p:nvSpPr>
          <p:spPr bwMode="auto">
            <a:xfrm>
              <a:off x="6909600" y="2741501"/>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a:effectLst>
                    <a:outerShdw blurRad="38100" dist="38100" dir="2700000" algn="tl">
                      <a:srgbClr val="000000"/>
                    </a:outerShdw>
                  </a:effectLst>
                </a:rPr>
                <a:t>Exception</a:t>
              </a:r>
            </a:p>
            <a:p>
              <a:pPr algn="ctr" eaLnBrk="0" hangingPunct="0">
                <a:defRPr/>
              </a:pPr>
              <a:r>
                <a:rPr lang="en-US" sz="1400" b="1">
                  <a:effectLst>
                    <a:outerShdw blurRad="38100" dist="38100" dir="2700000" algn="tl">
                      <a:srgbClr val="000000"/>
                    </a:outerShdw>
                  </a:effectLst>
                </a:rPr>
                <a:t>Handling</a:t>
              </a:r>
            </a:p>
          </p:txBody>
        </p:sp>
        <p:cxnSp>
          <p:nvCxnSpPr>
            <p:cNvPr id="309258" name="AutoShape 10"/>
            <p:cNvCxnSpPr>
              <a:cxnSpLocks noChangeShapeType="1"/>
            </p:cNvCxnSpPr>
            <p:nvPr/>
          </p:nvCxnSpPr>
          <p:spPr bwMode="auto">
            <a:xfrm rot="5400000" flipH="1">
              <a:off x="-670719" y="2518570"/>
              <a:ext cx="3419475" cy="690562"/>
            </a:xfrm>
            <a:prstGeom prst="bentConnector4">
              <a:avLst>
                <a:gd name="adj1" fmla="val 6319"/>
                <a:gd name="adj2" fmla="val 129731"/>
              </a:avLst>
            </a:prstGeom>
            <a:noFill/>
            <a:ln w="50800">
              <a:solidFill>
                <a:srgbClr val="00B050"/>
              </a:solidFill>
              <a:prstDash val="sysDot"/>
              <a:miter lim="800000"/>
              <a:headEnd/>
              <a:tailEnd type="stealth" w="med" len="med"/>
            </a:ln>
            <a:effectLst/>
          </p:spPr>
        </p:cxnSp>
        <p:cxnSp>
          <p:nvCxnSpPr>
            <p:cNvPr id="309259" name="AutoShape 11"/>
            <p:cNvCxnSpPr>
              <a:cxnSpLocks noChangeShapeType="1"/>
              <a:stCxn id="0" idx="2"/>
              <a:endCxn id="0" idx="0"/>
            </p:cNvCxnSpPr>
            <p:nvPr/>
          </p:nvCxnSpPr>
          <p:spPr bwMode="auto">
            <a:xfrm rot="16200000" flipH="1">
              <a:off x="770732" y="2097881"/>
              <a:ext cx="1230312" cy="3175"/>
            </a:xfrm>
            <a:prstGeom prst="bentConnector3">
              <a:avLst>
                <a:gd name="adj1" fmla="val 49940"/>
              </a:avLst>
            </a:prstGeom>
            <a:noFill/>
            <a:ln w="50800">
              <a:solidFill>
                <a:srgbClr val="00B050"/>
              </a:solidFill>
              <a:prstDash val="sysDot"/>
              <a:miter lim="800000"/>
              <a:headEnd/>
              <a:tailEnd type="stealth" w="med" len="med"/>
            </a:ln>
            <a:effectLst/>
          </p:spPr>
        </p:cxnSp>
        <p:cxnSp>
          <p:nvCxnSpPr>
            <p:cNvPr id="309262" name="AutoShape 14"/>
            <p:cNvCxnSpPr>
              <a:cxnSpLocks noChangeShapeType="1"/>
              <a:stCxn id="0" idx="1"/>
              <a:endCxn id="0" idx="3"/>
            </p:cNvCxnSpPr>
            <p:nvPr/>
          </p:nvCxnSpPr>
          <p:spPr bwMode="auto">
            <a:xfrm rot="10800000">
              <a:off x="5203825" y="1152525"/>
              <a:ext cx="1687513" cy="0"/>
            </a:xfrm>
            <a:prstGeom prst="straightConnector1">
              <a:avLst/>
            </a:prstGeom>
            <a:noFill/>
            <a:ln w="50800">
              <a:solidFill>
                <a:srgbClr val="00B050"/>
              </a:solidFill>
              <a:prstDash val="sysDot"/>
              <a:round/>
              <a:headEnd/>
              <a:tailEnd type="stealth" w="med" len="med"/>
            </a:ln>
            <a:effectLst/>
          </p:spPr>
        </p:cxnSp>
        <p:cxnSp>
          <p:nvCxnSpPr>
            <p:cNvPr id="309263" name="AutoShape 15"/>
            <p:cNvCxnSpPr>
              <a:cxnSpLocks noChangeShapeType="1"/>
              <a:stCxn id="0" idx="0"/>
              <a:endCxn id="0" idx="2"/>
            </p:cNvCxnSpPr>
            <p:nvPr/>
          </p:nvCxnSpPr>
          <p:spPr bwMode="auto">
            <a:xfrm rot="16200000" flipV="1">
              <a:off x="6942138" y="2103438"/>
              <a:ext cx="1276350" cy="0"/>
            </a:xfrm>
            <a:prstGeom prst="bentConnector3">
              <a:avLst>
                <a:gd name="adj1" fmla="val 50000"/>
              </a:avLst>
            </a:prstGeom>
            <a:noFill/>
            <a:ln w="50800">
              <a:solidFill>
                <a:srgbClr val="00B050"/>
              </a:solidFill>
              <a:prstDash val="sysDot"/>
              <a:miter lim="800000"/>
              <a:headEnd/>
              <a:tailEnd type="triangle" w="med" len="med"/>
            </a:ln>
            <a:effectLst/>
          </p:spPr>
        </p:cxnSp>
        <p:grpSp>
          <p:nvGrpSpPr>
            <p:cNvPr id="3" name="Group 30"/>
            <p:cNvGrpSpPr>
              <a:grpSpLocks/>
            </p:cNvGrpSpPr>
            <p:nvPr/>
          </p:nvGrpSpPr>
          <p:grpSpPr bwMode="auto">
            <a:xfrm rot="5400000" flipH="1">
              <a:off x="1165448" y="1563653"/>
              <a:ext cx="422794" cy="253348"/>
              <a:chOff x="3072" y="2352"/>
              <a:chExt cx="339" cy="155"/>
            </a:xfrm>
          </p:grpSpPr>
          <p:sp>
            <p:nvSpPr>
              <p:cNvPr id="309279" name="Rectangle 31"/>
              <p:cNvSpPr>
                <a:spLocks noChangeArrowheads="1"/>
              </p:cNvSpPr>
              <p:nvPr/>
            </p:nvSpPr>
            <p:spPr bwMode="auto">
              <a:xfrm>
                <a:off x="3072" y="2352"/>
                <a:ext cx="279" cy="154"/>
              </a:xfrm>
              <a:prstGeom prst="rect">
                <a:avLst/>
              </a:prstGeom>
              <a:solidFill>
                <a:schemeClr val="folHlink"/>
              </a:solidFill>
              <a:ln w="28575" algn="ctr">
                <a:noFill/>
                <a:miter lim="800000"/>
                <a:headEnd/>
                <a:tailEnd/>
              </a:ln>
              <a:effectLst/>
            </p:spPr>
            <p:txBody>
              <a:bodyPr rot="10800000"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4" name="Group 32"/>
              <p:cNvGrpSpPr>
                <a:grpSpLocks/>
              </p:cNvGrpSpPr>
              <p:nvPr/>
            </p:nvGrpSpPr>
            <p:grpSpPr bwMode="auto">
              <a:xfrm>
                <a:off x="3164" y="2352"/>
                <a:ext cx="247" cy="155"/>
                <a:chOff x="3045" y="2555"/>
                <a:chExt cx="387" cy="251"/>
              </a:xfrm>
            </p:grpSpPr>
            <p:sp>
              <p:nvSpPr>
                <p:cNvPr id="309281" name="Rectangle 33"/>
                <p:cNvSpPr>
                  <a:spLocks noChangeArrowheads="1"/>
                </p:cNvSpPr>
                <p:nvPr/>
              </p:nvSpPr>
              <p:spPr bwMode="auto">
                <a:xfrm>
                  <a:off x="3176" y="2555"/>
                  <a:ext cx="255" cy="250"/>
                </a:xfrm>
                <a:prstGeom prst="rect">
                  <a:avLst/>
                </a:prstGeom>
                <a:solidFill>
                  <a:srgbClr val="FFFF00"/>
                </a:solidFill>
                <a:ln w="28575" algn="ctr">
                  <a:noFill/>
                  <a:miter lim="800000"/>
                  <a:headEnd/>
                  <a:tailEnd/>
                </a:ln>
                <a:effectLst/>
              </p:spPr>
              <p:txBody>
                <a:bodyPr rot="10800000"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309282" name="Oval 34"/>
                <p:cNvSpPr>
                  <a:spLocks noChangeArrowheads="1"/>
                </p:cNvSpPr>
                <p:nvPr/>
              </p:nvSpPr>
              <p:spPr bwMode="auto">
                <a:xfrm>
                  <a:off x="3044" y="2590"/>
                  <a:ext cx="156" cy="164"/>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grpSp>
          <p:nvGrpSpPr>
            <p:cNvPr id="5" name="Group 117"/>
            <p:cNvGrpSpPr>
              <a:grpSpLocks/>
            </p:cNvGrpSpPr>
            <p:nvPr/>
          </p:nvGrpSpPr>
          <p:grpSpPr bwMode="auto">
            <a:xfrm>
              <a:off x="3046921" y="1949670"/>
              <a:ext cx="2932930" cy="2591976"/>
              <a:chOff x="1951" y="1471"/>
              <a:chExt cx="1887" cy="1784"/>
            </a:xfrm>
          </p:grpSpPr>
          <p:sp>
            <p:nvSpPr>
              <p:cNvPr id="309267" name="Text Box 19"/>
              <p:cNvSpPr txBox="1">
                <a:spLocks noChangeArrowheads="1"/>
              </p:cNvSpPr>
              <p:nvPr/>
            </p:nvSpPr>
            <p:spPr bwMode="auto">
              <a:xfrm>
                <a:off x="3012" y="1822"/>
                <a:ext cx="605" cy="232"/>
              </a:xfrm>
              <a:prstGeom prst="rect">
                <a:avLst/>
              </a:prstGeom>
              <a:noFill/>
              <a:ln w="9525" algn="ctr">
                <a:noFill/>
                <a:miter lim="800000"/>
                <a:headEnd/>
                <a:tailEnd/>
              </a:ln>
              <a:effectLst/>
            </p:spPr>
            <p:txBody>
              <a:bodyPr wrap="none">
                <a:spAutoFit/>
              </a:bodyPr>
              <a:lstStyle/>
              <a:p>
                <a:pPr>
                  <a:defRPr/>
                </a:pPr>
                <a:r>
                  <a:rPr lang="en-US" sz="3200" b="1">
                    <a:effectLst>
                      <a:outerShdw blurRad="38100" dist="38100" dir="2700000" algn="tl">
                        <a:srgbClr val="000000">
                          <a:alpha val="43137"/>
                        </a:srgbClr>
                      </a:outerShdw>
                    </a:effectLst>
                    <a:latin typeface="Franklin Gothic Medium" pitchFamily="34" charset="0"/>
                    <a:cs typeface="+mn-cs"/>
                  </a:rPr>
                  <a:t>Plug-in</a:t>
                </a:r>
              </a:p>
            </p:txBody>
          </p:sp>
          <p:grpSp>
            <p:nvGrpSpPr>
              <p:cNvPr id="6" name="Group 20"/>
              <p:cNvGrpSpPr>
                <a:grpSpLocks/>
              </p:cNvGrpSpPr>
              <p:nvPr/>
            </p:nvGrpSpPr>
            <p:grpSpPr bwMode="auto">
              <a:xfrm>
                <a:off x="3060" y="1630"/>
                <a:ext cx="291" cy="155"/>
                <a:chOff x="3072" y="2352"/>
                <a:chExt cx="339" cy="155"/>
              </a:xfrm>
            </p:grpSpPr>
            <p:sp>
              <p:nvSpPr>
                <p:cNvPr id="309269" name="Rectangle 21"/>
                <p:cNvSpPr>
                  <a:spLocks noChangeArrowheads="1"/>
                </p:cNvSpPr>
                <p:nvPr/>
              </p:nvSpPr>
              <p:spPr bwMode="auto">
                <a:xfrm>
                  <a:off x="3072" y="2352"/>
                  <a:ext cx="280" cy="154"/>
                </a:xfrm>
                <a:prstGeom prst="rect">
                  <a:avLst/>
                </a:prstGeom>
                <a:solidFill>
                  <a:schemeClr val="folHlink"/>
                </a:solidFill>
                <a:ln w="28575" algn="ctr">
                  <a:noFill/>
                  <a:miter lim="800000"/>
                  <a:headEnd/>
                  <a:tailEnd/>
                </a:ln>
                <a:effectLst/>
              </p:spPr>
              <p:txBody>
                <a:bodyPr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7" name="Group 22"/>
                <p:cNvGrpSpPr>
                  <a:grpSpLocks/>
                </p:cNvGrpSpPr>
                <p:nvPr/>
              </p:nvGrpSpPr>
              <p:grpSpPr bwMode="auto">
                <a:xfrm>
                  <a:off x="3164" y="2352"/>
                  <a:ext cx="247" cy="155"/>
                  <a:chOff x="3045" y="2555"/>
                  <a:chExt cx="387" cy="251"/>
                </a:xfrm>
              </p:grpSpPr>
              <p:sp>
                <p:nvSpPr>
                  <p:cNvPr id="309271" name="Rectangle 23"/>
                  <p:cNvSpPr>
                    <a:spLocks noChangeArrowheads="1"/>
                  </p:cNvSpPr>
                  <p:nvPr/>
                </p:nvSpPr>
                <p:spPr bwMode="auto">
                  <a:xfrm>
                    <a:off x="3175" y="2556"/>
                    <a:ext cx="257" cy="249"/>
                  </a:xfrm>
                  <a:prstGeom prst="rect">
                    <a:avLst/>
                  </a:prstGeom>
                  <a:solidFill>
                    <a:srgbClr val="FFFF00"/>
                  </a:solidFill>
                  <a:ln w="28575" algn="ctr">
                    <a:noFill/>
                    <a:miter lim="800000"/>
                    <a:headEnd/>
                    <a:tailEnd/>
                  </a:ln>
                  <a:effectLst/>
                </p:spPr>
                <p:txBody>
                  <a:bodyPr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309272" name="Oval 24"/>
                  <p:cNvSpPr>
                    <a:spLocks noChangeArrowheads="1"/>
                  </p:cNvSpPr>
                  <p:nvPr/>
                </p:nvSpPr>
                <p:spPr bwMode="auto">
                  <a:xfrm>
                    <a:off x="3044" y="2593"/>
                    <a:ext cx="157" cy="163"/>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sp>
            <p:nvSpPr>
              <p:cNvPr id="309307" name="Oval 59"/>
              <p:cNvSpPr>
                <a:spLocks noChangeArrowheads="1"/>
              </p:cNvSpPr>
              <p:nvPr/>
            </p:nvSpPr>
            <p:spPr bwMode="auto">
              <a:xfrm>
                <a:off x="1951" y="1471"/>
                <a:ext cx="1887" cy="1784"/>
              </a:xfrm>
              <a:prstGeom prst="ellipse">
                <a:avLst/>
              </a:prstGeom>
              <a:solidFill>
                <a:schemeClr val="accent4">
                  <a:lumMod val="75000"/>
                </a:schemeClr>
              </a:solidFill>
              <a:ln>
                <a:headEnd/>
                <a:tailEnd/>
              </a:ln>
            </p:spPr>
            <p:style>
              <a:lnRef idx="0">
                <a:schemeClr val="accent4"/>
              </a:lnRef>
              <a:fillRef idx="3">
                <a:schemeClr val="accent4"/>
              </a:fillRef>
              <a:effectRef idx="3">
                <a:schemeClr val="accent4"/>
              </a:effectRef>
              <a:fontRef idx="minor">
                <a:schemeClr val="lt1"/>
              </a:fontRef>
            </p:style>
            <p:txBody>
              <a:bodyPr wrap="none"/>
              <a:lstStyle/>
              <a:p>
                <a:pPr algn="ctr">
                  <a:defRPr/>
                </a:pPr>
                <a:endParaRPr lang="en-US" sz="3200" b="1">
                  <a:effectLst>
                    <a:outerShdw blurRad="38100" dist="38100" dir="2700000" algn="tl">
                      <a:srgbClr val="000000">
                        <a:alpha val="43137"/>
                      </a:srgbClr>
                    </a:outerShdw>
                  </a:effectLst>
                </a:endParaRPr>
              </a:p>
            </p:txBody>
          </p:sp>
          <p:sp>
            <p:nvSpPr>
              <p:cNvPr id="309309" name="Oval 61"/>
              <p:cNvSpPr>
                <a:spLocks noChangeArrowheads="1"/>
              </p:cNvSpPr>
              <p:nvPr/>
            </p:nvSpPr>
            <p:spPr bwMode="auto">
              <a:xfrm>
                <a:off x="2097" y="1881"/>
                <a:ext cx="673" cy="638"/>
              </a:xfrm>
              <a:prstGeom prst="ellipse">
                <a:avLst/>
              </a:prstGeom>
              <a:solidFill>
                <a:srgbClr val="0070C0"/>
              </a:solid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Config</a:t>
                </a:r>
              </a:p>
              <a:p>
                <a:pPr algn="ctr" eaLnBrk="0" hangingPunct="0">
                  <a:defRPr/>
                </a:pPr>
                <a:r>
                  <a:rPr lang="en-US" sz="1400" b="1" dirty="0">
                    <a:effectLst>
                      <a:outerShdw blurRad="38100" dist="38100" dir="2700000" algn="tl">
                        <a:srgbClr val="000000"/>
                      </a:outerShdw>
                    </a:effectLst>
                  </a:rPr>
                  <a:t>Helpers </a:t>
                </a:r>
              </a:p>
              <a:p>
                <a:pPr algn="ctr" eaLnBrk="0" hangingPunct="0">
                  <a:defRPr/>
                </a:pPr>
                <a:r>
                  <a:rPr lang="en-US" sz="1400" b="1" dirty="0">
                    <a:effectLst>
                      <a:outerShdw blurRad="38100" dist="38100" dir="2700000" algn="tl">
                        <a:srgbClr val="000000"/>
                      </a:outerShdw>
                    </a:effectLst>
                  </a:rPr>
                  <a:t>&amp; Design</a:t>
                </a:r>
              </a:p>
            </p:txBody>
          </p:sp>
          <p:sp>
            <p:nvSpPr>
              <p:cNvPr id="309310" name="Oval 62"/>
              <p:cNvSpPr>
                <a:spLocks noChangeArrowheads="1"/>
              </p:cNvSpPr>
              <p:nvPr/>
            </p:nvSpPr>
            <p:spPr bwMode="auto">
              <a:xfrm>
                <a:off x="2978" y="1888"/>
                <a:ext cx="673" cy="638"/>
              </a:xfrm>
              <a:prstGeom prst="ellipse">
                <a:avLst/>
              </a:prstGeom>
              <a:solidFill>
                <a:srgbClr val="0070C0"/>
              </a:solid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0" hangingPunct="0">
                  <a:defRPr/>
                </a:pPr>
                <a:r>
                  <a:rPr lang="en-US" sz="1400" b="1" dirty="0" err="1">
                    <a:effectLst>
                      <a:outerShdw blurRad="38100" dist="38100" dir="2700000" algn="tl">
                        <a:srgbClr val="000000"/>
                      </a:outerShdw>
                    </a:effectLst>
                  </a:rPr>
                  <a:t>Instrumen</a:t>
                </a:r>
                <a:r>
                  <a:rPr lang="en-US" sz="1400" b="1" dirty="0">
                    <a:effectLst>
                      <a:outerShdw blurRad="38100" dist="38100" dir="2700000" algn="tl">
                        <a:srgbClr val="000000"/>
                      </a:outerShdw>
                    </a:effectLst>
                  </a:rPr>
                  <a:t>-</a:t>
                </a:r>
                <a:br>
                  <a:rPr lang="en-US" sz="1400" b="1" dirty="0">
                    <a:effectLst>
                      <a:outerShdw blurRad="38100" dist="38100" dir="2700000" algn="tl">
                        <a:srgbClr val="000000"/>
                      </a:outerShdw>
                    </a:effectLst>
                  </a:rPr>
                </a:br>
                <a:r>
                  <a:rPr lang="en-US" sz="1400" b="1" dirty="0" err="1">
                    <a:effectLst>
                      <a:outerShdw blurRad="38100" dist="38100" dir="2700000" algn="tl">
                        <a:srgbClr val="000000"/>
                      </a:outerShdw>
                    </a:effectLst>
                  </a:rPr>
                  <a:t>tation</a:t>
                </a:r>
                <a:endParaRPr lang="en-US" sz="1400" b="1" dirty="0">
                  <a:effectLst>
                    <a:outerShdw blurRad="38100" dist="38100" dir="2700000" algn="tl">
                      <a:srgbClr val="000000"/>
                    </a:outerShdw>
                  </a:effectLst>
                </a:endParaRPr>
              </a:p>
            </p:txBody>
          </p:sp>
          <p:sp>
            <p:nvSpPr>
              <p:cNvPr id="309311" name="Oval 63"/>
              <p:cNvSpPr>
                <a:spLocks noChangeArrowheads="1"/>
              </p:cNvSpPr>
              <p:nvPr/>
            </p:nvSpPr>
            <p:spPr bwMode="auto">
              <a:xfrm>
                <a:off x="2540" y="2519"/>
                <a:ext cx="673" cy="638"/>
              </a:xfrm>
              <a:prstGeom prst="ellipse">
                <a:avLst/>
              </a:prstGeom>
              <a:solidFill>
                <a:srgbClr val="0070C0"/>
              </a:solid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0" hangingPunct="0">
                  <a:defRPr/>
                </a:pPr>
                <a:r>
                  <a:rPr lang="en-US" sz="1400" b="1">
                    <a:effectLst>
                      <a:outerShdw blurRad="38100" dist="38100" dir="2700000" algn="tl">
                        <a:srgbClr val="000000"/>
                      </a:outerShdw>
                    </a:effectLst>
                  </a:rPr>
                  <a:t>Object</a:t>
                </a:r>
                <a:br>
                  <a:rPr lang="en-US" sz="1400" b="1">
                    <a:effectLst>
                      <a:outerShdw blurRad="38100" dist="38100" dir="2700000" algn="tl">
                        <a:srgbClr val="000000"/>
                      </a:outerShdw>
                    </a:effectLst>
                  </a:rPr>
                </a:br>
                <a:r>
                  <a:rPr lang="en-US" sz="1400" b="1">
                    <a:effectLst>
                      <a:outerShdw blurRad="38100" dist="38100" dir="2700000" algn="tl">
                        <a:srgbClr val="000000"/>
                      </a:outerShdw>
                    </a:effectLst>
                  </a:rPr>
                  <a:t>Builder</a:t>
                </a:r>
              </a:p>
            </p:txBody>
          </p:sp>
        </p:grpSp>
        <p:cxnSp>
          <p:nvCxnSpPr>
            <p:cNvPr id="9241" name="AutoShape 65"/>
            <p:cNvCxnSpPr>
              <a:cxnSpLocks noChangeShapeType="1"/>
              <a:stCxn id="0" idx="1"/>
            </p:cNvCxnSpPr>
            <p:nvPr/>
          </p:nvCxnSpPr>
          <p:spPr bwMode="auto">
            <a:xfrm rot="10800000" flipV="1">
              <a:off x="5979853" y="3055327"/>
              <a:ext cx="929749" cy="190331"/>
            </a:xfrm>
            <a:prstGeom prst="straightConnector1">
              <a:avLst/>
            </a:prstGeom>
            <a:noFill/>
            <a:ln w="50800">
              <a:solidFill>
                <a:schemeClr val="tx1"/>
              </a:solidFill>
              <a:prstDash val="sysDot"/>
              <a:round/>
              <a:headEnd/>
              <a:tailEnd type="triangle" w="med" len="med"/>
            </a:ln>
          </p:spPr>
        </p:cxnSp>
        <p:cxnSp>
          <p:nvCxnSpPr>
            <p:cNvPr id="9242" name="AutoShape 66"/>
            <p:cNvCxnSpPr>
              <a:cxnSpLocks noChangeShapeType="1"/>
            </p:cNvCxnSpPr>
            <p:nvPr/>
          </p:nvCxnSpPr>
          <p:spPr bwMode="auto">
            <a:xfrm flipH="1">
              <a:off x="5550870" y="1483288"/>
              <a:ext cx="1321140" cy="845589"/>
            </a:xfrm>
            <a:prstGeom prst="straightConnector1">
              <a:avLst/>
            </a:prstGeom>
            <a:noFill/>
            <a:ln w="50800">
              <a:solidFill>
                <a:schemeClr val="tx1"/>
              </a:solidFill>
              <a:prstDash val="sysDot"/>
              <a:round/>
              <a:headEnd/>
              <a:tailEnd type="triangle" w="med" len="med"/>
            </a:ln>
          </p:spPr>
        </p:cxnSp>
        <p:cxnSp>
          <p:nvCxnSpPr>
            <p:cNvPr id="9243" name="AutoShape 67"/>
            <p:cNvCxnSpPr>
              <a:cxnSpLocks noChangeShapeType="1"/>
              <a:stCxn id="0" idx="2"/>
              <a:endCxn id="0" idx="0"/>
            </p:cNvCxnSpPr>
            <p:nvPr/>
          </p:nvCxnSpPr>
          <p:spPr bwMode="auto">
            <a:xfrm>
              <a:off x="4514164" y="1483288"/>
              <a:ext cx="0" cy="466382"/>
            </a:xfrm>
            <a:prstGeom prst="straightConnector1">
              <a:avLst/>
            </a:prstGeom>
            <a:noFill/>
            <a:ln w="50800">
              <a:solidFill>
                <a:schemeClr val="tx1"/>
              </a:solidFill>
              <a:prstDash val="sysDot"/>
              <a:round/>
              <a:headEnd/>
              <a:tailEnd type="triangle" w="med" len="med"/>
            </a:ln>
          </p:spPr>
        </p:cxnSp>
        <p:cxnSp>
          <p:nvCxnSpPr>
            <p:cNvPr id="9244" name="AutoShape 68"/>
            <p:cNvCxnSpPr>
              <a:cxnSpLocks noChangeShapeType="1"/>
              <a:stCxn id="0" idx="3"/>
              <a:endCxn id="0" idx="2"/>
            </p:cNvCxnSpPr>
            <p:nvPr/>
          </p:nvCxnSpPr>
          <p:spPr bwMode="auto">
            <a:xfrm>
              <a:off x="2077049" y="3046610"/>
              <a:ext cx="969872" cy="199048"/>
            </a:xfrm>
            <a:prstGeom prst="straightConnector1">
              <a:avLst/>
            </a:prstGeom>
            <a:noFill/>
            <a:ln w="50800">
              <a:solidFill>
                <a:schemeClr val="tx1"/>
              </a:solidFill>
              <a:prstDash val="sysDot"/>
              <a:round/>
              <a:headEnd/>
              <a:tailEnd type="triangle" w="med" len="med"/>
            </a:ln>
          </p:spPr>
        </p:cxnSp>
        <p:cxnSp>
          <p:nvCxnSpPr>
            <p:cNvPr id="9245" name="AutoShape 69"/>
            <p:cNvCxnSpPr>
              <a:cxnSpLocks noChangeShapeType="1"/>
              <a:endCxn id="0" idx="1"/>
            </p:cNvCxnSpPr>
            <p:nvPr/>
          </p:nvCxnSpPr>
          <p:spPr bwMode="auto">
            <a:xfrm>
              <a:off x="2105026" y="1465853"/>
              <a:ext cx="1370877" cy="863023"/>
            </a:xfrm>
            <a:prstGeom prst="straightConnector1">
              <a:avLst/>
            </a:prstGeom>
            <a:noFill/>
            <a:ln w="50800">
              <a:solidFill>
                <a:schemeClr val="tx1"/>
              </a:solidFill>
              <a:prstDash val="sysDot"/>
              <a:round/>
              <a:headEnd/>
              <a:tailEnd type="triangle" w="med" len="med"/>
            </a:ln>
          </p:spPr>
        </p:cxnSp>
        <p:cxnSp>
          <p:nvCxnSpPr>
            <p:cNvPr id="9246" name="AutoShape 70"/>
            <p:cNvCxnSpPr>
              <a:cxnSpLocks noChangeShapeType="1"/>
              <a:stCxn id="0" idx="3"/>
              <a:endCxn id="0" idx="3"/>
            </p:cNvCxnSpPr>
            <p:nvPr/>
          </p:nvCxnSpPr>
          <p:spPr bwMode="auto">
            <a:xfrm flipV="1">
              <a:off x="2073941" y="4162438"/>
              <a:ext cx="1401963" cy="742433"/>
            </a:xfrm>
            <a:prstGeom prst="straightConnector1">
              <a:avLst/>
            </a:prstGeom>
            <a:noFill/>
            <a:ln w="50800">
              <a:solidFill>
                <a:schemeClr val="tx1"/>
              </a:solidFill>
              <a:prstDash val="sysDot"/>
              <a:round/>
              <a:headEnd/>
              <a:tailEnd type="triangle" w="med" len="med"/>
            </a:ln>
          </p:spPr>
        </p:cxnSp>
        <p:grpSp>
          <p:nvGrpSpPr>
            <p:cNvPr id="8" name="Group 71"/>
            <p:cNvGrpSpPr>
              <a:grpSpLocks/>
            </p:cNvGrpSpPr>
            <p:nvPr/>
          </p:nvGrpSpPr>
          <p:grpSpPr bwMode="auto">
            <a:xfrm rot="10800000" flipH="1">
              <a:off x="6436811" y="1047418"/>
              <a:ext cx="452297" cy="236823"/>
              <a:chOff x="3072" y="2352"/>
              <a:chExt cx="339" cy="155"/>
            </a:xfrm>
          </p:grpSpPr>
          <p:sp>
            <p:nvSpPr>
              <p:cNvPr id="309320" name="Rectangle 72"/>
              <p:cNvSpPr>
                <a:spLocks noChangeArrowheads="1"/>
              </p:cNvSpPr>
              <p:nvPr/>
            </p:nvSpPr>
            <p:spPr bwMode="auto">
              <a:xfrm>
                <a:off x="3072" y="2352"/>
                <a:ext cx="280" cy="155"/>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9" name="Group 73"/>
              <p:cNvGrpSpPr>
                <a:grpSpLocks/>
              </p:cNvGrpSpPr>
              <p:nvPr/>
            </p:nvGrpSpPr>
            <p:grpSpPr bwMode="auto">
              <a:xfrm>
                <a:off x="3164" y="2352"/>
                <a:ext cx="247" cy="155"/>
                <a:chOff x="3045" y="2555"/>
                <a:chExt cx="387" cy="251"/>
              </a:xfrm>
            </p:grpSpPr>
            <p:sp>
              <p:nvSpPr>
                <p:cNvPr id="309322" name="Rectangle 74"/>
                <p:cNvSpPr>
                  <a:spLocks noChangeArrowheads="1"/>
                </p:cNvSpPr>
                <p:nvPr/>
              </p:nvSpPr>
              <p:spPr bwMode="auto">
                <a:xfrm>
                  <a:off x="3177" y="2555"/>
                  <a:ext cx="257" cy="251"/>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309323" name="Oval 75"/>
                <p:cNvSpPr>
                  <a:spLocks noChangeArrowheads="1"/>
                </p:cNvSpPr>
                <p:nvPr/>
              </p:nvSpPr>
              <p:spPr bwMode="auto">
                <a:xfrm>
                  <a:off x="3047" y="2592"/>
                  <a:ext cx="157" cy="163"/>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sp>
          <p:nvSpPr>
            <p:cNvPr id="309255" name="Rectangle 7"/>
            <p:cNvSpPr>
              <a:spLocks noChangeArrowheads="1"/>
            </p:cNvSpPr>
            <p:nvPr/>
          </p:nvSpPr>
          <p:spPr bwMode="auto">
            <a:xfrm>
              <a:off x="715498" y="2732783"/>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a:effectLst>
                    <a:outerShdw blurRad="38100" dist="38100" dir="2700000" algn="tl">
                      <a:srgbClr val="000000"/>
                    </a:outerShdw>
                  </a:effectLst>
                </a:rPr>
                <a:t>Cryptography</a:t>
              </a:r>
            </a:p>
          </p:txBody>
        </p:sp>
        <p:sp>
          <p:nvSpPr>
            <p:cNvPr id="309341" name="Text Box 93"/>
            <p:cNvSpPr txBox="1">
              <a:spLocks noChangeArrowheads="1"/>
            </p:cNvSpPr>
            <p:nvPr/>
          </p:nvSpPr>
          <p:spPr bwMode="auto">
            <a:xfrm>
              <a:off x="4162425" y="2127250"/>
              <a:ext cx="853119" cy="461665"/>
            </a:xfrm>
            <a:prstGeom prst="rect">
              <a:avLst/>
            </a:prstGeom>
            <a:noFill/>
            <a:ln w="25400" algn="ctr">
              <a:noFill/>
              <a:miter lim="800000"/>
              <a:headEnd/>
              <a:tailEnd/>
            </a:ln>
            <a:effectLst/>
          </p:spPr>
          <p:txBody>
            <a:bodyPr wrap="none">
              <a:spAutoFit/>
            </a:bodyPr>
            <a:lstStyle/>
            <a:p>
              <a:pPr>
                <a:defRPr/>
              </a:pPr>
              <a:r>
                <a:rPr lang="en-US" sz="3200" b="1" dirty="0">
                  <a:solidFill>
                    <a:schemeClr val="bg1"/>
                  </a:solidFill>
                  <a:effectLst>
                    <a:outerShdw blurRad="38100" dist="38100" dir="2700000" algn="tl">
                      <a:srgbClr val="000000">
                        <a:alpha val="43137"/>
                      </a:srgbClr>
                    </a:outerShdw>
                  </a:effectLst>
                  <a:latin typeface="Franklin Gothic Medium" pitchFamily="34" charset="0"/>
                  <a:cs typeface="+mn-cs"/>
                </a:rPr>
                <a:t>Core</a:t>
              </a:r>
            </a:p>
          </p:txBody>
        </p:sp>
        <p:grpSp>
          <p:nvGrpSpPr>
            <p:cNvPr id="10" name="Group 94"/>
            <p:cNvGrpSpPr>
              <a:grpSpLocks/>
            </p:cNvGrpSpPr>
            <p:nvPr/>
          </p:nvGrpSpPr>
          <p:grpSpPr bwMode="auto">
            <a:xfrm rot="16200000" flipH="1">
              <a:off x="7378202" y="2391807"/>
              <a:ext cx="422794" cy="253348"/>
              <a:chOff x="3072" y="2352"/>
              <a:chExt cx="339" cy="155"/>
            </a:xfrm>
          </p:grpSpPr>
          <p:sp>
            <p:nvSpPr>
              <p:cNvPr id="309343" name="Rectangle 95"/>
              <p:cNvSpPr>
                <a:spLocks noChangeArrowheads="1"/>
              </p:cNvSpPr>
              <p:nvPr/>
            </p:nvSpPr>
            <p:spPr bwMode="auto">
              <a:xfrm>
                <a:off x="3073" y="2352"/>
                <a:ext cx="280" cy="155"/>
              </a:xfrm>
              <a:prstGeom prst="rect">
                <a:avLst/>
              </a:prstGeom>
              <a:solidFill>
                <a:schemeClr val="folHlink"/>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11" name="Group 96"/>
              <p:cNvGrpSpPr>
                <a:grpSpLocks/>
              </p:cNvGrpSpPr>
              <p:nvPr/>
            </p:nvGrpSpPr>
            <p:grpSpPr bwMode="auto">
              <a:xfrm>
                <a:off x="3164" y="2352"/>
                <a:ext cx="247" cy="155"/>
                <a:chOff x="3045" y="2555"/>
                <a:chExt cx="387" cy="251"/>
              </a:xfrm>
            </p:grpSpPr>
            <p:sp>
              <p:nvSpPr>
                <p:cNvPr id="309345" name="Rectangle 97"/>
                <p:cNvSpPr>
                  <a:spLocks noChangeArrowheads="1"/>
                </p:cNvSpPr>
                <p:nvPr/>
              </p:nvSpPr>
              <p:spPr bwMode="auto">
                <a:xfrm>
                  <a:off x="3176" y="2555"/>
                  <a:ext cx="257" cy="252"/>
                </a:xfrm>
                <a:prstGeom prst="rect">
                  <a:avLst/>
                </a:prstGeom>
                <a:solidFill>
                  <a:srgbClr val="FFFF00"/>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309346" name="Oval 98"/>
                <p:cNvSpPr>
                  <a:spLocks noChangeArrowheads="1"/>
                </p:cNvSpPr>
                <p:nvPr/>
              </p:nvSpPr>
              <p:spPr bwMode="auto">
                <a:xfrm>
                  <a:off x="3044" y="2593"/>
                  <a:ext cx="158" cy="164"/>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cxnSp>
          <p:nvCxnSpPr>
            <p:cNvPr id="309356" name="AutoShape 108"/>
            <p:cNvCxnSpPr>
              <a:cxnSpLocks noChangeShapeType="1"/>
              <a:stCxn id="0" idx="3"/>
              <a:endCxn id="0" idx="1"/>
            </p:cNvCxnSpPr>
            <p:nvPr/>
          </p:nvCxnSpPr>
          <p:spPr bwMode="auto">
            <a:xfrm flipV="1">
              <a:off x="2073275" y="1152525"/>
              <a:ext cx="1751013" cy="1588"/>
            </a:xfrm>
            <a:prstGeom prst="bentConnector3">
              <a:avLst>
                <a:gd name="adj1" fmla="val 50000"/>
              </a:avLst>
            </a:prstGeom>
            <a:noFill/>
            <a:ln w="50800">
              <a:solidFill>
                <a:srgbClr val="00B050"/>
              </a:solidFill>
              <a:prstDash val="sysDot"/>
              <a:miter lim="800000"/>
              <a:headEnd/>
              <a:tailEnd type="stealth" w="med" len="med"/>
            </a:ln>
            <a:effectLst/>
          </p:spPr>
        </p:cxnSp>
        <p:grpSp>
          <p:nvGrpSpPr>
            <p:cNvPr id="12" name="Group 83"/>
            <p:cNvGrpSpPr>
              <a:grpSpLocks/>
            </p:cNvGrpSpPr>
            <p:nvPr/>
          </p:nvGrpSpPr>
          <p:grpSpPr bwMode="auto">
            <a:xfrm rot="10800000">
              <a:off x="2075494" y="1029983"/>
              <a:ext cx="452297" cy="236823"/>
              <a:chOff x="3072" y="2352"/>
              <a:chExt cx="339" cy="155"/>
            </a:xfrm>
          </p:grpSpPr>
          <p:sp>
            <p:nvSpPr>
              <p:cNvPr id="309332" name="Rectangle 84"/>
              <p:cNvSpPr>
                <a:spLocks noChangeArrowheads="1"/>
              </p:cNvSpPr>
              <p:nvPr/>
            </p:nvSpPr>
            <p:spPr bwMode="auto">
              <a:xfrm>
                <a:off x="3074" y="2352"/>
                <a:ext cx="280" cy="155"/>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13" name="Group 85"/>
              <p:cNvGrpSpPr>
                <a:grpSpLocks/>
              </p:cNvGrpSpPr>
              <p:nvPr/>
            </p:nvGrpSpPr>
            <p:grpSpPr bwMode="auto">
              <a:xfrm>
                <a:off x="3164" y="2352"/>
                <a:ext cx="247" cy="155"/>
                <a:chOff x="3045" y="2555"/>
                <a:chExt cx="387" cy="251"/>
              </a:xfrm>
            </p:grpSpPr>
            <p:sp>
              <p:nvSpPr>
                <p:cNvPr id="309334" name="Rectangle 86"/>
                <p:cNvSpPr>
                  <a:spLocks noChangeArrowheads="1"/>
                </p:cNvSpPr>
                <p:nvPr/>
              </p:nvSpPr>
              <p:spPr bwMode="auto">
                <a:xfrm>
                  <a:off x="3177" y="2555"/>
                  <a:ext cx="257" cy="251"/>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309335" name="Oval 87"/>
                <p:cNvSpPr>
                  <a:spLocks noChangeArrowheads="1"/>
                </p:cNvSpPr>
                <p:nvPr/>
              </p:nvSpPr>
              <p:spPr bwMode="auto">
                <a:xfrm>
                  <a:off x="3047" y="2592"/>
                  <a:ext cx="157" cy="163"/>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grpSp>
          <p:nvGrpSpPr>
            <p:cNvPr id="14" name="Group 110"/>
            <p:cNvGrpSpPr>
              <a:grpSpLocks/>
            </p:cNvGrpSpPr>
            <p:nvPr/>
          </p:nvGrpSpPr>
          <p:grpSpPr bwMode="auto">
            <a:xfrm rot="16200000" flipH="1">
              <a:off x="1210677" y="4275724"/>
              <a:ext cx="422795" cy="253348"/>
              <a:chOff x="3072" y="2352"/>
              <a:chExt cx="339" cy="155"/>
            </a:xfrm>
          </p:grpSpPr>
          <p:sp>
            <p:nvSpPr>
              <p:cNvPr id="309359" name="Rectangle 111"/>
              <p:cNvSpPr>
                <a:spLocks noChangeArrowheads="1"/>
              </p:cNvSpPr>
              <p:nvPr/>
            </p:nvSpPr>
            <p:spPr bwMode="auto">
              <a:xfrm>
                <a:off x="3071" y="2352"/>
                <a:ext cx="279" cy="155"/>
              </a:xfrm>
              <a:prstGeom prst="rect">
                <a:avLst/>
              </a:prstGeom>
              <a:solidFill>
                <a:schemeClr val="folHlink"/>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15" name="Group 112"/>
              <p:cNvGrpSpPr>
                <a:grpSpLocks/>
              </p:cNvGrpSpPr>
              <p:nvPr/>
            </p:nvGrpSpPr>
            <p:grpSpPr bwMode="auto">
              <a:xfrm>
                <a:off x="3164" y="2352"/>
                <a:ext cx="247" cy="155"/>
                <a:chOff x="3045" y="2555"/>
                <a:chExt cx="387" cy="251"/>
              </a:xfrm>
            </p:grpSpPr>
            <p:sp>
              <p:nvSpPr>
                <p:cNvPr id="309361" name="Rectangle 113"/>
                <p:cNvSpPr>
                  <a:spLocks noChangeArrowheads="1"/>
                </p:cNvSpPr>
                <p:nvPr/>
              </p:nvSpPr>
              <p:spPr bwMode="auto">
                <a:xfrm>
                  <a:off x="3177" y="2554"/>
                  <a:ext cx="255" cy="252"/>
                </a:xfrm>
                <a:prstGeom prst="rect">
                  <a:avLst/>
                </a:prstGeom>
                <a:solidFill>
                  <a:srgbClr val="FFFF00"/>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309362" name="Oval 114"/>
                <p:cNvSpPr>
                  <a:spLocks noChangeArrowheads="1"/>
                </p:cNvSpPr>
                <p:nvPr/>
              </p:nvSpPr>
              <p:spPr bwMode="auto">
                <a:xfrm>
                  <a:off x="3045" y="2592"/>
                  <a:ext cx="156" cy="164"/>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sp>
          <p:nvSpPr>
            <p:cNvPr id="84" name="Rectangle 8"/>
            <p:cNvSpPr>
              <a:spLocks noChangeArrowheads="1"/>
            </p:cNvSpPr>
            <p:nvPr/>
          </p:nvSpPr>
          <p:spPr bwMode="auto">
            <a:xfrm>
              <a:off x="6912996" y="4624461"/>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Policy Injection</a:t>
              </a:r>
            </a:p>
          </p:txBody>
        </p:sp>
        <p:sp>
          <p:nvSpPr>
            <p:cNvPr id="85" name="Rectangle 8"/>
            <p:cNvSpPr>
              <a:spLocks noChangeArrowheads="1"/>
            </p:cNvSpPr>
            <p:nvPr/>
          </p:nvSpPr>
          <p:spPr bwMode="auto">
            <a:xfrm>
              <a:off x="3850544" y="4849929"/>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Validation</a:t>
              </a:r>
            </a:p>
          </p:txBody>
        </p:sp>
        <p:cxnSp>
          <p:nvCxnSpPr>
            <p:cNvPr id="86" name="AutoShape 15"/>
            <p:cNvCxnSpPr>
              <a:cxnSpLocks noChangeShapeType="1"/>
              <a:stCxn id="0" idx="0"/>
              <a:endCxn id="0" idx="2"/>
            </p:cNvCxnSpPr>
            <p:nvPr/>
          </p:nvCxnSpPr>
          <p:spPr bwMode="auto">
            <a:xfrm rot="16200000" flipV="1">
              <a:off x="6954837" y="3994151"/>
              <a:ext cx="1255713" cy="4762"/>
            </a:xfrm>
            <a:prstGeom prst="bentConnector3">
              <a:avLst>
                <a:gd name="adj1" fmla="val 50000"/>
              </a:avLst>
            </a:prstGeom>
            <a:noFill/>
            <a:ln w="50800">
              <a:solidFill>
                <a:srgbClr val="00B050"/>
              </a:solidFill>
              <a:prstDash val="sysDot"/>
              <a:miter lim="800000"/>
              <a:headEnd/>
              <a:tailEnd type="triangle" w="med" len="med"/>
            </a:ln>
            <a:effectLst/>
          </p:spPr>
        </p:cxnSp>
        <p:grpSp>
          <p:nvGrpSpPr>
            <p:cNvPr id="16" name="Group 94"/>
            <p:cNvGrpSpPr>
              <a:grpSpLocks/>
            </p:cNvGrpSpPr>
            <p:nvPr/>
          </p:nvGrpSpPr>
          <p:grpSpPr bwMode="auto">
            <a:xfrm rot="16200000" flipH="1">
              <a:off x="7390348" y="4298874"/>
              <a:ext cx="422794" cy="253348"/>
              <a:chOff x="3072" y="2352"/>
              <a:chExt cx="339" cy="155"/>
            </a:xfrm>
          </p:grpSpPr>
          <p:sp>
            <p:nvSpPr>
              <p:cNvPr id="88" name="Rectangle 95"/>
              <p:cNvSpPr>
                <a:spLocks noChangeArrowheads="1"/>
              </p:cNvSpPr>
              <p:nvPr/>
            </p:nvSpPr>
            <p:spPr bwMode="auto">
              <a:xfrm>
                <a:off x="3071" y="2352"/>
                <a:ext cx="279" cy="154"/>
              </a:xfrm>
              <a:prstGeom prst="rect">
                <a:avLst/>
              </a:prstGeom>
              <a:solidFill>
                <a:schemeClr val="folHlink"/>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17" name="Group 96"/>
              <p:cNvGrpSpPr>
                <a:grpSpLocks/>
              </p:cNvGrpSpPr>
              <p:nvPr/>
            </p:nvGrpSpPr>
            <p:grpSpPr bwMode="auto">
              <a:xfrm>
                <a:off x="3156" y="2352"/>
                <a:ext cx="246" cy="155"/>
                <a:chOff x="3045" y="2555"/>
                <a:chExt cx="387" cy="251"/>
              </a:xfrm>
            </p:grpSpPr>
            <p:sp>
              <p:nvSpPr>
                <p:cNvPr id="90" name="Rectangle 97"/>
                <p:cNvSpPr>
                  <a:spLocks noChangeArrowheads="1"/>
                </p:cNvSpPr>
                <p:nvPr/>
              </p:nvSpPr>
              <p:spPr bwMode="auto">
                <a:xfrm>
                  <a:off x="3176" y="2555"/>
                  <a:ext cx="256" cy="250"/>
                </a:xfrm>
                <a:prstGeom prst="rect">
                  <a:avLst/>
                </a:prstGeom>
                <a:solidFill>
                  <a:srgbClr val="FFFF00"/>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91" name="Oval 98"/>
                <p:cNvSpPr>
                  <a:spLocks noChangeArrowheads="1"/>
                </p:cNvSpPr>
                <p:nvPr/>
              </p:nvSpPr>
              <p:spPr bwMode="auto">
                <a:xfrm>
                  <a:off x="3046" y="2592"/>
                  <a:ext cx="156" cy="164"/>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cxnSp>
          <p:nvCxnSpPr>
            <p:cNvPr id="9264" name="AutoShape 65"/>
            <p:cNvCxnSpPr>
              <a:cxnSpLocks noChangeShapeType="1"/>
            </p:cNvCxnSpPr>
            <p:nvPr/>
          </p:nvCxnSpPr>
          <p:spPr bwMode="auto">
            <a:xfrm rot="10800000">
              <a:off x="5550334" y="4162060"/>
              <a:ext cx="1327894" cy="462401"/>
            </a:xfrm>
            <a:prstGeom prst="straightConnector1">
              <a:avLst/>
            </a:prstGeom>
            <a:noFill/>
            <a:ln w="50800">
              <a:solidFill>
                <a:schemeClr val="tx1"/>
              </a:solidFill>
              <a:prstDash val="sysDot"/>
              <a:round/>
              <a:headEnd/>
              <a:tailEnd type="triangle" w="med" len="med"/>
            </a:ln>
          </p:spPr>
        </p:cxnSp>
        <p:cxnSp>
          <p:nvCxnSpPr>
            <p:cNvPr id="9265" name="AutoShape 67"/>
            <p:cNvCxnSpPr>
              <a:cxnSpLocks noChangeShapeType="1"/>
              <a:stCxn id="0" idx="0"/>
            </p:cNvCxnSpPr>
            <p:nvPr/>
          </p:nvCxnSpPr>
          <p:spPr bwMode="auto">
            <a:xfrm rot="16200000" flipV="1">
              <a:off x="4363549" y="4691484"/>
              <a:ext cx="308283" cy="8607"/>
            </a:xfrm>
            <a:prstGeom prst="straightConnector1">
              <a:avLst/>
            </a:prstGeom>
            <a:noFill/>
            <a:ln w="50800">
              <a:solidFill>
                <a:schemeClr val="tx1"/>
              </a:solidFill>
              <a:prstDash val="sysDot"/>
              <a:round/>
              <a:headEnd/>
              <a:tailEnd type="triangle" w="med" len="med"/>
            </a:ln>
          </p:spPr>
        </p:cxnSp>
        <p:cxnSp>
          <p:nvCxnSpPr>
            <p:cNvPr id="106" name="AutoShape 15"/>
            <p:cNvCxnSpPr>
              <a:cxnSpLocks noChangeShapeType="1"/>
              <a:stCxn id="0" idx="1"/>
              <a:endCxn id="0" idx="3"/>
            </p:cNvCxnSpPr>
            <p:nvPr/>
          </p:nvCxnSpPr>
          <p:spPr bwMode="auto">
            <a:xfrm rot="10800000" flipV="1">
              <a:off x="5192713" y="4938713"/>
              <a:ext cx="1720850" cy="225425"/>
            </a:xfrm>
            <a:prstGeom prst="bentConnector3">
              <a:avLst>
                <a:gd name="adj1" fmla="val 15122"/>
              </a:avLst>
            </a:prstGeom>
            <a:noFill/>
            <a:ln w="50800">
              <a:solidFill>
                <a:srgbClr val="00B050"/>
              </a:solidFill>
              <a:prstDash val="sysDot"/>
              <a:miter lim="800000"/>
              <a:headEnd/>
              <a:tailEnd type="triangle" w="med" len="med"/>
            </a:ln>
            <a:effectLst/>
          </p:spPr>
        </p:cxnSp>
        <p:cxnSp>
          <p:nvCxnSpPr>
            <p:cNvPr id="114" name="AutoShape 15"/>
            <p:cNvCxnSpPr>
              <a:cxnSpLocks noChangeShapeType="1"/>
              <a:stCxn id="0" idx="3"/>
              <a:endCxn id="0" idx="3"/>
            </p:cNvCxnSpPr>
            <p:nvPr/>
          </p:nvCxnSpPr>
          <p:spPr bwMode="auto">
            <a:xfrm flipH="1" flipV="1">
              <a:off x="8251825" y="1152525"/>
              <a:ext cx="4763" cy="3786188"/>
            </a:xfrm>
            <a:prstGeom prst="bentConnector3">
              <a:avLst>
                <a:gd name="adj1" fmla="val -6076555"/>
              </a:avLst>
            </a:prstGeom>
            <a:noFill/>
            <a:ln w="50800">
              <a:solidFill>
                <a:srgbClr val="00B050"/>
              </a:solidFill>
              <a:prstDash val="sysDot"/>
              <a:miter lim="800000"/>
              <a:headEnd/>
              <a:tailEnd type="triangle" w="med" len="med"/>
            </a:ln>
            <a:effectLst/>
          </p:spPr>
        </p:cxnSp>
        <p:grpSp>
          <p:nvGrpSpPr>
            <p:cNvPr id="18" name="Group 83"/>
            <p:cNvGrpSpPr>
              <a:grpSpLocks/>
            </p:cNvGrpSpPr>
            <p:nvPr/>
          </p:nvGrpSpPr>
          <p:grpSpPr bwMode="auto">
            <a:xfrm rot="10800000">
              <a:off x="8247203" y="4814198"/>
              <a:ext cx="452297" cy="236823"/>
              <a:chOff x="3072" y="2352"/>
              <a:chExt cx="339" cy="155"/>
            </a:xfrm>
          </p:grpSpPr>
          <p:sp>
            <p:nvSpPr>
              <p:cNvPr id="110" name="Rectangle 84"/>
              <p:cNvSpPr>
                <a:spLocks noChangeArrowheads="1"/>
              </p:cNvSpPr>
              <p:nvPr/>
            </p:nvSpPr>
            <p:spPr bwMode="auto">
              <a:xfrm>
                <a:off x="3072" y="2352"/>
                <a:ext cx="280" cy="155"/>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19" name="Group 85"/>
              <p:cNvGrpSpPr>
                <a:grpSpLocks/>
              </p:cNvGrpSpPr>
              <p:nvPr/>
            </p:nvGrpSpPr>
            <p:grpSpPr bwMode="auto">
              <a:xfrm>
                <a:off x="3156" y="2352"/>
                <a:ext cx="246" cy="155"/>
                <a:chOff x="3045" y="2555"/>
                <a:chExt cx="387" cy="251"/>
              </a:xfrm>
            </p:grpSpPr>
            <p:sp>
              <p:nvSpPr>
                <p:cNvPr id="112" name="Rectangle 86"/>
                <p:cNvSpPr>
                  <a:spLocks noChangeArrowheads="1"/>
                </p:cNvSpPr>
                <p:nvPr/>
              </p:nvSpPr>
              <p:spPr bwMode="auto">
                <a:xfrm>
                  <a:off x="3175" y="2555"/>
                  <a:ext cx="255" cy="251"/>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113" name="Oval 87"/>
                <p:cNvSpPr>
                  <a:spLocks noChangeArrowheads="1"/>
                </p:cNvSpPr>
                <p:nvPr/>
              </p:nvSpPr>
              <p:spPr bwMode="auto">
                <a:xfrm>
                  <a:off x="3046" y="2592"/>
                  <a:ext cx="155" cy="163"/>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cxnSp>
          <p:nvCxnSpPr>
            <p:cNvPr id="122" name="AutoShape 15"/>
            <p:cNvCxnSpPr>
              <a:cxnSpLocks noChangeShapeType="1"/>
              <a:stCxn id="0" idx="2"/>
              <a:endCxn id="0" idx="2"/>
            </p:cNvCxnSpPr>
            <p:nvPr/>
          </p:nvCxnSpPr>
          <p:spPr bwMode="auto">
            <a:xfrm rot="5400000" flipH="1">
              <a:off x="4468019" y="2134394"/>
              <a:ext cx="33337" cy="6200775"/>
            </a:xfrm>
            <a:prstGeom prst="bentConnector3">
              <a:avLst>
                <a:gd name="adj1" fmla="val -2012016"/>
              </a:avLst>
            </a:prstGeom>
            <a:noFill/>
            <a:ln w="50800">
              <a:solidFill>
                <a:srgbClr val="00B050"/>
              </a:solidFill>
              <a:prstDash val="sysDot"/>
              <a:miter lim="800000"/>
              <a:headEnd/>
              <a:tailEnd type="triangle" w="med" len="med"/>
            </a:ln>
            <a:effectLst/>
          </p:spPr>
        </p:cxnSp>
        <p:grpSp>
          <p:nvGrpSpPr>
            <p:cNvPr id="20" name="Group 71"/>
            <p:cNvGrpSpPr>
              <a:grpSpLocks/>
            </p:cNvGrpSpPr>
            <p:nvPr/>
          </p:nvGrpSpPr>
          <p:grpSpPr bwMode="auto">
            <a:xfrm rot="10800000" flipH="1">
              <a:off x="6505199" y="4903418"/>
              <a:ext cx="452297" cy="236823"/>
              <a:chOff x="3072" y="2352"/>
              <a:chExt cx="339" cy="155"/>
            </a:xfrm>
          </p:grpSpPr>
          <p:sp>
            <p:nvSpPr>
              <p:cNvPr id="118" name="Rectangle 72"/>
              <p:cNvSpPr>
                <a:spLocks noChangeArrowheads="1"/>
              </p:cNvSpPr>
              <p:nvPr/>
            </p:nvSpPr>
            <p:spPr bwMode="auto">
              <a:xfrm>
                <a:off x="3072" y="2353"/>
                <a:ext cx="280" cy="155"/>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21" name="Group 73"/>
              <p:cNvGrpSpPr>
                <a:grpSpLocks/>
              </p:cNvGrpSpPr>
              <p:nvPr/>
            </p:nvGrpSpPr>
            <p:grpSpPr bwMode="auto">
              <a:xfrm>
                <a:off x="3156" y="2352"/>
                <a:ext cx="246" cy="155"/>
                <a:chOff x="3045" y="2555"/>
                <a:chExt cx="387" cy="251"/>
              </a:xfrm>
            </p:grpSpPr>
            <p:sp>
              <p:nvSpPr>
                <p:cNvPr id="120" name="Rectangle 74"/>
                <p:cNvSpPr>
                  <a:spLocks noChangeArrowheads="1"/>
                </p:cNvSpPr>
                <p:nvPr/>
              </p:nvSpPr>
              <p:spPr bwMode="auto">
                <a:xfrm>
                  <a:off x="3179" y="2558"/>
                  <a:ext cx="255" cy="251"/>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121" name="Oval 75"/>
                <p:cNvSpPr>
                  <a:spLocks noChangeArrowheads="1"/>
                </p:cNvSpPr>
                <p:nvPr/>
              </p:nvSpPr>
              <p:spPr bwMode="auto">
                <a:xfrm>
                  <a:off x="3046" y="2595"/>
                  <a:ext cx="155" cy="163"/>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grpSp>
          <p:nvGrpSpPr>
            <p:cNvPr id="22" name="Group 94"/>
            <p:cNvGrpSpPr>
              <a:grpSpLocks/>
            </p:cNvGrpSpPr>
            <p:nvPr/>
          </p:nvGrpSpPr>
          <p:grpSpPr bwMode="auto">
            <a:xfrm rot="5400000" flipH="1">
              <a:off x="7390348" y="5332479"/>
              <a:ext cx="422794" cy="253348"/>
              <a:chOff x="3072" y="2352"/>
              <a:chExt cx="339" cy="155"/>
            </a:xfrm>
          </p:grpSpPr>
          <p:sp>
            <p:nvSpPr>
              <p:cNvPr id="102" name="Rectangle 95"/>
              <p:cNvSpPr>
                <a:spLocks noChangeArrowheads="1"/>
              </p:cNvSpPr>
              <p:nvPr/>
            </p:nvSpPr>
            <p:spPr bwMode="auto">
              <a:xfrm>
                <a:off x="3072" y="2352"/>
                <a:ext cx="279" cy="154"/>
              </a:xfrm>
              <a:prstGeom prst="rect">
                <a:avLst/>
              </a:prstGeom>
              <a:solidFill>
                <a:schemeClr val="folHlink"/>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23" name="Group 96"/>
              <p:cNvGrpSpPr>
                <a:grpSpLocks/>
              </p:cNvGrpSpPr>
              <p:nvPr/>
            </p:nvGrpSpPr>
            <p:grpSpPr bwMode="auto">
              <a:xfrm>
                <a:off x="3156" y="2352"/>
                <a:ext cx="246" cy="155"/>
                <a:chOff x="3045" y="2555"/>
                <a:chExt cx="387" cy="251"/>
              </a:xfrm>
            </p:grpSpPr>
            <p:sp>
              <p:nvSpPr>
                <p:cNvPr id="104" name="Rectangle 97"/>
                <p:cNvSpPr>
                  <a:spLocks noChangeArrowheads="1"/>
                </p:cNvSpPr>
                <p:nvPr/>
              </p:nvSpPr>
              <p:spPr bwMode="auto">
                <a:xfrm>
                  <a:off x="3175" y="2555"/>
                  <a:ext cx="256" cy="250"/>
                </a:xfrm>
                <a:prstGeom prst="rect">
                  <a:avLst/>
                </a:prstGeom>
                <a:solidFill>
                  <a:srgbClr val="FFFF00"/>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105" name="Oval 98"/>
                <p:cNvSpPr>
                  <a:spLocks noChangeArrowheads="1"/>
                </p:cNvSpPr>
                <p:nvPr/>
              </p:nvSpPr>
              <p:spPr bwMode="auto">
                <a:xfrm>
                  <a:off x="3045" y="2590"/>
                  <a:ext cx="156" cy="164"/>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sp>
          <p:nvSpPr>
            <p:cNvPr id="87" name="5-Point Star 86"/>
            <p:cNvSpPr/>
            <p:nvPr/>
          </p:nvSpPr>
          <p:spPr bwMode="auto">
            <a:xfrm>
              <a:off x="1752600" y="10668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89" name="5-Point Star 88"/>
            <p:cNvSpPr/>
            <p:nvPr/>
          </p:nvSpPr>
          <p:spPr bwMode="auto">
            <a:xfrm>
              <a:off x="4343400" y="10668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92" name="5-Point Star 91"/>
            <p:cNvSpPr/>
            <p:nvPr/>
          </p:nvSpPr>
          <p:spPr bwMode="auto">
            <a:xfrm>
              <a:off x="6858000" y="10668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93" name="5-Point Star 92"/>
            <p:cNvSpPr/>
            <p:nvPr/>
          </p:nvSpPr>
          <p:spPr bwMode="auto">
            <a:xfrm>
              <a:off x="6858000" y="28194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94" name="5-Point Star 93"/>
            <p:cNvSpPr/>
            <p:nvPr/>
          </p:nvSpPr>
          <p:spPr bwMode="auto">
            <a:xfrm>
              <a:off x="6858000" y="4343400"/>
              <a:ext cx="533400" cy="5334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95" name="5-Point Star 94"/>
            <p:cNvSpPr/>
            <p:nvPr/>
          </p:nvSpPr>
          <p:spPr bwMode="auto">
            <a:xfrm>
              <a:off x="4343400" y="4648200"/>
              <a:ext cx="457200" cy="4572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96" name="5-Point Star 95"/>
            <p:cNvSpPr/>
            <p:nvPr/>
          </p:nvSpPr>
          <p:spPr bwMode="auto">
            <a:xfrm>
              <a:off x="1752600" y="46482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97" name="5-Point Star 96"/>
            <p:cNvSpPr/>
            <p:nvPr/>
          </p:nvSpPr>
          <p:spPr bwMode="auto">
            <a:xfrm>
              <a:off x="1752600" y="26670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grpSp>
      <p:sp>
        <p:nvSpPr>
          <p:cNvPr id="475" name="Rectangle 474"/>
          <p:cNvSpPr>
            <a:spLocks noChangeArrowheads="1"/>
          </p:cNvSpPr>
          <p:nvPr/>
        </p:nvSpPr>
        <p:spPr bwMode="auto">
          <a:xfrm>
            <a:off x="6019800" y="0"/>
            <a:ext cx="1342900" cy="627653"/>
          </a:xfrm>
          <a:prstGeom prst="rect">
            <a:avLst/>
          </a:prstGeom>
          <a:solidFill>
            <a:schemeClr val="accent3"/>
          </a:solidFill>
          <a:ln>
            <a:headEnd/>
            <a:tailEnd/>
          </a:ln>
          <a:scene3d>
            <a:camera prst="isometricOffAxis1Top">
              <a:rot lat="18664794" lon="19558761" rev="2510693"/>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Client  App</a:t>
            </a:r>
          </a:p>
        </p:txBody>
      </p:sp>
      <p:cxnSp>
        <p:nvCxnSpPr>
          <p:cNvPr id="98308" name="AutoShape 66"/>
          <p:cNvCxnSpPr>
            <a:cxnSpLocks noChangeShapeType="1"/>
          </p:cNvCxnSpPr>
          <p:nvPr/>
        </p:nvCxnSpPr>
        <p:spPr bwMode="auto">
          <a:xfrm rot="10800000" flipV="1">
            <a:off x="3352800" y="533400"/>
            <a:ext cx="2743200" cy="2065338"/>
          </a:xfrm>
          <a:prstGeom prst="straightConnector1">
            <a:avLst/>
          </a:prstGeom>
          <a:noFill/>
          <a:ln w="50800">
            <a:solidFill>
              <a:schemeClr val="tx1"/>
            </a:solidFill>
            <a:prstDash val="sysDot"/>
            <a:round/>
            <a:headEnd/>
            <a:tailEnd type="triangle" w="med" len="med"/>
          </a:ln>
        </p:spPr>
      </p:cxnSp>
      <p:cxnSp>
        <p:nvCxnSpPr>
          <p:cNvPr id="98310" name="AutoShape 66"/>
          <p:cNvCxnSpPr>
            <a:cxnSpLocks noChangeShapeType="1"/>
          </p:cNvCxnSpPr>
          <p:nvPr/>
        </p:nvCxnSpPr>
        <p:spPr bwMode="auto">
          <a:xfrm rot="5400000">
            <a:off x="5368131" y="880269"/>
            <a:ext cx="1455738" cy="914400"/>
          </a:xfrm>
          <a:prstGeom prst="straightConnector1">
            <a:avLst/>
          </a:prstGeom>
          <a:noFill/>
          <a:ln w="50800">
            <a:solidFill>
              <a:schemeClr val="tx1"/>
            </a:solidFill>
            <a:prstDash val="sysDot"/>
            <a:round/>
            <a:headEnd/>
            <a:tailEnd type="triangle" w="med" len="med"/>
          </a:ln>
        </p:spPr>
      </p:cxnSp>
      <p:cxnSp>
        <p:nvCxnSpPr>
          <p:cNvPr id="98311" name="AutoShape 66"/>
          <p:cNvCxnSpPr>
            <a:cxnSpLocks noChangeShapeType="1"/>
          </p:cNvCxnSpPr>
          <p:nvPr/>
        </p:nvCxnSpPr>
        <p:spPr bwMode="auto">
          <a:xfrm rot="16200000" flipH="1">
            <a:off x="5872956" y="1442244"/>
            <a:ext cx="2274888" cy="304800"/>
          </a:xfrm>
          <a:prstGeom prst="straightConnector1">
            <a:avLst/>
          </a:prstGeom>
          <a:noFill/>
          <a:ln w="50800">
            <a:solidFill>
              <a:schemeClr val="tx1"/>
            </a:solidFill>
            <a:prstDash val="sysDot"/>
            <a:round/>
            <a:headEnd/>
            <a:tailEnd type="triangle" w="med" len="med"/>
          </a:ln>
        </p:spPr>
      </p:cxnSp>
      <p:sp>
        <p:nvSpPr>
          <p:cNvPr id="98"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defRPr/>
            </a:pPr>
            <a:r>
              <a:rPr lang="en-US" dirty="0" smtClean="0"/>
              <a:t>Welcome</a:t>
            </a:r>
          </a:p>
        </p:txBody>
      </p:sp>
      <p:sp>
        <p:nvSpPr>
          <p:cNvPr id="32770" name="Rectangle 3"/>
          <p:cNvSpPr>
            <a:spLocks noGrp="1" noChangeArrowheads="1"/>
          </p:cNvSpPr>
          <p:nvPr>
            <p:ph type="body" idx="1"/>
          </p:nvPr>
        </p:nvSpPr>
        <p:spPr/>
        <p:txBody>
          <a:bodyPr/>
          <a:lstStyle/>
          <a:p>
            <a:pPr eaLnBrk="1" hangingPunct="1">
              <a:buFont typeface="Wingdings" pitchFamily="2" charset="2"/>
              <a:buNone/>
            </a:pPr>
            <a:r>
              <a:rPr lang="en-US" smtClean="0"/>
              <a:t>The purpose of this user group is to help developers learn ASP.NET. </a:t>
            </a:r>
          </a:p>
          <a:p>
            <a:pPr lvl="1" eaLnBrk="1" hangingPunct="1">
              <a:spcBef>
                <a:spcPts val="1800"/>
              </a:spcBef>
              <a:buFontTx/>
              <a:buChar char="-"/>
            </a:pPr>
            <a:r>
              <a:rPr lang="en-US" smtClean="0"/>
              <a:t>My intent is to provide a forum for you to learn about and discuss the various components of a production quality ASP.NET application.</a:t>
            </a:r>
          </a:p>
          <a:p>
            <a:pPr lvl="1" eaLnBrk="1" hangingPunct="1">
              <a:spcBef>
                <a:spcPct val="25000"/>
              </a:spcBef>
              <a:buFontTx/>
              <a:buChar char="-"/>
            </a:pPr>
            <a:endParaRPr lang="en-US" smtClean="0"/>
          </a:p>
          <a:p>
            <a:pPr algn="ctr" eaLnBrk="1" hangingPunct="1">
              <a:buFont typeface="Wingdings" pitchFamily="2" charset="2"/>
              <a:buNone/>
            </a:pPr>
            <a:r>
              <a:rPr lang="en-US" sz="4000" b="1" smtClean="0">
                <a:hlinkClick r:id="rId3"/>
              </a:rPr>
              <a:t>www.dallasasp.net</a:t>
            </a:r>
            <a:endParaRPr lang="en-US" sz="4000" b="1" smtClean="0"/>
          </a:p>
        </p:txBody>
      </p:sp>
      <p:sp>
        <p:nvSpPr>
          <p:cNvPr id="32771"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2"/>
          <p:cNvSpPr txBox="1">
            <a:spLocks noGrp="1"/>
          </p:cNvSpPr>
          <p:nvPr/>
        </p:nvSpPr>
        <p:spPr bwMode="auto">
          <a:xfrm>
            <a:off x="152400" y="6519863"/>
            <a:ext cx="381000" cy="304800"/>
          </a:xfrm>
          <a:prstGeom prst="rect">
            <a:avLst/>
          </a:prstGeom>
          <a:noFill/>
          <a:ln w="9525">
            <a:noFill/>
            <a:miter lim="800000"/>
            <a:headEnd/>
            <a:tailEnd/>
          </a:ln>
        </p:spPr>
        <p:txBody>
          <a:bodyPr/>
          <a:lstStyle/>
          <a:p>
            <a:endParaRPr lang="en-US" sz="3200" b="1" dirty="0">
              <a:latin typeface="Franklin Gothic Medium" pitchFamily="34" charset="0"/>
            </a:endParaRPr>
          </a:p>
        </p:txBody>
      </p:sp>
      <p:grpSp>
        <p:nvGrpSpPr>
          <p:cNvPr id="2" name="Group 9"/>
          <p:cNvGrpSpPr/>
          <p:nvPr/>
        </p:nvGrpSpPr>
        <p:grpSpPr>
          <a:xfrm>
            <a:off x="838200" y="1219200"/>
            <a:ext cx="7307257" cy="5047253"/>
            <a:chOff x="693738" y="381000"/>
            <a:chExt cx="8005757" cy="5352053"/>
          </a:xfrm>
          <a:scene3d>
            <a:camera prst="isometricOffAxis1Top">
              <a:rot lat="18666000" lon="19560000" rev="2508000"/>
            </a:camera>
            <a:lightRig rig="threePt" dir="t"/>
          </a:scene3d>
        </p:grpSpPr>
        <p:sp>
          <p:nvSpPr>
            <p:cNvPr id="11" name="Rectangle 2"/>
            <p:cNvSpPr>
              <a:spLocks noChangeArrowheads="1"/>
            </p:cNvSpPr>
            <p:nvPr/>
          </p:nvSpPr>
          <p:spPr bwMode="auto">
            <a:xfrm>
              <a:off x="712389" y="611053"/>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Caching</a:t>
              </a:r>
            </a:p>
          </p:txBody>
        </p:sp>
        <p:sp>
          <p:nvSpPr>
            <p:cNvPr id="12" name="Rectangle 3"/>
            <p:cNvSpPr>
              <a:spLocks noChangeArrowheads="1"/>
            </p:cNvSpPr>
            <p:nvPr/>
          </p:nvSpPr>
          <p:spPr bwMode="auto">
            <a:xfrm>
              <a:off x="712389" y="4362445"/>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a:effectLst>
                    <a:outerShdw blurRad="38100" dist="38100" dir="2700000" algn="tl">
                      <a:srgbClr val="000000"/>
                    </a:outerShdw>
                  </a:effectLst>
                </a:rPr>
                <a:t>Security</a:t>
              </a:r>
            </a:p>
          </p:txBody>
        </p:sp>
        <p:sp>
          <p:nvSpPr>
            <p:cNvPr id="13" name="Rectangle 5"/>
            <p:cNvSpPr>
              <a:spLocks noChangeArrowheads="1"/>
            </p:cNvSpPr>
            <p:nvPr/>
          </p:nvSpPr>
          <p:spPr bwMode="auto">
            <a:xfrm>
              <a:off x="3810000" y="381000"/>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Data Access</a:t>
              </a:r>
              <a:br>
                <a:rPr lang="en-US" sz="1400" b="1" dirty="0">
                  <a:effectLst>
                    <a:outerShdw blurRad="38100" dist="38100" dir="2700000" algn="tl">
                      <a:srgbClr val="000000"/>
                    </a:outerShdw>
                  </a:effectLst>
                </a:rPr>
              </a:br>
              <a:endParaRPr lang="en-US" sz="1400" b="1" dirty="0">
                <a:effectLst>
                  <a:outerShdw blurRad="38100" dist="38100" dir="2700000" algn="tl">
                    <a:srgbClr val="000000"/>
                  </a:outerShdw>
                </a:effectLst>
              </a:endParaRPr>
            </a:p>
          </p:txBody>
        </p:sp>
        <p:sp>
          <p:nvSpPr>
            <p:cNvPr id="14" name="Rectangle 6"/>
            <p:cNvSpPr>
              <a:spLocks noChangeArrowheads="1"/>
            </p:cNvSpPr>
            <p:nvPr/>
          </p:nvSpPr>
          <p:spPr bwMode="auto">
            <a:xfrm>
              <a:off x="6909312" y="609600"/>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Logging</a:t>
              </a:r>
            </a:p>
          </p:txBody>
        </p:sp>
        <p:sp>
          <p:nvSpPr>
            <p:cNvPr id="15" name="Rectangle 8"/>
            <p:cNvSpPr>
              <a:spLocks noChangeArrowheads="1"/>
            </p:cNvSpPr>
            <p:nvPr/>
          </p:nvSpPr>
          <p:spPr bwMode="auto">
            <a:xfrm>
              <a:off x="6909600" y="2512901"/>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a:effectLst>
                    <a:outerShdw blurRad="38100" dist="38100" dir="2700000" algn="tl">
                      <a:srgbClr val="000000"/>
                    </a:outerShdw>
                  </a:effectLst>
                </a:rPr>
                <a:t>Exception</a:t>
              </a:r>
            </a:p>
            <a:p>
              <a:pPr algn="ctr" eaLnBrk="0" hangingPunct="0">
                <a:defRPr/>
              </a:pPr>
              <a:r>
                <a:rPr lang="en-US" sz="1400" b="1">
                  <a:effectLst>
                    <a:outerShdw blurRad="38100" dist="38100" dir="2700000" algn="tl">
                      <a:srgbClr val="000000"/>
                    </a:outerShdw>
                  </a:effectLst>
                </a:rPr>
                <a:t>Handling</a:t>
              </a:r>
            </a:p>
          </p:txBody>
        </p:sp>
        <p:cxnSp>
          <p:nvCxnSpPr>
            <p:cNvPr id="16" name="AutoShape 10"/>
            <p:cNvCxnSpPr>
              <a:cxnSpLocks noChangeShapeType="1"/>
            </p:cNvCxnSpPr>
            <p:nvPr/>
          </p:nvCxnSpPr>
          <p:spPr bwMode="auto">
            <a:xfrm rot="5400000" flipH="1">
              <a:off x="-670719" y="2289970"/>
              <a:ext cx="3419475" cy="690562"/>
            </a:xfrm>
            <a:prstGeom prst="bentConnector4">
              <a:avLst>
                <a:gd name="adj1" fmla="val 4727"/>
                <a:gd name="adj2" fmla="val 129731"/>
              </a:avLst>
            </a:prstGeom>
            <a:noFill/>
            <a:ln w="50800">
              <a:solidFill>
                <a:srgbClr val="00B050"/>
              </a:solidFill>
              <a:prstDash val="sysDot"/>
              <a:miter lim="800000"/>
              <a:headEnd/>
              <a:tailEnd type="stealth" w="med" len="med"/>
            </a:ln>
            <a:effectLst/>
          </p:spPr>
        </p:cxnSp>
        <p:cxnSp>
          <p:nvCxnSpPr>
            <p:cNvPr id="17" name="AutoShape 11"/>
            <p:cNvCxnSpPr>
              <a:cxnSpLocks noChangeShapeType="1"/>
            </p:cNvCxnSpPr>
            <p:nvPr/>
          </p:nvCxnSpPr>
          <p:spPr bwMode="auto">
            <a:xfrm rot="16200000" flipH="1">
              <a:off x="770732" y="1869281"/>
              <a:ext cx="1230312" cy="3175"/>
            </a:xfrm>
            <a:prstGeom prst="bentConnector3">
              <a:avLst>
                <a:gd name="adj1" fmla="val 49940"/>
              </a:avLst>
            </a:prstGeom>
            <a:noFill/>
            <a:ln w="50800">
              <a:solidFill>
                <a:srgbClr val="00B050"/>
              </a:solidFill>
              <a:prstDash val="sysDot"/>
              <a:miter lim="800000"/>
              <a:headEnd/>
              <a:tailEnd type="stealth" w="med" len="med"/>
            </a:ln>
            <a:effectLst/>
          </p:spPr>
        </p:cxnSp>
        <p:cxnSp>
          <p:nvCxnSpPr>
            <p:cNvPr id="18" name="AutoShape 14"/>
            <p:cNvCxnSpPr>
              <a:cxnSpLocks noChangeShapeType="1"/>
            </p:cNvCxnSpPr>
            <p:nvPr/>
          </p:nvCxnSpPr>
          <p:spPr bwMode="auto">
            <a:xfrm rot="10800000">
              <a:off x="5203825" y="923925"/>
              <a:ext cx="1687513" cy="0"/>
            </a:xfrm>
            <a:prstGeom prst="straightConnector1">
              <a:avLst/>
            </a:prstGeom>
            <a:noFill/>
            <a:ln w="50800">
              <a:solidFill>
                <a:srgbClr val="00B050"/>
              </a:solidFill>
              <a:prstDash val="sysDot"/>
              <a:round/>
              <a:headEnd/>
              <a:tailEnd type="stealth" w="med" len="med"/>
            </a:ln>
            <a:effectLst/>
          </p:spPr>
        </p:cxnSp>
        <p:cxnSp>
          <p:nvCxnSpPr>
            <p:cNvPr id="19" name="AutoShape 15"/>
            <p:cNvCxnSpPr>
              <a:cxnSpLocks noChangeShapeType="1"/>
            </p:cNvCxnSpPr>
            <p:nvPr/>
          </p:nvCxnSpPr>
          <p:spPr bwMode="auto">
            <a:xfrm rot="16200000" flipV="1">
              <a:off x="6942138" y="1874838"/>
              <a:ext cx="1276350" cy="0"/>
            </a:xfrm>
            <a:prstGeom prst="bentConnector3">
              <a:avLst>
                <a:gd name="adj1" fmla="val 50000"/>
              </a:avLst>
            </a:prstGeom>
            <a:noFill/>
            <a:ln w="50800">
              <a:solidFill>
                <a:srgbClr val="00B050"/>
              </a:solidFill>
              <a:prstDash val="sysDot"/>
              <a:miter lim="800000"/>
              <a:headEnd/>
              <a:tailEnd type="triangle" w="med" len="med"/>
            </a:ln>
            <a:effectLst/>
          </p:spPr>
        </p:cxnSp>
        <p:grpSp>
          <p:nvGrpSpPr>
            <p:cNvPr id="4" name="Group 30"/>
            <p:cNvGrpSpPr>
              <a:grpSpLocks/>
            </p:cNvGrpSpPr>
            <p:nvPr/>
          </p:nvGrpSpPr>
          <p:grpSpPr bwMode="auto">
            <a:xfrm rot="5400000" flipH="1">
              <a:off x="1169527" y="1332601"/>
              <a:ext cx="422794" cy="258252"/>
              <a:chOff x="3072" y="2348"/>
              <a:chExt cx="339" cy="158"/>
            </a:xfrm>
          </p:grpSpPr>
          <p:sp>
            <p:nvSpPr>
              <p:cNvPr id="97" name="Rectangle 31"/>
              <p:cNvSpPr>
                <a:spLocks noChangeArrowheads="1"/>
              </p:cNvSpPr>
              <p:nvPr/>
            </p:nvSpPr>
            <p:spPr bwMode="auto">
              <a:xfrm>
                <a:off x="3072" y="2352"/>
                <a:ext cx="279" cy="154"/>
              </a:xfrm>
              <a:prstGeom prst="rect">
                <a:avLst/>
              </a:prstGeom>
              <a:solidFill>
                <a:schemeClr val="folHlink"/>
              </a:solidFill>
              <a:ln w="28575" algn="ctr">
                <a:noFill/>
                <a:miter lim="800000"/>
                <a:headEnd/>
                <a:tailEnd/>
              </a:ln>
              <a:effectLst/>
            </p:spPr>
            <p:txBody>
              <a:bodyPr rot="10800000"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5" name="Group 32"/>
              <p:cNvGrpSpPr>
                <a:grpSpLocks/>
              </p:cNvGrpSpPr>
              <p:nvPr/>
            </p:nvGrpSpPr>
            <p:grpSpPr bwMode="auto">
              <a:xfrm>
                <a:off x="3164" y="2348"/>
                <a:ext cx="247" cy="154"/>
                <a:chOff x="3044" y="2555"/>
                <a:chExt cx="387" cy="250"/>
              </a:xfrm>
            </p:grpSpPr>
            <p:sp>
              <p:nvSpPr>
                <p:cNvPr id="99" name="Rectangle 33"/>
                <p:cNvSpPr>
                  <a:spLocks noChangeArrowheads="1"/>
                </p:cNvSpPr>
                <p:nvPr/>
              </p:nvSpPr>
              <p:spPr bwMode="auto">
                <a:xfrm>
                  <a:off x="3176" y="2555"/>
                  <a:ext cx="255" cy="250"/>
                </a:xfrm>
                <a:prstGeom prst="rect">
                  <a:avLst/>
                </a:prstGeom>
                <a:solidFill>
                  <a:srgbClr val="FFFF00"/>
                </a:solidFill>
                <a:ln w="28575" algn="ctr">
                  <a:noFill/>
                  <a:miter lim="800000"/>
                  <a:headEnd/>
                  <a:tailEnd/>
                </a:ln>
                <a:effectLst/>
              </p:spPr>
              <p:txBody>
                <a:bodyPr rot="10800000"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100" name="Oval 34"/>
                <p:cNvSpPr>
                  <a:spLocks noChangeArrowheads="1"/>
                </p:cNvSpPr>
                <p:nvPr/>
              </p:nvSpPr>
              <p:spPr bwMode="auto">
                <a:xfrm>
                  <a:off x="3044" y="2590"/>
                  <a:ext cx="156" cy="164"/>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grpSp>
          <p:nvGrpSpPr>
            <p:cNvPr id="6" name="Group 117"/>
            <p:cNvGrpSpPr>
              <a:grpSpLocks/>
            </p:cNvGrpSpPr>
            <p:nvPr/>
          </p:nvGrpSpPr>
          <p:grpSpPr bwMode="auto">
            <a:xfrm>
              <a:off x="3046922" y="1721069"/>
              <a:ext cx="2932931" cy="2591975"/>
              <a:chOff x="1951" y="1471"/>
              <a:chExt cx="1887" cy="1784"/>
            </a:xfrm>
          </p:grpSpPr>
          <p:sp>
            <p:nvSpPr>
              <p:cNvPr id="87" name="Text Box 19"/>
              <p:cNvSpPr txBox="1">
                <a:spLocks noChangeArrowheads="1"/>
              </p:cNvSpPr>
              <p:nvPr/>
            </p:nvSpPr>
            <p:spPr bwMode="auto">
              <a:xfrm>
                <a:off x="3012" y="1822"/>
                <a:ext cx="605" cy="232"/>
              </a:xfrm>
              <a:prstGeom prst="rect">
                <a:avLst/>
              </a:prstGeom>
              <a:noFill/>
              <a:ln w="9525" algn="ctr">
                <a:noFill/>
                <a:miter lim="800000"/>
                <a:headEnd/>
                <a:tailEnd/>
              </a:ln>
              <a:effectLst/>
            </p:spPr>
            <p:txBody>
              <a:bodyPr wrap="none">
                <a:spAutoFit/>
              </a:bodyPr>
              <a:lstStyle/>
              <a:p>
                <a:pPr>
                  <a:defRPr/>
                </a:pPr>
                <a:r>
                  <a:rPr lang="en-US" sz="3200" b="1">
                    <a:effectLst>
                      <a:outerShdw blurRad="38100" dist="38100" dir="2700000" algn="tl">
                        <a:srgbClr val="000000">
                          <a:alpha val="43137"/>
                        </a:srgbClr>
                      </a:outerShdw>
                    </a:effectLst>
                    <a:latin typeface="Franklin Gothic Medium" pitchFamily="34" charset="0"/>
                    <a:cs typeface="+mn-cs"/>
                  </a:rPr>
                  <a:t>Plug-in</a:t>
                </a:r>
              </a:p>
            </p:txBody>
          </p:sp>
          <p:grpSp>
            <p:nvGrpSpPr>
              <p:cNvPr id="7" name="Group 20"/>
              <p:cNvGrpSpPr>
                <a:grpSpLocks/>
              </p:cNvGrpSpPr>
              <p:nvPr/>
            </p:nvGrpSpPr>
            <p:grpSpPr bwMode="auto">
              <a:xfrm>
                <a:off x="3056" y="1630"/>
                <a:ext cx="294" cy="157"/>
                <a:chOff x="3072" y="2352"/>
                <a:chExt cx="343" cy="157"/>
              </a:xfrm>
            </p:grpSpPr>
            <p:sp>
              <p:nvSpPr>
                <p:cNvPr id="93" name="Rectangle 21"/>
                <p:cNvSpPr>
                  <a:spLocks noChangeArrowheads="1"/>
                </p:cNvSpPr>
                <p:nvPr/>
              </p:nvSpPr>
              <p:spPr bwMode="auto">
                <a:xfrm>
                  <a:off x="3072" y="2352"/>
                  <a:ext cx="280" cy="154"/>
                </a:xfrm>
                <a:prstGeom prst="rect">
                  <a:avLst/>
                </a:prstGeom>
                <a:solidFill>
                  <a:schemeClr val="folHlink"/>
                </a:solidFill>
                <a:ln w="28575" algn="ctr">
                  <a:noFill/>
                  <a:miter lim="800000"/>
                  <a:headEnd/>
                  <a:tailEnd/>
                </a:ln>
                <a:effectLst/>
              </p:spPr>
              <p:txBody>
                <a:bodyPr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8" name="Group 22"/>
                <p:cNvGrpSpPr>
                  <a:grpSpLocks/>
                </p:cNvGrpSpPr>
                <p:nvPr/>
              </p:nvGrpSpPr>
              <p:grpSpPr bwMode="auto">
                <a:xfrm>
                  <a:off x="3167" y="2355"/>
                  <a:ext cx="248" cy="154"/>
                  <a:chOff x="3044" y="2556"/>
                  <a:chExt cx="388" cy="249"/>
                </a:xfrm>
              </p:grpSpPr>
              <p:sp>
                <p:nvSpPr>
                  <p:cNvPr id="95" name="Rectangle 23"/>
                  <p:cNvSpPr>
                    <a:spLocks noChangeArrowheads="1"/>
                  </p:cNvSpPr>
                  <p:nvPr/>
                </p:nvSpPr>
                <p:spPr bwMode="auto">
                  <a:xfrm>
                    <a:off x="3175" y="2556"/>
                    <a:ext cx="257" cy="249"/>
                  </a:xfrm>
                  <a:prstGeom prst="rect">
                    <a:avLst/>
                  </a:prstGeom>
                  <a:solidFill>
                    <a:srgbClr val="FFFF00"/>
                  </a:solidFill>
                  <a:ln w="28575" algn="ctr">
                    <a:noFill/>
                    <a:miter lim="800000"/>
                    <a:headEnd/>
                    <a:tailEnd/>
                  </a:ln>
                  <a:effectLst/>
                </p:spPr>
                <p:txBody>
                  <a:bodyPr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96" name="Oval 24"/>
                  <p:cNvSpPr>
                    <a:spLocks noChangeArrowheads="1"/>
                  </p:cNvSpPr>
                  <p:nvPr/>
                </p:nvSpPr>
                <p:spPr bwMode="auto">
                  <a:xfrm>
                    <a:off x="3044" y="2593"/>
                    <a:ext cx="157" cy="163"/>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sp>
            <p:nvSpPr>
              <p:cNvPr id="89" name="Oval 59"/>
              <p:cNvSpPr>
                <a:spLocks noChangeArrowheads="1"/>
              </p:cNvSpPr>
              <p:nvPr/>
            </p:nvSpPr>
            <p:spPr bwMode="auto">
              <a:xfrm>
                <a:off x="1951" y="1471"/>
                <a:ext cx="1887" cy="1784"/>
              </a:xfrm>
              <a:prstGeom prst="ellipse">
                <a:avLst/>
              </a:prstGeom>
              <a:solidFill>
                <a:schemeClr val="accent4">
                  <a:lumMod val="75000"/>
                </a:schemeClr>
              </a:solidFill>
              <a:ln>
                <a:headEnd/>
                <a:tailEnd/>
              </a:ln>
            </p:spPr>
            <p:style>
              <a:lnRef idx="0">
                <a:schemeClr val="accent4"/>
              </a:lnRef>
              <a:fillRef idx="3">
                <a:schemeClr val="accent4"/>
              </a:fillRef>
              <a:effectRef idx="3">
                <a:schemeClr val="accent4"/>
              </a:effectRef>
              <a:fontRef idx="minor">
                <a:schemeClr val="lt1"/>
              </a:fontRef>
            </p:style>
            <p:txBody>
              <a:bodyPr wrap="none"/>
              <a:lstStyle/>
              <a:p>
                <a:pPr algn="ctr">
                  <a:defRPr/>
                </a:pPr>
                <a:endParaRPr lang="en-US" sz="3200" b="1">
                  <a:effectLst>
                    <a:outerShdw blurRad="38100" dist="38100" dir="2700000" algn="tl">
                      <a:srgbClr val="000000">
                        <a:alpha val="43137"/>
                      </a:srgbClr>
                    </a:outerShdw>
                  </a:effectLst>
                </a:endParaRPr>
              </a:p>
            </p:txBody>
          </p:sp>
          <p:sp>
            <p:nvSpPr>
              <p:cNvPr id="90" name="Oval 61"/>
              <p:cNvSpPr>
                <a:spLocks noChangeArrowheads="1"/>
              </p:cNvSpPr>
              <p:nvPr/>
            </p:nvSpPr>
            <p:spPr bwMode="auto">
              <a:xfrm>
                <a:off x="2097" y="1881"/>
                <a:ext cx="673" cy="638"/>
              </a:xfrm>
              <a:prstGeom prst="ellipse">
                <a:avLst/>
              </a:prstGeom>
              <a:solidFill>
                <a:srgbClr val="0070C0"/>
              </a:solid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0" hangingPunct="0">
                  <a:defRPr/>
                </a:pPr>
                <a:r>
                  <a:rPr lang="en-US" sz="1100" b="1" dirty="0">
                    <a:effectLst>
                      <a:outerShdw blurRad="38100" dist="38100" dir="2700000" algn="tl">
                        <a:srgbClr val="000000"/>
                      </a:outerShdw>
                    </a:effectLst>
                  </a:rPr>
                  <a:t>Config</a:t>
                </a:r>
              </a:p>
              <a:p>
                <a:pPr algn="ctr" eaLnBrk="0" hangingPunct="0">
                  <a:defRPr/>
                </a:pPr>
                <a:r>
                  <a:rPr lang="en-US" sz="1100" b="1" dirty="0">
                    <a:effectLst>
                      <a:outerShdw blurRad="38100" dist="38100" dir="2700000" algn="tl">
                        <a:srgbClr val="000000"/>
                      </a:outerShdw>
                    </a:effectLst>
                  </a:rPr>
                  <a:t>Helpers </a:t>
                </a:r>
              </a:p>
              <a:p>
                <a:pPr algn="ctr" eaLnBrk="0" hangingPunct="0">
                  <a:defRPr/>
                </a:pPr>
                <a:r>
                  <a:rPr lang="en-US" sz="1100" b="1" dirty="0">
                    <a:effectLst>
                      <a:outerShdw blurRad="38100" dist="38100" dir="2700000" algn="tl">
                        <a:srgbClr val="000000"/>
                      </a:outerShdw>
                    </a:effectLst>
                  </a:rPr>
                  <a:t>&amp; Design</a:t>
                </a:r>
              </a:p>
            </p:txBody>
          </p:sp>
          <p:sp>
            <p:nvSpPr>
              <p:cNvPr id="91" name="Oval 62"/>
              <p:cNvSpPr>
                <a:spLocks noChangeArrowheads="1"/>
              </p:cNvSpPr>
              <p:nvPr/>
            </p:nvSpPr>
            <p:spPr bwMode="auto">
              <a:xfrm>
                <a:off x="2978" y="1888"/>
                <a:ext cx="673" cy="638"/>
              </a:xfrm>
              <a:prstGeom prst="ellipse">
                <a:avLst/>
              </a:prstGeom>
              <a:solidFill>
                <a:srgbClr val="0070C0"/>
              </a:solid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0" hangingPunct="0">
                  <a:defRPr/>
                </a:pPr>
                <a:r>
                  <a:rPr lang="en-US" sz="1400" b="1" dirty="0" err="1">
                    <a:effectLst>
                      <a:outerShdw blurRad="38100" dist="38100" dir="2700000" algn="tl">
                        <a:srgbClr val="000000"/>
                      </a:outerShdw>
                    </a:effectLst>
                  </a:rPr>
                  <a:t>Instrumen</a:t>
                </a:r>
                <a:r>
                  <a:rPr lang="en-US" sz="1400" b="1" dirty="0">
                    <a:effectLst>
                      <a:outerShdw blurRad="38100" dist="38100" dir="2700000" algn="tl">
                        <a:srgbClr val="000000"/>
                      </a:outerShdw>
                    </a:effectLst>
                  </a:rPr>
                  <a:t>-</a:t>
                </a:r>
                <a:br>
                  <a:rPr lang="en-US" sz="1400" b="1" dirty="0">
                    <a:effectLst>
                      <a:outerShdw blurRad="38100" dist="38100" dir="2700000" algn="tl">
                        <a:srgbClr val="000000"/>
                      </a:outerShdw>
                    </a:effectLst>
                  </a:rPr>
                </a:br>
                <a:r>
                  <a:rPr lang="en-US" sz="1400" b="1" dirty="0" err="1">
                    <a:effectLst>
                      <a:outerShdw blurRad="38100" dist="38100" dir="2700000" algn="tl">
                        <a:srgbClr val="000000"/>
                      </a:outerShdw>
                    </a:effectLst>
                  </a:rPr>
                  <a:t>tation</a:t>
                </a:r>
                <a:endParaRPr lang="en-US" sz="1400" b="1" dirty="0">
                  <a:effectLst>
                    <a:outerShdw blurRad="38100" dist="38100" dir="2700000" algn="tl">
                      <a:srgbClr val="000000"/>
                    </a:outerShdw>
                  </a:effectLst>
                </a:endParaRPr>
              </a:p>
            </p:txBody>
          </p:sp>
          <p:sp>
            <p:nvSpPr>
              <p:cNvPr id="92" name="Oval 63"/>
              <p:cNvSpPr>
                <a:spLocks noChangeArrowheads="1"/>
              </p:cNvSpPr>
              <p:nvPr/>
            </p:nvSpPr>
            <p:spPr bwMode="auto">
              <a:xfrm>
                <a:off x="2540" y="2519"/>
                <a:ext cx="673" cy="638"/>
              </a:xfrm>
              <a:prstGeom prst="ellipse">
                <a:avLst/>
              </a:prstGeom>
              <a:solidFill>
                <a:schemeClr val="accent4">
                  <a:lumMod val="60000"/>
                  <a:lumOff val="40000"/>
                </a:schemeClr>
              </a:solid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Object</a:t>
                </a:r>
                <a:br>
                  <a:rPr lang="en-US" sz="1400" b="1" dirty="0">
                    <a:effectLst>
                      <a:outerShdw blurRad="38100" dist="38100" dir="2700000" algn="tl">
                        <a:srgbClr val="000000"/>
                      </a:outerShdw>
                    </a:effectLst>
                  </a:rPr>
                </a:br>
                <a:r>
                  <a:rPr lang="en-US" sz="1400" b="1" dirty="0">
                    <a:effectLst>
                      <a:outerShdw blurRad="38100" dist="38100" dir="2700000" algn="tl">
                        <a:srgbClr val="000000"/>
                      </a:outerShdw>
                    </a:effectLst>
                  </a:rPr>
                  <a:t>Builder2</a:t>
                </a:r>
              </a:p>
            </p:txBody>
          </p:sp>
        </p:grpSp>
        <p:cxnSp>
          <p:nvCxnSpPr>
            <p:cNvPr id="22" name="AutoShape 65"/>
            <p:cNvCxnSpPr>
              <a:cxnSpLocks noChangeShapeType="1"/>
            </p:cNvCxnSpPr>
            <p:nvPr/>
          </p:nvCxnSpPr>
          <p:spPr bwMode="auto">
            <a:xfrm rot="10800000" flipV="1">
              <a:off x="5979853" y="2826727"/>
              <a:ext cx="929749" cy="190331"/>
            </a:xfrm>
            <a:prstGeom prst="straightConnector1">
              <a:avLst/>
            </a:prstGeom>
            <a:noFill/>
            <a:ln w="50800">
              <a:solidFill>
                <a:schemeClr val="tx1"/>
              </a:solidFill>
              <a:prstDash val="sysDot"/>
              <a:round/>
              <a:headEnd type="triangle"/>
              <a:tailEnd type="triangle" w="med" len="med"/>
            </a:ln>
          </p:spPr>
        </p:cxnSp>
        <p:cxnSp>
          <p:nvCxnSpPr>
            <p:cNvPr id="23" name="AutoShape 66"/>
            <p:cNvCxnSpPr>
              <a:cxnSpLocks noChangeShapeType="1"/>
            </p:cNvCxnSpPr>
            <p:nvPr/>
          </p:nvCxnSpPr>
          <p:spPr bwMode="auto">
            <a:xfrm flipH="1">
              <a:off x="5550870" y="1254688"/>
              <a:ext cx="1321140" cy="845589"/>
            </a:xfrm>
            <a:prstGeom prst="straightConnector1">
              <a:avLst/>
            </a:prstGeom>
            <a:noFill/>
            <a:ln w="50800">
              <a:solidFill>
                <a:schemeClr val="tx1"/>
              </a:solidFill>
              <a:prstDash val="sysDot"/>
              <a:round/>
              <a:headEnd type="triangle"/>
              <a:tailEnd type="triangle" w="med" len="med"/>
            </a:ln>
          </p:spPr>
        </p:cxnSp>
        <p:cxnSp>
          <p:nvCxnSpPr>
            <p:cNvPr id="24" name="AutoShape 67"/>
            <p:cNvCxnSpPr>
              <a:cxnSpLocks noChangeShapeType="1"/>
              <a:stCxn id="13" idx="2"/>
            </p:cNvCxnSpPr>
            <p:nvPr/>
          </p:nvCxnSpPr>
          <p:spPr bwMode="auto">
            <a:xfrm rot="16200000" flipH="1">
              <a:off x="4170672" y="1319431"/>
              <a:ext cx="654270" cy="32714"/>
            </a:xfrm>
            <a:prstGeom prst="straightConnector1">
              <a:avLst/>
            </a:prstGeom>
            <a:noFill/>
            <a:ln w="50800">
              <a:solidFill>
                <a:schemeClr val="tx1"/>
              </a:solidFill>
              <a:prstDash val="sysDot"/>
              <a:round/>
              <a:headEnd type="triangle"/>
              <a:tailEnd type="triangle" w="med" len="med"/>
            </a:ln>
          </p:spPr>
        </p:cxnSp>
        <p:cxnSp>
          <p:nvCxnSpPr>
            <p:cNvPr id="25" name="AutoShape 68"/>
            <p:cNvCxnSpPr>
              <a:cxnSpLocks noChangeShapeType="1"/>
            </p:cNvCxnSpPr>
            <p:nvPr/>
          </p:nvCxnSpPr>
          <p:spPr bwMode="auto">
            <a:xfrm>
              <a:off x="2077049" y="2818010"/>
              <a:ext cx="969872" cy="199048"/>
            </a:xfrm>
            <a:prstGeom prst="straightConnector1">
              <a:avLst/>
            </a:prstGeom>
            <a:noFill/>
            <a:ln w="50800">
              <a:solidFill>
                <a:schemeClr val="tx1"/>
              </a:solidFill>
              <a:prstDash val="sysDot"/>
              <a:round/>
              <a:headEnd type="triangle"/>
              <a:tailEnd type="triangle" w="med" len="med"/>
            </a:ln>
          </p:spPr>
        </p:cxnSp>
        <p:cxnSp>
          <p:nvCxnSpPr>
            <p:cNvPr id="26" name="AutoShape 69"/>
            <p:cNvCxnSpPr>
              <a:cxnSpLocks noChangeShapeType="1"/>
            </p:cNvCxnSpPr>
            <p:nvPr/>
          </p:nvCxnSpPr>
          <p:spPr bwMode="auto">
            <a:xfrm>
              <a:off x="2105026" y="1237253"/>
              <a:ext cx="1370877" cy="863023"/>
            </a:xfrm>
            <a:prstGeom prst="straightConnector1">
              <a:avLst/>
            </a:prstGeom>
            <a:noFill/>
            <a:ln w="50800">
              <a:solidFill>
                <a:schemeClr val="tx1"/>
              </a:solidFill>
              <a:prstDash val="sysDot"/>
              <a:round/>
              <a:headEnd type="triangle"/>
              <a:tailEnd type="triangle" w="med" len="med"/>
            </a:ln>
          </p:spPr>
        </p:cxnSp>
        <p:cxnSp>
          <p:nvCxnSpPr>
            <p:cNvPr id="27" name="AutoShape 70"/>
            <p:cNvCxnSpPr>
              <a:cxnSpLocks noChangeShapeType="1"/>
            </p:cNvCxnSpPr>
            <p:nvPr/>
          </p:nvCxnSpPr>
          <p:spPr bwMode="auto">
            <a:xfrm flipV="1">
              <a:off x="2073941" y="3933838"/>
              <a:ext cx="1401963" cy="742433"/>
            </a:xfrm>
            <a:prstGeom prst="straightConnector1">
              <a:avLst/>
            </a:prstGeom>
            <a:noFill/>
            <a:ln w="50800">
              <a:solidFill>
                <a:schemeClr val="tx1"/>
              </a:solidFill>
              <a:prstDash val="sysDot"/>
              <a:round/>
              <a:headEnd type="triangle"/>
              <a:tailEnd type="triangle" w="med" len="med"/>
            </a:ln>
          </p:spPr>
        </p:cxnSp>
        <p:grpSp>
          <p:nvGrpSpPr>
            <p:cNvPr id="10" name="Group 71"/>
            <p:cNvGrpSpPr>
              <a:grpSpLocks/>
            </p:cNvGrpSpPr>
            <p:nvPr/>
          </p:nvGrpSpPr>
          <p:grpSpPr bwMode="auto">
            <a:xfrm rot="10800000" flipH="1">
              <a:off x="6436800" y="818818"/>
              <a:ext cx="453630" cy="236823"/>
              <a:chOff x="3072" y="2352"/>
              <a:chExt cx="340" cy="155"/>
            </a:xfrm>
          </p:grpSpPr>
          <p:sp>
            <p:nvSpPr>
              <p:cNvPr id="83" name="Rectangle 72"/>
              <p:cNvSpPr>
                <a:spLocks noChangeArrowheads="1"/>
              </p:cNvSpPr>
              <p:nvPr/>
            </p:nvSpPr>
            <p:spPr bwMode="auto">
              <a:xfrm>
                <a:off x="3072" y="2352"/>
                <a:ext cx="280" cy="155"/>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20" name="Group 73"/>
              <p:cNvGrpSpPr>
                <a:grpSpLocks/>
              </p:cNvGrpSpPr>
              <p:nvPr/>
            </p:nvGrpSpPr>
            <p:grpSpPr bwMode="auto">
              <a:xfrm>
                <a:off x="3165" y="2352"/>
                <a:ext cx="247" cy="155"/>
                <a:chOff x="3047" y="2555"/>
                <a:chExt cx="387" cy="251"/>
              </a:xfrm>
            </p:grpSpPr>
            <p:sp>
              <p:nvSpPr>
                <p:cNvPr id="85" name="Rectangle 74"/>
                <p:cNvSpPr>
                  <a:spLocks noChangeArrowheads="1"/>
                </p:cNvSpPr>
                <p:nvPr/>
              </p:nvSpPr>
              <p:spPr bwMode="auto">
                <a:xfrm>
                  <a:off x="3177" y="2555"/>
                  <a:ext cx="257" cy="251"/>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86" name="Oval 75"/>
                <p:cNvSpPr>
                  <a:spLocks noChangeArrowheads="1"/>
                </p:cNvSpPr>
                <p:nvPr/>
              </p:nvSpPr>
              <p:spPr bwMode="auto">
                <a:xfrm>
                  <a:off x="3047" y="2592"/>
                  <a:ext cx="157" cy="163"/>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sp>
          <p:nvSpPr>
            <p:cNvPr id="29" name="Rectangle 7"/>
            <p:cNvSpPr>
              <a:spLocks noChangeArrowheads="1"/>
            </p:cNvSpPr>
            <p:nvPr/>
          </p:nvSpPr>
          <p:spPr bwMode="auto">
            <a:xfrm>
              <a:off x="715498" y="2504183"/>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a:effectLst>
                    <a:outerShdw blurRad="38100" dist="38100" dir="2700000" algn="tl">
                      <a:srgbClr val="000000"/>
                    </a:outerShdw>
                  </a:effectLst>
                </a:rPr>
                <a:t>Cryptography</a:t>
              </a:r>
            </a:p>
          </p:txBody>
        </p:sp>
        <p:sp>
          <p:nvSpPr>
            <p:cNvPr id="30" name="Text Box 93"/>
            <p:cNvSpPr txBox="1">
              <a:spLocks noChangeArrowheads="1"/>
            </p:cNvSpPr>
            <p:nvPr/>
          </p:nvSpPr>
          <p:spPr bwMode="auto">
            <a:xfrm>
              <a:off x="4162425" y="1898650"/>
              <a:ext cx="853119" cy="461665"/>
            </a:xfrm>
            <a:prstGeom prst="rect">
              <a:avLst/>
            </a:prstGeom>
            <a:noFill/>
            <a:ln w="25400" algn="ctr">
              <a:noFill/>
              <a:miter lim="800000"/>
              <a:headEnd/>
              <a:tailEnd/>
            </a:ln>
            <a:effectLst/>
          </p:spPr>
          <p:txBody>
            <a:bodyPr wrap="none">
              <a:spAutoFit/>
            </a:bodyPr>
            <a:lstStyle/>
            <a:p>
              <a:pPr>
                <a:defRPr/>
              </a:pPr>
              <a:r>
                <a:rPr lang="en-US" sz="3200" b="1" dirty="0">
                  <a:solidFill>
                    <a:schemeClr val="bg1"/>
                  </a:solidFill>
                  <a:effectLst>
                    <a:outerShdw blurRad="38100" dist="38100" dir="2700000" algn="tl">
                      <a:srgbClr val="000000">
                        <a:alpha val="43137"/>
                      </a:srgbClr>
                    </a:outerShdw>
                  </a:effectLst>
                  <a:latin typeface="Franklin Gothic Medium" pitchFamily="34" charset="0"/>
                  <a:cs typeface="+mn-cs"/>
                </a:rPr>
                <a:t>Core</a:t>
              </a:r>
            </a:p>
          </p:txBody>
        </p:sp>
        <p:grpSp>
          <p:nvGrpSpPr>
            <p:cNvPr id="21" name="Group 94"/>
            <p:cNvGrpSpPr>
              <a:grpSpLocks/>
            </p:cNvGrpSpPr>
            <p:nvPr/>
          </p:nvGrpSpPr>
          <p:grpSpPr bwMode="auto">
            <a:xfrm rot="16200000" flipH="1">
              <a:off x="7384167" y="2158494"/>
              <a:ext cx="419052" cy="261521"/>
              <a:chOff x="3073" y="2352"/>
              <a:chExt cx="336" cy="160"/>
            </a:xfrm>
          </p:grpSpPr>
          <p:sp>
            <p:nvSpPr>
              <p:cNvPr id="79" name="Rectangle 95"/>
              <p:cNvSpPr>
                <a:spLocks noChangeArrowheads="1"/>
              </p:cNvSpPr>
              <p:nvPr/>
            </p:nvSpPr>
            <p:spPr bwMode="auto">
              <a:xfrm>
                <a:off x="3073" y="2352"/>
                <a:ext cx="280" cy="155"/>
              </a:xfrm>
              <a:prstGeom prst="rect">
                <a:avLst/>
              </a:prstGeom>
              <a:solidFill>
                <a:schemeClr val="folHlink"/>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28" name="Group 96"/>
              <p:cNvGrpSpPr>
                <a:grpSpLocks/>
              </p:cNvGrpSpPr>
              <p:nvPr/>
            </p:nvGrpSpPr>
            <p:grpSpPr bwMode="auto">
              <a:xfrm>
                <a:off x="3161" y="2356"/>
                <a:ext cx="248" cy="156"/>
                <a:chOff x="3044" y="2555"/>
                <a:chExt cx="389" cy="252"/>
              </a:xfrm>
            </p:grpSpPr>
            <p:sp>
              <p:nvSpPr>
                <p:cNvPr id="81" name="Rectangle 97"/>
                <p:cNvSpPr>
                  <a:spLocks noChangeArrowheads="1"/>
                </p:cNvSpPr>
                <p:nvPr/>
              </p:nvSpPr>
              <p:spPr bwMode="auto">
                <a:xfrm>
                  <a:off x="3176" y="2555"/>
                  <a:ext cx="257" cy="252"/>
                </a:xfrm>
                <a:prstGeom prst="rect">
                  <a:avLst/>
                </a:prstGeom>
                <a:solidFill>
                  <a:srgbClr val="FFFF00"/>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82" name="Oval 98"/>
                <p:cNvSpPr>
                  <a:spLocks noChangeArrowheads="1"/>
                </p:cNvSpPr>
                <p:nvPr/>
              </p:nvSpPr>
              <p:spPr bwMode="auto">
                <a:xfrm>
                  <a:off x="3044" y="2593"/>
                  <a:ext cx="158" cy="164"/>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cxnSp>
          <p:nvCxnSpPr>
            <p:cNvPr id="32" name="AutoShape 108"/>
            <p:cNvCxnSpPr>
              <a:cxnSpLocks noChangeShapeType="1"/>
            </p:cNvCxnSpPr>
            <p:nvPr/>
          </p:nvCxnSpPr>
          <p:spPr bwMode="auto">
            <a:xfrm flipV="1">
              <a:off x="2073275" y="923925"/>
              <a:ext cx="1751013" cy="1588"/>
            </a:xfrm>
            <a:prstGeom prst="bentConnector3">
              <a:avLst>
                <a:gd name="adj1" fmla="val 50000"/>
              </a:avLst>
            </a:prstGeom>
            <a:noFill/>
            <a:ln w="50800">
              <a:solidFill>
                <a:srgbClr val="00B050"/>
              </a:solidFill>
              <a:prstDash val="sysDot"/>
              <a:miter lim="800000"/>
              <a:headEnd/>
              <a:tailEnd type="stealth" w="med" len="med"/>
            </a:ln>
            <a:effectLst/>
          </p:spPr>
        </p:cxnSp>
        <p:grpSp>
          <p:nvGrpSpPr>
            <p:cNvPr id="31" name="Group 83"/>
            <p:cNvGrpSpPr>
              <a:grpSpLocks/>
            </p:cNvGrpSpPr>
            <p:nvPr/>
          </p:nvGrpSpPr>
          <p:grpSpPr bwMode="auto">
            <a:xfrm rot="10800000">
              <a:off x="2074158" y="801383"/>
              <a:ext cx="450963" cy="236823"/>
              <a:chOff x="3074" y="2352"/>
              <a:chExt cx="338" cy="155"/>
            </a:xfrm>
          </p:grpSpPr>
          <p:sp>
            <p:nvSpPr>
              <p:cNvPr id="75" name="Rectangle 84"/>
              <p:cNvSpPr>
                <a:spLocks noChangeArrowheads="1"/>
              </p:cNvSpPr>
              <p:nvPr/>
            </p:nvSpPr>
            <p:spPr bwMode="auto">
              <a:xfrm>
                <a:off x="3074" y="2352"/>
                <a:ext cx="280" cy="155"/>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33" name="Group 85"/>
              <p:cNvGrpSpPr>
                <a:grpSpLocks/>
              </p:cNvGrpSpPr>
              <p:nvPr/>
            </p:nvGrpSpPr>
            <p:grpSpPr bwMode="auto">
              <a:xfrm>
                <a:off x="3165" y="2352"/>
                <a:ext cx="247" cy="155"/>
                <a:chOff x="3047" y="2555"/>
                <a:chExt cx="387" cy="251"/>
              </a:xfrm>
            </p:grpSpPr>
            <p:sp>
              <p:nvSpPr>
                <p:cNvPr id="77" name="Rectangle 86"/>
                <p:cNvSpPr>
                  <a:spLocks noChangeArrowheads="1"/>
                </p:cNvSpPr>
                <p:nvPr/>
              </p:nvSpPr>
              <p:spPr bwMode="auto">
                <a:xfrm>
                  <a:off x="3177" y="2555"/>
                  <a:ext cx="257" cy="251"/>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78" name="Oval 87"/>
                <p:cNvSpPr>
                  <a:spLocks noChangeArrowheads="1"/>
                </p:cNvSpPr>
                <p:nvPr/>
              </p:nvSpPr>
              <p:spPr bwMode="auto">
                <a:xfrm>
                  <a:off x="3047" y="2592"/>
                  <a:ext cx="157" cy="163"/>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grpSp>
          <p:nvGrpSpPr>
            <p:cNvPr id="34" name="Group 110"/>
            <p:cNvGrpSpPr>
              <a:grpSpLocks/>
            </p:cNvGrpSpPr>
            <p:nvPr/>
          </p:nvGrpSpPr>
          <p:grpSpPr bwMode="auto">
            <a:xfrm rot="16200000" flipH="1">
              <a:off x="1174310" y="4003045"/>
              <a:ext cx="424042" cy="259886"/>
              <a:chOff x="3071" y="2352"/>
              <a:chExt cx="340" cy="159"/>
            </a:xfrm>
          </p:grpSpPr>
          <p:sp>
            <p:nvSpPr>
              <p:cNvPr id="71" name="Rectangle 111"/>
              <p:cNvSpPr>
                <a:spLocks noChangeArrowheads="1"/>
              </p:cNvSpPr>
              <p:nvPr/>
            </p:nvSpPr>
            <p:spPr bwMode="auto">
              <a:xfrm>
                <a:off x="3071" y="2352"/>
                <a:ext cx="279" cy="155"/>
              </a:xfrm>
              <a:prstGeom prst="rect">
                <a:avLst/>
              </a:prstGeom>
              <a:solidFill>
                <a:schemeClr val="folHlink"/>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38" name="Group 112"/>
              <p:cNvGrpSpPr>
                <a:grpSpLocks/>
              </p:cNvGrpSpPr>
              <p:nvPr/>
            </p:nvGrpSpPr>
            <p:grpSpPr bwMode="auto">
              <a:xfrm>
                <a:off x="3164" y="2355"/>
                <a:ext cx="247" cy="156"/>
                <a:chOff x="3045" y="2554"/>
                <a:chExt cx="387" cy="252"/>
              </a:xfrm>
            </p:grpSpPr>
            <p:sp>
              <p:nvSpPr>
                <p:cNvPr id="73" name="Rectangle 113"/>
                <p:cNvSpPr>
                  <a:spLocks noChangeArrowheads="1"/>
                </p:cNvSpPr>
                <p:nvPr/>
              </p:nvSpPr>
              <p:spPr bwMode="auto">
                <a:xfrm>
                  <a:off x="3177" y="2554"/>
                  <a:ext cx="255" cy="252"/>
                </a:xfrm>
                <a:prstGeom prst="rect">
                  <a:avLst/>
                </a:prstGeom>
                <a:solidFill>
                  <a:srgbClr val="FFFF00"/>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74" name="Oval 114"/>
                <p:cNvSpPr>
                  <a:spLocks noChangeArrowheads="1"/>
                </p:cNvSpPr>
                <p:nvPr/>
              </p:nvSpPr>
              <p:spPr bwMode="auto">
                <a:xfrm>
                  <a:off x="3045" y="2592"/>
                  <a:ext cx="156" cy="164"/>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sp>
          <p:nvSpPr>
            <p:cNvPr id="35" name="Rectangle 8"/>
            <p:cNvSpPr>
              <a:spLocks noChangeArrowheads="1"/>
            </p:cNvSpPr>
            <p:nvPr/>
          </p:nvSpPr>
          <p:spPr bwMode="auto">
            <a:xfrm>
              <a:off x="6912996" y="4395861"/>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Policy Injection</a:t>
              </a:r>
            </a:p>
          </p:txBody>
        </p:sp>
        <p:sp>
          <p:nvSpPr>
            <p:cNvPr id="36" name="Rectangle 8"/>
            <p:cNvSpPr>
              <a:spLocks noChangeArrowheads="1"/>
            </p:cNvSpPr>
            <p:nvPr/>
          </p:nvSpPr>
          <p:spPr bwMode="auto">
            <a:xfrm>
              <a:off x="3886200" y="5105400"/>
              <a:ext cx="1342900" cy="627653"/>
            </a:xfrm>
            <a:prstGeom prst="rect">
              <a:avLst/>
            </a:prstGeom>
            <a:solidFill>
              <a:srgbClr val="0070C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Validation</a:t>
              </a:r>
            </a:p>
          </p:txBody>
        </p:sp>
        <p:cxnSp>
          <p:nvCxnSpPr>
            <p:cNvPr id="37" name="AutoShape 15"/>
            <p:cNvCxnSpPr>
              <a:cxnSpLocks noChangeShapeType="1"/>
            </p:cNvCxnSpPr>
            <p:nvPr/>
          </p:nvCxnSpPr>
          <p:spPr bwMode="auto">
            <a:xfrm rot="16200000" flipV="1">
              <a:off x="6954837" y="3765551"/>
              <a:ext cx="1255713" cy="4762"/>
            </a:xfrm>
            <a:prstGeom prst="bentConnector3">
              <a:avLst>
                <a:gd name="adj1" fmla="val 50000"/>
              </a:avLst>
            </a:prstGeom>
            <a:noFill/>
            <a:ln w="50800">
              <a:solidFill>
                <a:srgbClr val="00B050"/>
              </a:solidFill>
              <a:prstDash val="sysDot"/>
              <a:miter lim="800000"/>
              <a:headEnd/>
              <a:tailEnd type="triangle" w="med" len="med"/>
            </a:ln>
            <a:effectLst/>
          </p:spPr>
        </p:cxnSp>
        <p:grpSp>
          <p:nvGrpSpPr>
            <p:cNvPr id="43" name="Group 94"/>
            <p:cNvGrpSpPr>
              <a:grpSpLocks/>
            </p:cNvGrpSpPr>
            <p:nvPr/>
          </p:nvGrpSpPr>
          <p:grpSpPr bwMode="auto">
            <a:xfrm rot="16200000" flipH="1">
              <a:off x="7387517" y="4065322"/>
              <a:ext cx="420299" cy="258252"/>
              <a:chOff x="3071" y="2348"/>
              <a:chExt cx="337" cy="158"/>
            </a:xfrm>
          </p:grpSpPr>
          <p:sp>
            <p:nvSpPr>
              <p:cNvPr id="67" name="Rectangle 95"/>
              <p:cNvSpPr>
                <a:spLocks noChangeArrowheads="1"/>
              </p:cNvSpPr>
              <p:nvPr/>
            </p:nvSpPr>
            <p:spPr bwMode="auto">
              <a:xfrm>
                <a:off x="3071" y="2352"/>
                <a:ext cx="279" cy="154"/>
              </a:xfrm>
              <a:prstGeom prst="rect">
                <a:avLst/>
              </a:prstGeom>
              <a:solidFill>
                <a:schemeClr val="folHlink"/>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45" name="Group 96"/>
              <p:cNvGrpSpPr>
                <a:grpSpLocks/>
              </p:cNvGrpSpPr>
              <p:nvPr/>
            </p:nvGrpSpPr>
            <p:grpSpPr bwMode="auto">
              <a:xfrm>
                <a:off x="3162" y="2348"/>
                <a:ext cx="246" cy="154"/>
                <a:chOff x="3046" y="2555"/>
                <a:chExt cx="386" cy="250"/>
              </a:xfrm>
            </p:grpSpPr>
            <p:sp>
              <p:nvSpPr>
                <p:cNvPr id="69" name="Rectangle 97"/>
                <p:cNvSpPr>
                  <a:spLocks noChangeArrowheads="1"/>
                </p:cNvSpPr>
                <p:nvPr/>
              </p:nvSpPr>
              <p:spPr bwMode="auto">
                <a:xfrm>
                  <a:off x="3176" y="2555"/>
                  <a:ext cx="256" cy="250"/>
                </a:xfrm>
                <a:prstGeom prst="rect">
                  <a:avLst/>
                </a:prstGeom>
                <a:solidFill>
                  <a:srgbClr val="FFFF00"/>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70" name="Oval 98"/>
                <p:cNvSpPr>
                  <a:spLocks noChangeArrowheads="1"/>
                </p:cNvSpPr>
                <p:nvPr/>
              </p:nvSpPr>
              <p:spPr bwMode="auto">
                <a:xfrm>
                  <a:off x="3046" y="2592"/>
                  <a:ext cx="156" cy="164"/>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cxnSp>
          <p:nvCxnSpPr>
            <p:cNvPr id="39" name="AutoShape 65"/>
            <p:cNvCxnSpPr>
              <a:cxnSpLocks noChangeShapeType="1"/>
            </p:cNvCxnSpPr>
            <p:nvPr/>
          </p:nvCxnSpPr>
          <p:spPr bwMode="auto">
            <a:xfrm rot="10800000">
              <a:off x="5550334" y="3933460"/>
              <a:ext cx="1327894" cy="462401"/>
            </a:xfrm>
            <a:prstGeom prst="straightConnector1">
              <a:avLst/>
            </a:prstGeom>
            <a:noFill/>
            <a:ln w="50800">
              <a:solidFill>
                <a:schemeClr val="tx1"/>
              </a:solidFill>
              <a:prstDash val="sysDot"/>
              <a:round/>
              <a:headEnd type="triangle"/>
              <a:tailEnd type="triangle" w="med" len="med"/>
            </a:ln>
          </p:spPr>
        </p:cxnSp>
        <p:cxnSp>
          <p:nvCxnSpPr>
            <p:cNvPr id="40" name="AutoShape 67"/>
            <p:cNvCxnSpPr>
              <a:cxnSpLocks noChangeShapeType="1"/>
              <a:stCxn id="36" idx="0"/>
            </p:cNvCxnSpPr>
            <p:nvPr/>
          </p:nvCxnSpPr>
          <p:spPr bwMode="auto">
            <a:xfrm rot="5400000" flipH="1" flipV="1">
              <a:off x="4177443" y="4693255"/>
              <a:ext cx="792353" cy="31938"/>
            </a:xfrm>
            <a:prstGeom prst="straightConnector1">
              <a:avLst/>
            </a:prstGeom>
            <a:noFill/>
            <a:ln w="50800">
              <a:solidFill>
                <a:schemeClr val="tx1"/>
              </a:solidFill>
              <a:prstDash val="sysDot"/>
              <a:round/>
              <a:headEnd type="triangle"/>
              <a:tailEnd type="triangle" w="med" len="med"/>
            </a:ln>
          </p:spPr>
        </p:cxnSp>
        <p:cxnSp>
          <p:nvCxnSpPr>
            <p:cNvPr id="41" name="AutoShape 15"/>
            <p:cNvCxnSpPr>
              <a:cxnSpLocks noChangeShapeType="1"/>
            </p:cNvCxnSpPr>
            <p:nvPr/>
          </p:nvCxnSpPr>
          <p:spPr bwMode="auto">
            <a:xfrm rot="10800000" flipV="1">
              <a:off x="4876801" y="4710112"/>
              <a:ext cx="2036763" cy="623887"/>
            </a:xfrm>
            <a:prstGeom prst="bentConnector3">
              <a:avLst>
                <a:gd name="adj1" fmla="val 9381"/>
              </a:avLst>
            </a:prstGeom>
            <a:noFill/>
            <a:ln w="50800">
              <a:solidFill>
                <a:srgbClr val="00B050"/>
              </a:solidFill>
              <a:prstDash val="sysDot"/>
              <a:miter lim="800000"/>
              <a:headEnd/>
              <a:tailEnd type="triangle" w="med" len="med"/>
            </a:ln>
            <a:effectLst/>
          </p:spPr>
        </p:cxnSp>
        <p:cxnSp>
          <p:nvCxnSpPr>
            <p:cNvPr id="42" name="AutoShape 15"/>
            <p:cNvCxnSpPr>
              <a:cxnSpLocks noChangeShapeType="1"/>
            </p:cNvCxnSpPr>
            <p:nvPr/>
          </p:nvCxnSpPr>
          <p:spPr bwMode="auto">
            <a:xfrm flipH="1" flipV="1">
              <a:off x="8251825" y="923925"/>
              <a:ext cx="4763" cy="3786188"/>
            </a:xfrm>
            <a:prstGeom prst="bentConnector3">
              <a:avLst>
                <a:gd name="adj1" fmla="val -6076555"/>
              </a:avLst>
            </a:prstGeom>
            <a:noFill/>
            <a:ln w="50800">
              <a:solidFill>
                <a:srgbClr val="00B050"/>
              </a:solidFill>
              <a:prstDash val="sysDot"/>
              <a:miter lim="800000"/>
              <a:headEnd/>
              <a:tailEnd type="triangle" w="med" len="med"/>
            </a:ln>
            <a:effectLst/>
          </p:spPr>
        </p:cxnSp>
        <p:grpSp>
          <p:nvGrpSpPr>
            <p:cNvPr id="46" name="Group 83"/>
            <p:cNvGrpSpPr>
              <a:grpSpLocks/>
            </p:cNvGrpSpPr>
            <p:nvPr/>
          </p:nvGrpSpPr>
          <p:grpSpPr bwMode="auto">
            <a:xfrm rot="10800000">
              <a:off x="8263208" y="4585598"/>
              <a:ext cx="436287" cy="236823"/>
              <a:chOff x="3072" y="2352"/>
              <a:chExt cx="327" cy="155"/>
            </a:xfrm>
          </p:grpSpPr>
          <p:sp>
            <p:nvSpPr>
              <p:cNvPr id="63" name="Rectangle 84"/>
              <p:cNvSpPr>
                <a:spLocks noChangeArrowheads="1"/>
              </p:cNvSpPr>
              <p:nvPr/>
            </p:nvSpPr>
            <p:spPr bwMode="auto">
              <a:xfrm>
                <a:off x="3072" y="2352"/>
                <a:ext cx="280" cy="155"/>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56" name="Group 85"/>
              <p:cNvGrpSpPr>
                <a:grpSpLocks/>
              </p:cNvGrpSpPr>
              <p:nvPr/>
            </p:nvGrpSpPr>
            <p:grpSpPr bwMode="auto">
              <a:xfrm>
                <a:off x="3155" y="2352"/>
                <a:ext cx="244" cy="155"/>
                <a:chOff x="3046" y="2555"/>
                <a:chExt cx="384" cy="251"/>
              </a:xfrm>
            </p:grpSpPr>
            <p:sp>
              <p:nvSpPr>
                <p:cNvPr id="65" name="Rectangle 86"/>
                <p:cNvSpPr>
                  <a:spLocks noChangeArrowheads="1"/>
                </p:cNvSpPr>
                <p:nvPr/>
              </p:nvSpPr>
              <p:spPr bwMode="auto">
                <a:xfrm>
                  <a:off x="3175" y="2555"/>
                  <a:ext cx="255" cy="251"/>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66" name="Oval 87"/>
                <p:cNvSpPr>
                  <a:spLocks noChangeArrowheads="1"/>
                </p:cNvSpPr>
                <p:nvPr/>
              </p:nvSpPr>
              <p:spPr bwMode="auto">
                <a:xfrm>
                  <a:off x="3046" y="2592"/>
                  <a:ext cx="155" cy="163"/>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cxnSp>
          <p:nvCxnSpPr>
            <p:cNvPr id="44" name="AutoShape 15"/>
            <p:cNvCxnSpPr>
              <a:cxnSpLocks noChangeShapeType="1"/>
            </p:cNvCxnSpPr>
            <p:nvPr/>
          </p:nvCxnSpPr>
          <p:spPr bwMode="auto">
            <a:xfrm rot="5400000" flipH="1">
              <a:off x="4468019" y="1905794"/>
              <a:ext cx="33337" cy="6200775"/>
            </a:xfrm>
            <a:prstGeom prst="bentConnector3">
              <a:avLst>
                <a:gd name="adj1" fmla="val -2534473"/>
              </a:avLst>
            </a:prstGeom>
            <a:noFill/>
            <a:ln w="50800">
              <a:solidFill>
                <a:srgbClr val="00B050"/>
              </a:solidFill>
              <a:prstDash val="sysDot"/>
              <a:miter lim="800000"/>
              <a:headEnd/>
              <a:tailEnd type="triangle" w="med" len="med"/>
            </a:ln>
            <a:effectLst/>
          </p:spPr>
        </p:cxnSp>
        <p:grpSp>
          <p:nvGrpSpPr>
            <p:cNvPr id="60" name="Group 71"/>
            <p:cNvGrpSpPr>
              <a:grpSpLocks/>
            </p:cNvGrpSpPr>
            <p:nvPr/>
          </p:nvGrpSpPr>
          <p:grpSpPr bwMode="auto">
            <a:xfrm rot="10800000" flipH="1">
              <a:off x="6505206" y="4671760"/>
              <a:ext cx="434953" cy="238351"/>
              <a:chOff x="3072" y="2353"/>
              <a:chExt cx="326" cy="156"/>
            </a:xfrm>
          </p:grpSpPr>
          <p:sp>
            <p:nvSpPr>
              <p:cNvPr id="59" name="Rectangle 72"/>
              <p:cNvSpPr>
                <a:spLocks noChangeArrowheads="1"/>
              </p:cNvSpPr>
              <p:nvPr/>
            </p:nvSpPr>
            <p:spPr bwMode="auto">
              <a:xfrm>
                <a:off x="3072" y="2353"/>
                <a:ext cx="280" cy="155"/>
              </a:xfrm>
              <a:prstGeom prst="rect">
                <a:avLst/>
              </a:prstGeom>
              <a:solidFill>
                <a:schemeClr val="folHlink"/>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64" name="Group 73"/>
              <p:cNvGrpSpPr>
                <a:grpSpLocks/>
              </p:cNvGrpSpPr>
              <p:nvPr/>
            </p:nvGrpSpPr>
            <p:grpSpPr bwMode="auto">
              <a:xfrm>
                <a:off x="3152" y="2354"/>
                <a:ext cx="246" cy="155"/>
                <a:chOff x="3046" y="2558"/>
                <a:chExt cx="388" cy="251"/>
              </a:xfrm>
            </p:grpSpPr>
            <p:sp>
              <p:nvSpPr>
                <p:cNvPr id="61" name="Rectangle 74"/>
                <p:cNvSpPr>
                  <a:spLocks noChangeArrowheads="1"/>
                </p:cNvSpPr>
                <p:nvPr/>
              </p:nvSpPr>
              <p:spPr bwMode="auto">
                <a:xfrm>
                  <a:off x="3179" y="2558"/>
                  <a:ext cx="255" cy="251"/>
                </a:xfrm>
                <a:prstGeom prst="rect">
                  <a:avLst/>
                </a:prstGeom>
                <a:solidFill>
                  <a:srgbClr val="FFFF00"/>
                </a:solidFill>
                <a:ln w="28575" algn="ctr">
                  <a:noFill/>
                  <a:miter lim="800000"/>
                  <a:headEnd/>
                  <a:tailEnd/>
                </a:ln>
                <a:effectLst/>
              </p:spPr>
              <p:txBody>
                <a:bodyPr rot="10800000"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62" name="Oval 75"/>
                <p:cNvSpPr>
                  <a:spLocks noChangeArrowheads="1"/>
                </p:cNvSpPr>
                <p:nvPr/>
              </p:nvSpPr>
              <p:spPr bwMode="auto">
                <a:xfrm>
                  <a:off x="3046" y="2595"/>
                  <a:ext cx="155" cy="163"/>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grpSp>
          <p:nvGrpSpPr>
            <p:cNvPr id="68" name="Group 94"/>
            <p:cNvGrpSpPr>
              <a:grpSpLocks/>
            </p:cNvGrpSpPr>
            <p:nvPr/>
          </p:nvGrpSpPr>
          <p:grpSpPr bwMode="auto">
            <a:xfrm rot="5400000" flipH="1">
              <a:off x="7396922" y="5103924"/>
              <a:ext cx="417805" cy="258252"/>
              <a:chOff x="3072" y="2348"/>
              <a:chExt cx="335" cy="158"/>
            </a:xfrm>
          </p:grpSpPr>
          <p:sp>
            <p:nvSpPr>
              <p:cNvPr id="55" name="Rectangle 95"/>
              <p:cNvSpPr>
                <a:spLocks noChangeArrowheads="1"/>
              </p:cNvSpPr>
              <p:nvPr/>
            </p:nvSpPr>
            <p:spPr bwMode="auto">
              <a:xfrm>
                <a:off x="3072" y="2352"/>
                <a:ext cx="279" cy="154"/>
              </a:xfrm>
              <a:prstGeom prst="rect">
                <a:avLst/>
              </a:prstGeom>
              <a:solidFill>
                <a:schemeClr val="folHlink"/>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grpSp>
            <p:nvGrpSpPr>
              <p:cNvPr id="72" name="Group 96"/>
              <p:cNvGrpSpPr>
                <a:grpSpLocks/>
              </p:cNvGrpSpPr>
              <p:nvPr/>
            </p:nvGrpSpPr>
            <p:grpSpPr bwMode="auto">
              <a:xfrm>
                <a:off x="3161" y="2348"/>
                <a:ext cx="246" cy="154"/>
                <a:chOff x="3045" y="2555"/>
                <a:chExt cx="386" cy="250"/>
              </a:xfrm>
            </p:grpSpPr>
            <p:sp>
              <p:nvSpPr>
                <p:cNvPr id="57" name="Rectangle 97"/>
                <p:cNvSpPr>
                  <a:spLocks noChangeArrowheads="1"/>
                </p:cNvSpPr>
                <p:nvPr/>
              </p:nvSpPr>
              <p:spPr bwMode="auto">
                <a:xfrm>
                  <a:off x="3175" y="2555"/>
                  <a:ext cx="256" cy="250"/>
                </a:xfrm>
                <a:prstGeom prst="rect">
                  <a:avLst/>
                </a:prstGeom>
                <a:solidFill>
                  <a:srgbClr val="FFFF00"/>
                </a:solidFill>
                <a:ln w="28575" algn="ctr">
                  <a:noFill/>
                  <a:miter lim="800000"/>
                  <a:headEnd/>
                  <a:tailEnd/>
                </a:ln>
                <a:effectLst/>
              </p:spPr>
              <p:txBody>
                <a:bodyPr vert="eaVert" wrap="none" anchor="ctr"/>
                <a:lstStyle/>
                <a:p>
                  <a:pPr algn="ctr" eaLnBrk="0" hangingPunct="0">
                    <a:defRPr/>
                  </a:pPr>
                  <a:endParaRPr lang="en-US" sz="1400" b="1">
                    <a:effectLst>
                      <a:outerShdw blurRad="38100" dist="38100" dir="2700000" algn="tl">
                        <a:srgbClr val="000000"/>
                      </a:outerShdw>
                    </a:effectLst>
                    <a:latin typeface="Franklin Gothic Medium" pitchFamily="34" charset="0"/>
                    <a:cs typeface="+mn-cs"/>
                  </a:endParaRPr>
                </a:p>
              </p:txBody>
            </p:sp>
            <p:sp>
              <p:nvSpPr>
                <p:cNvPr id="58" name="Oval 98"/>
                <p:cNvSpPr>
                  <a:spLocks noChangeArrowheads="1"/>
                </p:cNvSpPr>
                <p:nvPr/>
              </p:nvSpPr>
              <p:spPr bwMode="auto">
                <a:xfrm>
                  <a:off x="3045" y="2590"/>
                  <a:ext cx="156" cy="164"/>
                </a:xfrm>
                <a:prstGeom prst="ellipse">
                  <a:avLst/>
                </a:prstGeom>
                <a:solidFill>
                  <a:srgbClr val="FFFF00"/>
                </a:solidFill>
                <a:ln w="9525" algn="ctr">
                  <a:noFill/>
                  <a:round/>
                  <a:headEnd/>
                  <a:tailEnd/>
                </a:ln>
                <a:effectLst/>
              </p:spPr>
              <p:txBody>
                <a:bodyPr wrap="none" anchor="ctr"/>
                <a:lstStyle/>
                <a:p>
                  <a:pPr>
                    <a:defRPr/>
                  </a:pPr>
                  <a:endParaRPr lang="en-US" sz="3200" b="1">
                    <a:effectLst>
                      <a:outerShdw blurRad="38100" dist="38100" dir="2700000" algn="tl">
                        <a:srgbClr val="000000">
                          <a:alpha val="43137"/>
                        </a:srgbClr>
                      </a:outerShdw>
                    </a:effectLst>
                    <a:latin typeface="Franklin Gothic Medium" pitchFamily="34" charset="0"/>
                    <a:cs typeface="+mn-cs"/>
                  </a:endParaRPr>
                </a:p>
              </p:txBody>
            </p:sp>
          </p:grpSp>
        </p:grpSp>
        <p:sp>
          <p:nvSpPr>
            <p:cNvPr id="47" name="5-Point Star 46"/>
            <p:cNvSpPr/>
            <p:nvPr/>
          </p:nvSpPr>
          <p:spPr bwMode="auto">
            <a:xfrm>
              <a:off x="2514600" y="14478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48" name="5-Point Star 47"/>
            <p:cNvSpPr/>
            <p:nvPr/>
          </p:nvSpPr>
          <p:spPr bwMode="auto">
            <a:xfrm>
              <a:off x="4310743" y="1175657"/>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49" name="5-Point Star 48"/>
            <p:cNvSpPr/>
            <p:nvPr/>
          </p:nvSpPr>
          <p:spPr bwMode="auto">
            <a:xfrm>
              <a:off x="6019800" y="14478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50" name="5-Point Star 49"/>
            <p:cNvSpPr/>
            <p:nvPr/>
          </p:nvSpPr>
          <p:spPr bwMode="auto">
            <a:xfrm>
              <a:off x="6324600" y="26670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51" name="5-Point Star 50"/>
            <p:cNvSpPr/>
            <p:nvPr/>
          </p:nvSpPr>
          <p:spPr bwMode="auto">
            <a:xfrm>
              <a:off x="5869743" y="3855472"/>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52" name="5-Point Star 51"/>
            <p:cNvSpPr/>
            <p:nvPr/>
          </p:nvSpPr>
          <p:spPr bwMode="auto">
            <a:xfrm>
              <a:off x="4419600" y="44958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53" name="5-Point Star 52"/>
            <p:cNvSpPr/>
            <p:nvPr/>
          </p:nvSpPr>
          <p:spPr bwMode="auto">
            <a:xfrm>
              <a:off x="2514600" y="41910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sp>
          <p:nvSpPr>
            <p:cNvPr id="54" name="5-Point Star 53"/>
            <p:cNvSpPr/>
            <p:nvPr/>
          </p:nvSpPr>
          <p:spPr bwMode="auto">
            <a:xfrm>
              <a:off x="2362200" y="2743200"/>
              <a:ext cx="381000" cy="381000"/>
            </a:xfrm>
            <a:prstGeom prst="star5">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spcBef>
                  <a:spcPct val="50000"/>
                </a:spcBef>
                <a:defRPr/>
              </a:pPr>
              <a:endParaRPr lang="en-US">
                <a:solidFill>
                  <a:schemeClr val="tx1"/>
                </a:solidFill>
                <a:latin typeface="Arial" charset="0"/>
                <a:cs typeface="Arial" charset="0"/>
              </a:endParaRPr>
            </a:p>
          </p:txBody>
        </p:sp>
      </p:grpSp>
      <p:cxnSp>
        <p:nvCxnSpPr>
          <p:cNvPr id="100356" name="AutoShape 66"/>
          <p:cNvCxnSpPr>
            <a:cxnSpLocks noChangeShapeType="1"/>
          </p:cNvCxnSpPr>
          <p:nvPr/>
        </p:nvCxnSpPr>
        <p:spPr bwMode="auto">
          <a:xfrm rot="5400000">
            <a:off x="2476500" y="1866900"/>
            <a:ext cx="2286000" cy="76200"/>
          </a:xfrm>
          <a:prstGeom prst="straightConnector1">
            <a:avLst/>
          </a:prstGeom>
          <a:noFill/>
          <a:ln w="50800">
            <a:solidFill>
              <a:srgbClr val="C00000"/>
            </a:solidFill>
            <a:prstDash val="sysDot"/>
            <a:round/>
            <a:headEnd/>
            <a:tailEnd type="triangle" w="med" len="med"/>
          </a:ln>
        </p:spPr>
      </p:cxnSp>
      <p:grpSp>
        <p:nvGrpSpPr>
          <p:cNvPr id="100357" name="Group 107"/>
          <p:cNvGrpSpPr>
            <a:grpSpLocks/>
          </p:cNvGrpSpPr>
          <p:nvPr/>
        </p:nvGrpSpPr>
        <p:grpSpPr bwMode="auto">
          <a:xfrm>
            <a:off x="2514600" y="0"/>
            <a:ext cx="4848225" cy="1752600"/>
            <a:chOff x="2514600" y="0"/>
            <a:chExt cx="4848100" cy="1752600"/>
          </a:xfrm>
        </p:grpSpPr>
        <p:sp>
          <p:nvSpPr>
            <p:cNvPr id="101" name="Rectangle 100"/>
            <p:cNvSpPr>
              <a:spLocks noChangeArrowheads="1"/>
            </p:cNvSpPr>
            <p:nvPr/>
          </p:nvSpPr>
          <p:spPr bwMode="auto">
            <a:xfrm>
              <a:off x="2514600" y="457200"/>
              <a:ext cx="2667000" cy="1295400"/>
            </a:xfrm>
            <a:prstGeom prst="rect">
              <a:avLst/>
            </a:prstGeom>
            <a:solidFill>
              <a:srgbClr val="7030A0"/>
            </a:solidFill>
            <a:ln>
              <a:headEnd/>
              <a:tailEnd/>
            </a:ln>
            <a:scene3d>
              <a:camera prst="isometricOffAxis1Top">
                <a:rot lat="18664794" lon="19558761" rev="2510693"/>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wrap="none" anchor="ctr"/>
            <a:lstStyle/>
            <a:p>
              <a:pPr algn="r" eaLnBrk="0" hangingPunct="0">
                <a:defRPr/>
              </a:pPr>
              <a:r>
                <a:rPr lang="en-US" sz="1400" b="1" dirty="0">
                  <a:effectLst>
                    <a:outerShdw blurRad="38100" dist="38100" dir="2700000" algn="tl">
                      <a:srgbClr val="000000"/>
                    </a:outerShdw>
                  </a:effectLst>
                </a:rPr>
                <a:t>Unity</a:t>
              </a:r>
              <a:r>
                <a:rPr lang="ru-RU" sz="1400" b="1" dirty="0">
                  <a:effectLst>
                    <a:outerShdw blurRad="38100" dist="38100" dir="2700000" algn="tl">
                      <a:srgbClr val="000000"/>
                    </a:outerShdw>
                  </a:effectLst>
                </a:rPr>
                <a:t> </a:t>
              </a:r>
              <a:r>
                <a:rPr lang="en-US" sz="1400" b="1" dirty="0">
                  <a:effectLst>
                    <a:outerShdw blurRad="38100" dist="38100" dir="2700000" algn="tl">
                      <a:srgbClr val="000000"/>
                    </a:outerShdw>
                  </a:effectLst>
                </a:rPr>
                <a:t>DI</a:t>
              </a:r>
              <a:r>
                <a:rPr lang="ru-RU" sz="1400" b="1" dirty="0">
                  <a:effectLst>
                    <a:outerShdw blurRad="38100" dist="38100" dir="2700000" algn="tl">
                      <a:srgbClr val="000000"/>
                    </a:outerShdw>
                  </a:effectLst>
                </a:rPr>
                <a:t>  </a:t>
              </a:r>
              <a:endParaRPr lang="en-US" sz="1400" b="1" dirty="0">
                <a:effectLst>
                  <a:outerShdw blurRad="38100" dist="38100" dir="2700000" algn="tl">
                    <a:srgbClr val="000000"/>
                  </a:outerShdw>
                </a:effectLst>
              </a:endParaRPr>
            </a:p>
          </p:txBody>
        </p:sp>
        <p:sp>
          <p:nvSpPr>
            <p:cNvPr id="9" name="Rectangle 8"/>
            <p:cNvSpPr>
              <a:spLocks noChangeArrowheads="1"/>
            </p:cNvSpPr>
            <p:nvPr/>
          </p:nvSpPr>
          <p:spPr bwMode="auto">
            <a:xfrm>
              <a:off x="2590800" y="914400"/>
              <a:ext cx="1676400" cy="627653"/>
            </a:xfrm>
            <a:prstGeom prst="rect">
              <a:avLst/>
            </a:prstGeom>
            <a:solidFill>
              <a:srgbClr val="C00000"/>
            </a:solidFill>
            <a:ln>
              <a:headEnd/>
              <a:tailEnd/>
            </a:ln>
            <a:scene3d>
              <a:camera prst="isometricOffAxis1Top">
                <a:rot lat="18664794" lon="19558761" rev="2510693"/>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Unity Extensions</a:t>
              </a:r>
            </a:p>
          </p:txBody>
        </p:sp>
        <p:sp>
          <p:nvSpPr>
            <p:cNvPr id="133" name="Rectangle 132"/>
            <p:cNvSpPr>
              <a:spLocks noChangeArrowheads="1"/>
            </p:cNvSpPr>
            <p:nvPr/>
          </p:nvSpPr>
          <p:spPr bwMode="auto">
            <a:xfrm>
              <a:off x="6019800" y="0"/>
              <a:ext cx="1342900" cy="627653"/>
            </a:xfrm>
            <a:prstGeom prst="rect">
              <a:avLst/>
            </a:prstGeom>
            <a:solidFill>
              <a:schemeClr val="accent3"/>
            </a:solidFill>
            <a:ln>
              <a:headEnd/>
              <a:tailEnd/>
            </a:ln>
            <a:scene3d>
              <a:camera prst="isometricOffAxis1Top">
                <a:rot lat="18664794" lon="19558761" rev="2510693"/>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b="1" dirty="0">
                  <a:effectLst>
                    <a:outerShdw blurRad="38100" dist="38100" dir="2700000" algn="tl">
                      <a:srgbClr val="000000"/>
                    </a:outerShdw>
                  </a:effectLst>
                </a:rPr>
                <a:t>Client  App</a:t>
              </a:r>
            </a:p>
          </p:txBody>
        </p:sp>
      </p:grpSp>
      <p:cxnSp>
        <p:nvCxnSpPr>
          <p:cNvPr id="100361" name="AutoShape 66"/>
          <p:cNvCxnSpPr>
            <a:cxnSpLocks noChangeShapeType="1"/>
          </p:cNvCxnSpPr>
          <p:nvPr/>
        </p:nvCxnSpPr>
        <p:spPr bwMode="auto">
          <a:xfrm rot="5400000">
            <a:off x="1257300" y="2247900"/>
            <a:ext cx="2209800" cy="304800"/>
          </a:xfrm>
          <a:prstGeom prst="straightConnector1">
            <a:avLst/>
          </a:prstGeom>
          <a:noFill/>
          <a:ln w="50800">
            <a:solidFill>
              <a:srgbClr val="C00000"/>
            </a:solidFill>
            <a:prstDash val="sysDot"/>
            <a:round/>
            <a:headEnd/>
            <a:tailEnd type="triangle" w="med" len="med"/>
          </a:ln>
        </p:spPr>
      </p:cxnSp>
      <p:cxnSp>
        <p:nvCxnSpPr>
          <p:cNvPr id="100362" name="AutoShape 66"/>
          <p:cNvCxnSpPr>
            <a:cxnSpLocks noChangeShapeType="1"/>
          </p:cNvCxnSpPr>
          <p:nvPr/>
        </p:nvCxnSpPr>
        <p:spPr bwMode="auto">
          <a:xfrm rot="5400000">
            <a:off x="1543050" y="2876550"/>
            <a:ext cx="2476500" cy="228600"/>
          </a:xfrm>
          <a:prstGeom prst="straightConnector1">
            <a:avLst/>
          </a:prstGeom>
          <a:noFill/>
          <a:ln w="50800">
            <a:solidFill>
              <a:srgbClr val="C00000"/>
            </a:solidFill>
            <a:prstDash val="sysDot"/>
            <a:round/>
            <a:headEnd/>
            <a:tailEnd type="triangle" w="med" len="med"/>
          </a:ln>
        </p:spPr>
      </p:cxnSp>
      <p:cxnSp>
        <p:nvCxnSpPr>
          <p:cNvPr id="100363" name="AutoShape 66"/>
          <p:cNvCxnSpPr>
            <a:cxnSpLocks noChangeShapeType="1"/>
          </p:cNvCxnSpPr>
          <p:nvPr/>
        </p:nvCxnSpPr>
        <p:spPr bwMode="auto">
          <a:xfrm rot="5400000">
            <a:off x="1809750" y="3143250"/>
            <a:ext cx="3162300" cy="76200"/>
          </a:xfrm>
          <a:prstGeom prst="straightConnector1">
            <a:avLst/>
          </a:prstGeom>
          <a:noFill/>
          <a:ln w="50800">
            <a:solidFill>
              <a:srgbClr val="C00000"/>
            </a:solidFill>
            <a:prstDash val="sysDot"/>
            <a:round/>
            <a:headEnd/>
            <a:tailEnd type="triangle" w="med" len="med"/>
          </a:ln>
        </p:spPr>
      </p:cxnSp>
      <p:cxnSp>
        <p:nvCxnSpPr>
          <p:cNvPr id="100364" name="AutoShape 66"/>
          <p:cNvCxnSpPr>
            <a:cxnSpLocks noChangeShapeType="1"/>
          </p:cNvCxnSpPr>
          <p:nvPr/>
        </p:nvCxnSpPr>
        <p:spPr bwMode="auto">
          <a:xfrm rot="16200000" flipH="1">
            <a:off x="4438650" y="1809750"/>
            <a:ext cx="2095500" cy="762000"/>
          </a:xfrm>
          <a:prstGeom prst="straightConnector1">
            <a:avLst/>
          </a:prstGeom>
          <a:noFill/>
          <a:ln w="50800">
            <a:solidFill>
              <a:srgbClr val="C00000"/>
            </a:solidFill>
            <a:prstDash val="sysDot"/>
            <a:round/>
            <a:headEnd/>
            <a:tailEnd type="triangle" w="med" len="med"/>
          </a:ln>
        </p:spPr>
      </p:cxnSp>
      <p:cxnSp>
        <p:nvCxnSpPr>
          <p:cNvPr id="100365" name="AutoShape 66"/>
          <p:cNvCxnSpPr>
            <a:cxnSpLocks noChangeShapeType="1"/>
          </p:cNvCxnSpPr>
          <p:nvPr/>
        </p:nvCxnSpPr>
        <p:spPr bwMode="auto">
          <a:xfrm rot="16200000" flipH="1">
            <a:off x="4095750" y="1847850"/>
            <a:ext cx="1485900" cy="533400"/>
          </a:xfrm>
          <a:prstGeom prst="straightConnector1">
            <a:avLst/>
          </a:prstGeom>
          <a:noFill/>
          <a:ln w="50800">
            <a:solidFill>
              <a:srgbClr val="C00000"/>
            </a:solidFill>
            <a:prstDash val="sysDot"/>
            <a:round/>
            <a:headEnd/>
            <a:tailEnd type="triangle" w="med" len="med"/>
          </a:ln>
        </p:spPr>
      </p:cxnSp>
      <p:cxnSp>
        <p:nvCxnSpPr>
          <p:cNvPr id="100366" name="AutoShape 66"/>
          <p:cNvCxnSpPr>
            <a:cxnSpLocks noChangeShapeType="1"/>
          </p:cNvCxnSpPr>
          <p:nvPr/>
        </p:nvCxnSpPr>
        <p:spPr bwMode="auto">
          <a:xfrm rot="16200000" flipH="1">
            <a:off x="2932906" y="2553494"/>
            <a:ext cx="2471738" cy="260350"/>
          </a:xfrm>
          <a:prstGeom prst="straightConnector1">
            <a:avLst/>
          </a:prstGeom>
          <a:noFill/>
          <a:ln w="50800">
            <a:solidFill>
              <a:schemeClr val="tx1"/>
            </a:solidFill>
            <a:prstDash val="sysDot"/>
            <a:round/>
            <a:headEnd/>
            <a:tailEnd type="triangle" w="med" len="med"/>
          </a:ln>
        </p:spPr>
      </p:cxnSp>
      <p:cxnSp>
        <p:nvCxnSpPr>
          <p:cNvPr id="100367" name="AutoShape 66"/>
          <p:cNvCxnSpPr>
            <a:cxnSpLocks noChangeShapeType="1"/>
          </p:cNvCxnSpPr>
          <p:nvPr/>
        </p:nvCxnSpPr>
        <p:spPr bwMode="auto">
          <a:xfrm rot="10800000" flipV="1">
            <a:off x="5029200" y="533400"/>
            <a:ext cx="990600" cy="304800"/>
          </a:xfrm>
          <a:prstGeom prst="straightConnector1">
            <a:avLst/>
          </a:prstGeom>
          <a:noFill/>
          <a:ln w="50800">
            <a:solidFill>
              <a:schemeClr val="tx1"/>
            </a:solidFill>
            <a:prstDash val="sysDot"/>
            <a:round/>
            <a:headEnd/>
            <a:tailEnd type="triangle" w="med" len="med"/>
          </a:ln>
        </p:spPr>
      </p:cxnSp>
      <p:sp>
        <p:nvSpPr>
          <p:cNvPr id="107"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
        <p:nvSpPr>
          <p:cNvPr id="108" name="Rectangle 107"/>
          <p:cNvSpPr/>
          <p:nvPr/>
        </p:nvSpPr>
        <p:spPr>
          <a:xfrm>
            <a:off x="2514600" y="5943600"/>
            <a:ext cx="6248400" cy="523220"/>
          </a:xfrm>
          <a:prstGeom prst="rect">
            <a:avLst/>
          </a:prstGeom>
        </p:spPr>
        <p:txBody>
          <a:bodyPr wrap="square">
            <a:spAutoFit/>
          </a:bodyPr>
          <a:lstStyle/>
          <a:p>
            <a:r>
              <a:rPr lang="en-US" sz="2800" dirty="0" smtClean="0">
                <a:effectLst>
                  <a:outerShdw blurRad="38100" dist="38100" dir="2700000" algn="tl">
                    <a:srgbClr val="C0C0C0"/>
                  </a:outerShdw>
                </a:effectLst>
                <a:latin typeface="+mn-lt"/>
              </a:rPr>
              <a:t>Unity Dependency Injection Container</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t">
            <a:spAutoFit/>
          </a:bodyPr>
          <a:lstStyle/>
          <a:p>
            <a:r>
              <a:rPr lang="en-US" smtClean="0"/>
              <a:t>Benefits</a:t>
            </a:r>
          </a:p>
        </p:txBody>
      </p:sp>
      <p:sp>
        <p:nvSpPr>
          <p:cNvPr id="3" name="Content Placeholder 2"/>
          <p:cNvSpPr>
            <a:spLocks noGrp="1"/>
          </p:cNvSpPr>
          <p:nvPr>
            <p:ph idx="4294967295"/>
          </p:nvPr>
        </p:nvSpPr>
        <p:spPr>
          <a:xfrm>
            <a:off x="609600" y="1676400"/>
            <a:ext cx="8032750" cy="5273675"/>
          </a:xfrm>
        </p:spPr>
        <p:txBody>
          <a:bodyPr>
            <a:spAutoFit/>
          </a:bodyPr>
          <a:lstStyle/>
          <a:p>
            <a:pPr marL="460375" indent="-460375">
              <a:spcBef>
                <a:spcPts val="600"/>
              </a:spcBef>
            </a:pPr>
            <a:r>
              <a:rPr lang="en-US" sz="2800" b="1" dirty="0" smtClean="0">
                <a:effectLst>
                  <a:outerShdw blurRad="38100" dist="38100" dir="2700000" algn="tl">
                    <a:srgbClr val="C0C0C0"/>
                  </a:outerShdw>
                </a:effectLst>
              </a:rPr>
              <a:t>Testability</a:t>
            </a:r>
          </a:p>
          <a:p>
            <a:pPr marL="855663" lvl="1" indent="-393700">
              <a:spcBef>
                <a:spcPts val="600"/>
              </a:spcBef>
            </a:pPr>
            <a:r>
              <a:rPr lang="en-US" sz="2000" dirty="0" smtClean="0">
                <a:effectLst>
                  <a:outerShdw blurRad="38100" dist="38100" dir="2700000" algn="tl">
                    <a:srgbClr val="C0C0C0"/>
                  </a:outerShdw>
                </a:effectLst>
              </a:rPr>
              <a:t>Injecting objects instead of calling static methods means you can mock them out</a:t>
            </a:r>
          </a:p>
          <a:p>
            <a:pPr marL="460375" indent="-460375">
              <a:spcBef>
                <a:spcPts val="600"/>
              </a:spcBef>
            </a:pPr>
            <a:r>
              <a:rPr lang="en-US" sz="2800" b="1" dirty="0" smtClean="0">
                <a:effectLst>
                  <a:outerShdw blurRad="38100" dist="38100" dir="2700000" algn="tl">
                    <a:srgbClr val="C0C0C0"/>
                  </a:outerShdw>
                </a:effectLst>
              </a:rPr>
              <a:t>Uniformity</a:t>
            </a:r>
          </a:p>
          <a:p>
            <a:pPr marL="855663" lvl="1" indent="-393700">
              <a:spcBef>
                <a:spcPts val="600"/>
              </a:spcBef>
            </a:pPr>
            <a:r>
              <a:rPr lang="en-US" sz="2000" dirty="0" smtClean="0">
                <a:effectLst>
                  <a:outerShdw blurRad="38100" dist="38100" dir="2700000" algn="tl">
                    <a:srgbClr val="C0C0C0"/>
                  </a:outerShdw>
                </a:effectLst>
              </a:rPr>
              <a:t>You always get access to the blocks the same way</a:t>
            </a:r>
          </a:p>
          <a:p>
            <a:pPr marL="460375" indent="-460375">
              <a:spcBef>
                <a:spcPts val="600"/>
              </a:spcBef>
            </a:pPr>
            <a:r>
              <a:rPr lang="en-US" sz="2800" b="1" dirty="0" smtClean="0">
                <a:effectLst>
                  <a:outerShdw blurRad="38100" dist="38100" dir="2700000" algn="tl">
                    <a:srgbClr val="C0C0C0"/>
                  </a:outerShdw>
                </a:effectLst>
              </a:rPr>
              <a:t>Extensibility</a:t>
            </a:r>
          </a:p>
          <a:p>
            <a:pPr marL="855663" lvl="1" indent="-393700">
              <a:spcBef>
                <a:spcPts val="600"/>
              </a:spcBef>
            </a:pPr>
            <a:r>
              <a:rPr lang="en-US" sz="2000" dirty="0" smtClean="0">
                <a:effectLst>
                  <a:outerShdw blurRad="38100" dist="38100" dir="2700000" algn="tl">
                    <a:srgbClr val="C0C0C0"/>
                  </a:outerShdw>
                </a:effectLst>
              </a:rPr>
              <a:t>Your own services can be put into the container too</a:t>
            </a:r>
          </a:p>
          <a:p>
            <a:pPr marL="855663" lvl="1" indent="-393700">
              <a:spcBef>
                <a:spcPts val="600"/>
              </a:spcBef>
            </a:pPr>
            <a:r>
              <a:rPr lang="en-US" sz="2000" dirty="0" smtClean="0">
                <a:effectLst>
                  <a:outerShdw blurRad="38100" dist="38100" dir="2700000" algn="tl">
                    <a:srgbClr val="C0C0C0"/>
                  </a:outerShdw>
                </a:effectLst>
              </a:rPr>
              <a:t>Easier to write blocks – container handles the </a:t>
            </a:r>
            <a:r>
              <a:rPr lang="en-US" sz="2000" dirty="0" err="1" smtClean="0">
                <a:effectLst>
                  <a:outerShdw blurRad="38100" dist="38100" dir="2700000" algn="tl">
                    <a:srgbClr val="C0C0C0"/>
                  </a:outerShdw>
                </a:effectLst>
              </a:rPr>
              <a:t>config</a:t>
            </a:r>
            <a:endParaRPr lang="en-US" sz="2000" dirty="0" smtClean="0">
              <a:effectLst>
                <a:outerShdw blurRad="38100" dist="38100" dir="2700000" algn="tl">
                  <a:srgbClr val="C0C0C0"/>
                </a:outerShdw>
              </a:effectLst>
            </a:endParaRPr>
          </a:p>
          <a:p>
            <a:pPr marL="460375" indent="-460375">
              <a:spcBef>
                <a:spcPts val="600"/>
              </a:spcBef>
            </a:pPr>
            <a:r>
              <a:rPr lang="en-US" sz="2800" b="1" dirty="0" smtClean="0">
                <a:effectLst>
                  <a:outerShdw blurRad="38100" dist="38100" dir="2700000" algn="tl">
                    <a:srgbClr val="C0C0C0"/>
                  </a:outerShdw>
                </a:effectLst>
              </a:rPr>
              <a:t>Flexibility</a:t>
            </a:r>
          </a:p>
          <a:p>
            <a:pPr marL="855663" lvl="1" indent="-393700">
              <a:spcBef>
                <a:spcPts val="600"/>
              </a:spcBef>
            </a:pPr>
            <a:r>
              <a:rPr lang="en-US" sz="2000" dirty="0" smtClean="0">
                <a:effectLst>
                  <a:outerShdw blurRad="38100" dist="38100" dir="2700000" algn="tl">
                    <a:srgbClr val="C0C0C0"/>
                  </a:outerShdw>
                </a:effectLst>
              </a:rPr>
              <a:t>Container-friendly design means you can switch containers if you need/want to</a:t>
            </a:r>
          </a:p>
          <a:p>
            <a:pPr marL="855663" lvl="1" indent="-393700"/>
            <a:endParaRPr lang="en-US" sz="2000" dirty="0" smtClean="0">
              <a:effectLst>
                <a:outerShdw blurRad="38100" dist="38100" dir="2700000" algn="tl">
                  <a:srgbClr val="C0C0C0"/>
                </a:outerShdw>
              </a:effectLst>
            </a:endParaRPr>
          </a:p>
          <a:p>
            <a:pPr marL="460375" indent="-460375"/>
            <a:endParaRPr lang="en-US" sz="2000" dirty="0" smtClean="0">
              <a:effectLst>
                <a:outerShdw blurRad="38100" dist="38100" dir="2700000" algn="tl">
                  <a:srgbClr val="C0C0C0"/>
                </a:outerShdw>
              </a:effectLst>
            </a:endParaRPr>
          </a:p>
        </p:txBody>
      </p:sp>
      <p:sp>
        <p:nvSpPr>
          <p:cNvPr id="102404" name="Slide Number Placeholder 3"/>
          <p:cNvSpPr txBox="1">
            <a:spLocks noGrp="1"/>
          </p:cNvSpPr>
          <p:nvPr/>
        </p:nvSpPr>
        <p:spPr bwMode="auto">
          <a:xfrm>
            <a:off x="152400" y="6519863"/>
            <a:ext cx="381000" cy="304800"/>
          </a:xfrm>
          <a:prstGeom prst="rect">
            <a:avLst/>
          </a:prstGeom>
          <a:noFill/>
          <a:ln w="9525">
            <a:noFill/>
            <a:miter lim="800000"/>
            <a:headEnd/>
            <a:tailEnd/>
          </a:ln>
        </p:spPr>
        <p:txBody>
          <a:bodyPr/>
          <a:lstStyle/>
          <a:p>
            <a:endParaRPr lang="en-US" sz="3200" b="1" dirty="0">
              <a:latin typeface="Franklin Gothic Medium" pitchFamily="34" charset="0"/>
            </a:endParaRPr>
          </a:p>
        </p:txBody>
      </p:sp>
      <p:sp>
        <p:nvSpPr>
          <p:cNvPr id="5"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noFill/>
          <a:ln/>
        </p:spPr>
        <p:txBody>
          <a:bodyPr/>
          <a:lstStyle/>
          <a:p>
            <a:r>
              <a:rPr lang="en-US" smtClean="0">
                <a:effectLst/>
              </a:rPr>
              <a:t>Quick Details</a:t>
            </a:r>
          </a:p>
        </p:txBody>
      </p:sp>
      <p:sp>
        <p:nvSpPr>
          <p:cNvPr id="76803" name="Rectangle 3"/>
          <p:cNvSpPr>
            <a:spLocks noGrp="1" noChangeArrowheads="1"/>
          </p:cNvSpPr>
          <p:nvPr>
            <p:ph type="body" idx="1"/>
          </p:nvPr>
        </p:nvSpPr>
        <p:spPr>
          <a:xfrm>
            <a:off x="381000" y="1752600"/>
            <a:ext cx="8534400" cy="4772025"/>
          </a:xfrm>
        </p:spPr>
        <p:txBody>
          <a:bodyPr/>
          <a:lstStyle/>
          <a:p>
            <a:r>
              <a:rPr lang="en-US" smtClean="0"/>
              <a:t>Enterprise Library 4.1 - October 2008.msi</a:t>
            </a:r>
          </a:p>
          <a:p>
            <a:r>
              <a:rPr lang="en-US" smtClean="0"/>
              <a:t>Version: 4.1</a:t>
            </a:r>
          </a:p>
          <a:p>
            <a:r>
              <a:rPr lang="en-US" smtClean="0"/>
              <a:t>Date Published: 10/27/2008</a:t>
            </a:r>
          </a:p>
          <a:p>
            <a:r>
              <a:rPr lang="en-US" smtClean="0"/>
              <a:t>Language: English</a:t>
            </a:r>
          </a:p>
          <a:p>
            <a:r>
              <a:rPr lang="en-US" smtClean="0"/>
              <a:t>Download Size: 30.7 MB</a:t>
            </a:r>
          </a:p>
          <a:p>
            <a:endParaRPr lang="en-US" smtClean="0"/>
          </a:p>
          <a:p>
            <a:pPr algn="ctr">
              <a:buFont typeface="Wingdings" pitchFamily="2" charset="2"/>
              <a:buNone/>
            </a:pPr>
            <a:r>
              <a:rPr lang="en-US" sz="3600" smtClean="0">
                <a:solidFill>
                  <a:schemeClr val="hlink"/>
                </a:solidFill>
              </a:rPr>
              <a:t>http://msdn.microsoft.com/entlib</a:t>
            </a:r>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noFill/>
          <a:ln/>
        </p:spPr>
        <p:txBody>
          <a:bodyPr/>
          <a:lstStyle/>
          <a:p>
            <a:r>
              <a:rPr lang="en-US" smtClean="0">
                <a:effectLst/>
              </a:rPr>
              <a:t>System Requirements</a:t>
            </a:r>
          </a:p>
        </p:txBody>
      </p:sp>
      <p:sp>
        <p:nvSpPr>
          <p:cNvPr id="78851" name="Rectangle 3"/>
          <p:cNvSpPr>
            <a:spLocks noGrp="1" noChangeArrowheads="1"/>
          </p:cNvSpPr>
          <p:nvPr>
            <p:ph type="body" idx="1"/>
          </p:nvPr>
        </p:nvSpPr>
        <p:spPr/>
        <p:txBody>
          <a:bodyPr/>
          <a:lstStyle/>
          <a:p>
            <a:pPr>
              <a:lnSpc>
                <a:spcPct val="80000"/>
              </a:lnSpc>
            </a:pPr>
            <a:r>
              <a:rPr lang="en-US" sz="2000" smtClean="0"/>
              <a:t>Microsoft Windows XP Professional, Windows Server 2003, Windows Server 2008, or Windows Vista operating system </a:t>
            </a:r>
          </a:p>
          <a:p>
            <a:pPr>
              <a:lnSpc>
                <a:spcPct val="80000"/>
              </a:lnSpc>
            </a:pPr>
            <a:r>
              <a:rPr lang="en-US" sz="2000" smtClean="0"/>
              <a:t>Microsoft .NET Framework 3.5 or later</a:t>
            </a:r>
          </a:p>
          <a:p>
            <a:pPr>
              <a:lnSpc>
                <a:spcPct val="80000"/>
              </a:lnSpc>
            </a:pPr>
            <a:r>
              <a:rPr lang="en-US" sz="2000" smtClean="0"/>
              <a:t>Microsoft Visual Studio 2008 development system (any of the following editions): </a:t>
            </a:r>
            <a:br>
              <a:rPr lang="en-US" sz="2000" smtClean="0"/>
            </a:br>
            <a:endParaRPr lang="en-US" sz="2000" smtClean="0"/>
          </a:p>
          <a:p>
            <a:pPr lvl="1">
              <a:lnSpc>
                <a:spcPct val="80000"/>
              </a:lnSpc>
            </a:pPr>
            <a:r>
              <a:rPr lang="en-US" sz="1600" smtClean="0"/>
              <a:t>Microsoft Visual Studio 2005 Standard Edition</a:t>
            </a:r>
          </a:p>
          <a:p>
            <a:pPr lvl="1">
              <a:lnSpc>
                <a:spcPct val="80000"/>
              </a:lnSpc>
            </a:pPr>
            <a:r>
              <a:rPr lang="en-US" sz="1600" smtClean="0"/>
              <a:t>Microsoft Visual Studio 2005 Professional Edition</a:t>
            </a:r>
          </a:p>
          <a:p>
            <a:pPr lvl="1">
              <a:lnSpc>
                <a:spcPct val="80000"/>
              </a:lnSpc>
            </a:pPr>
            <a:r>
              <a:rPr lang="en-US" sz="1600" smtClean="0"/>
              <a:t>Microsoft Visual Studio 2005 Team Edition for Software Development</a:t>
            </a:r>
          </a:p>
          <a:p>
            <a:pPr lvl="1">
              <a:lnSpc>
                <a:spcPct val="80000"/>
              </a:lnSpc>
            </a:pPr>
            <a:r>
              <a:rPr lang="en-US" sz="1600" smtClean="0"/>
              <a:t>Microsoft Visual Studio 2005 Team Edition for Software Testers</a:t>
            </a:r>
          </a:p>
          <a:p>
            <a:pPr lvl="1">
              <a:lnSpc>
                <a:spcPct val="80000"/>
              </a:lnSpc>
            </a:pPr>
            <a:r>
              <a:rPr lang="en-US" sz="1600" smtClean="0"/>
              <a:t>Microsoft Visual Studio 2005 Team Edition for Software Architects</a:t>
            </a:r>
          </a:p>
          <a:p>
            <a:pPr lvl="1">
              <a:lnSpc>
                <a:spcPct val="80000"/>
              </a:lnSpc>
            </a:pPr>
            <a:r>
              <a:rPr lang="en-US" sz="1600" smtClean="0"/>
              <a:t>Microsoft Visual Studio 2005 Team Suite</a:t>
            </a:r>
            <a:br>
              <a:rPr lang="en-US" sz="1600" smtClean="0"/>
            </a:br>
            <a:endParaRPr lang="en-US" sz="1600" smtClean="0"/>
          </a:p>
          <a:p>
            <a:pPr>
              <a:lnSpc>
                <a:spcPct val="80000"/>
              </a:lnSpc>
            </a:pPr>
            <a:r>
              <a:rPr lang="en-US" sz="2000" smtClean="0"/>
              <a:t>Some blocks and samples require the use of Microsoft SQL Server or other database products.</a:t>
            </a:r>
          </a:p>
          <a:p>
            <a:pPr>
              <a:lnSpc>
                <a:spcPct val="80000"/>
              </a:lnSpc>
            </a:pPr>
            <a:endParaRPr lang="en-US" sz="2000" smtClean="0"/>
          </a:p>
          <a:p>
            <a:pPr>
              <a:lnSpc>
                <a:spcPct val="80000"/>
              </a:lnSpc>
            </a:pPr>
            <a:endParaRPr lang="en-US" sz="2000" smtClean="0"/>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noFill/>
          <a:ln/>
        </p:spPr>
        <p:txBody>
          <a:bodyPr/>
          <a:lstStyle/>
          <a:p>
            <a:r>
              <a:rPr lang="en-US" smtClean="0">
                <a:effectLst/>
              </a:rPr>
              <a:t>Contents</a:t>
            </a:r>
          </a:p>
        </p:txBody>
      </p:sp>
      <p:sp>
        <p:nvSpPr>
          <p:cNvPr id="81923" name="Rectangle 3"/>
          <p:cNvSpPr>
            <a:spLocks noGrp="1" noChangeArrowheads="1"/>
          </p:cNvSpPr>
          <p:nvPr>
            <p:ph type="body" idx="1"/>
          </p:nvPr>
        </p:nvSpPr>
        <p:spPr/>
        <p:txBody>
          <a:bodyPr/>
          <a:lstStyle/>
          <a:p>
            <a:r>
              <a:rPr lang="en-US" dirty="0" smtClean="0"/>
              <a:t> Source Code</a:t>
            </a:r>
          </a:p>
          <a:p>
            <a:r>
              <a:rPr lang="en-US" dirty="0" smtClean="0"/>
              <a:t> Unit Tests</a:t>
            </a:r>
          </a:p>
          <a:p>
            <a:r>
              <a:rPr lang="en-US" dirty="0" smtClean="0"/>
              <a:t> Quick Starts</a:t>
            </a:r>
          </a:p>
          <a:p>
            <a:r>
              <a:rPr lang="en-US" dirty="0" smtClean="0"/>
              <a:t> Documentation</a:t>
            </a:r>
          </a:p>
          <a:p>
            <a:r>
              <a:rPr lang="en-US" dirty="0" smtClean="0"/>
              <a:t> Binaries - </a:t>
            </a:r>
            <a:r>
              <a:rPr lang="en-US" dirty="0" smtClean="0">
                <a:solidFill>
                  <a:schemeClr val="hlink"/>
                </a:solidFill>
              </a:rPr>
              <a:t>NEW</a:t>
            </a:r>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blinds(horizontal)">
                                      <p:cBhvr>
                                        <p:cTn id="7" dur="500"/>
                                        <p:tgtEl>
                                          <p:spTgt spid="81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Effect transition="in" filter="blinds(horizontal)">
                                      <p:cBhvr>
                                        <p:cTn id="12" dur="500"/>
                                        <p:tgtEl>
                                          <p:spTgt spid="819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1923">
                                            <p:txEl>
                                              <p:pRg st="2" end="2"/>
                                            </p:txEl>
                                          </p:spTgt>
                                        </p:tgtEl>
                                        <p:attrNameLst>
                                          <p:attrName>style.visibility</p:attrName>
                                        </p:attrNameLst>
                                      </p:cBhvr>
                                      <p:to>
                                        <p:strVal val="visible"/>
                                      </p:to>
                                    </p:set>
                                    <p:animEffect transition="in" filter="blinds(horizontal)">
                                      <p:cBhvr>
                                        <p:cTn id="17" dur="500"/>
                                        <p:tgtEl>
                                          <p:spTgt spid="819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1923">
                                            <p:txEl>
                                              <p:pRg st="3" end="3"/>
                                            </p:txEl>
                                          </p:spTgt>
                                        </p:tgtEl>
                                        <p:attrNameLst>
                                          <p:attrName>style.visibility</p:attrName>
                                        </p:attrNameLst>
                                      </p:cBhvr>
                                      <p:to>
                                        <p:strVal val="visible"/>
                                      </p:to>
                                    </p:set>
                                    <p:animEffect transition="in" filter="blinds(horizontal)">
                                      <p:cBhvr>
                                        <p:cTn id="22" dur="500"/>
                                        <p:tgtEl>
                                          <p:spTgt spid="819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1923">
                                            <p:txEl>
                                              <p:pRg st="4" end="4"/>
                                            </p:txEl>
                                          </p:spTgt>
                                        </p:tgtEl>
                                        <p:attrNameLst>
                                          <p:attrName>style.visibility</p:attrName>
                                        </p:attrNameLst>
                                      </p:cBhvr>
                                      <p:to>
                                        <p:strVal val="visible"/>
                                      </p:to>
                                    </p:set>
                                    <p:animEffect transition="in" filter="blinds(horizontal)">
                                      <p:cBhvr>
                                        <p:cTn id="27" dur="500"/>
                                        <p:tgtEl>
                                          <p:spTgt spid="819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noFill/>
          <a:ln/>
        </p:spPr>
        <p:txBody>
          <a:bodyPr/>
          <a:lstStyle/>
          <a:p>
            <a:r>
              <a:rPr lang="en-US" smtClean="0">
                <a:effectLst/>
              </a:rPr>
              <a:t>Caching Application Block</a:t>
            </a:r>
          </a:p>
        </p:txBody>
      </p:sp>
      <p:sp>
        <p:nvSpPr>
          <p:cNvPr id="92163" name="Rectangle 3"/>
          <p:cNvSpPr>
            <a:spLocks noGrp="1" noChangeArrowheads="1"/>
          </p:cNvSpPr>
          <p:nvPr>
            <p:ph type="body" idx="1"/>
          </p:nvPr>
        </p:nvSpPr>
        <p:spPr>
          <a:xfrm>
            <a:off x="762000" y="1598613"/>
            <a:ext cx="7696200" cy="4751387"/>
          </a:xfrm>
          <a:noFill/>
        </p:spPr>
        <p:txBody>
          <a:bodyPr/>
          <a:lstStyle/>
          <a:p>
            <a:pPr>
              <a:buFont typeface="Wingdings" pitchFamily="2" charset="2"/>
              <a:buNone/>
            </a:pPr>
            <a:r>
              <a:rPr lang="en-US" sz="2800" smtClean="0">
                <a:solidFill>
                  <a:srgbClr val="FF9900"/>
                </a:solidFill>
              </a:rPr>
              <a:t>scenarios …</a:t>
            </a:r>
            <a:endParaRPr lang="en-US" sz="2800" smtClean="0"/>
          </a:p>
          <a:p>
            <a:r>
              <a:rPr lang="en-US" smtClean="0"/>
              <a:t>Adding items to the cache</a:t>
            </a:r>
          </a:p>
          <a:p>
            <a:r>
              <a:rPr lang="en-US" smtClean="0"/>
              <a:t>Removing items from the cache </a:t>
            </a:r>
          </a:p>
          <a:p>
            <a:r>
              <a:rPr lang="en-US" smtClean="0"/>
              <a:t>Retrieving items from the cache </a:t>
            </a:r>
          </a:p>
          <a:p>
            <a:r>
              <a:rPr lang="en-US" smtClean="0"/>
              <a:t>Flushing the cache </a:t>
            </a:r>
          </a:p>
          <a:p>
            <a:pPr>
              <a:buFont typeface="Wingdings" pitchFamily="2" charset="2"/>
              <a:buNone/>
            </a:pPr>
            <a:endParaRPr lang="en-US" smtClean="0"/>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4294967295"/>
          </p:nvPr>
        </p:nvSpPr>
        <p:spPr>
          <a:xfrm>
            <a:off x="685800" y="1676400"/>
            <a:ext cx="8001000" cy="4876800"/>
          </a:xfrm>
        </p:spPr>
        <p:txBody>
          <a:bodyPr>
            <a:normAutofit/>
          </a:bodyPr>
          <a:lstStyle/>
          <a:p>
            <a:pPr marL="365125" indent="-236538">
              <a:buFont typeface="Wingdings" pitchFamily="2" charset="2"/>
              <a:buNone/>
            </a:pPr>
            <a:r>
              <a:rPr lang="en-US" sz="2800" dirty="0" smtClean="0">
                <a:solidFill>
                  <a:srgbClr val="FF9900"/>
                </a:solidFill>
              </a:rPr>
              <a:t>brief …</a:t>
            </a:r>
            <a:endParaRPr lang="en-US" sz="2800" dirty="0" smtClean="0"/>
          </a:p>
          <a:p>
            <a:pPr marL="639763" lvl="1" indent="-236538" eaLnBrk="1" hangingPunct="1">
              <a:lnSpc>
                <a:spcPct val="80000"/>
              </a:lnSpc>
              <a:buFont typeface="Wingdings" pitchFamily="2" charset="2"/>
              <a:buNone/>
            </a:pPr>
            <a:r>
              <a:rPr lang="en-US" sz="2300" dirty="0" smtClean="0"/>
              <a:t>	The caching block is not designed to replace the ASP.NET cache but to work with it. The caching block provides a number of features that are not available to the ASP.NET cache such as:</a:t>
            </a:r>
          </a:p>
          <a:p>
            <a:pPr marL="639763" lvl="1" indent="-236538" eaLnBrk="1" hangingPunct="1">
              <a:lnSpc>
                <a:spcPct val="80000"/>
              </a:lnSpc>
              <a:buFont typeface="Wingdings" pitchFamily="2" charset="2"/>
              <a:buNone/>
            </a:pPr>
            <a:endParaRPr lang="en-US" sz="800" dirty="0" smtClean="0"/>
          </a:p>
          <a:p>
            <a:pPr marL="885825" lvl="2" eaLnBrk="1" hangingPunct="1">
              <a:lnSpc>
                <a:spcPct val="80000"/>
              </a:lnSpc>
            </a:pPr>
            <a:r>
              <a:rPr lang="en-US" sz="2000" dirty="0" smtClean="0"/>
              <a:t>The ability to use a persistent backing store </a:t>
            </a:r>
          </a:p>
          <a:p>
            <a:pPr marL="885825" lvl="2" eaLnBrk="1" hangingPunct="1">
              <a:lnSpc>
                <a:spcPct val="80000"/>
              </a:lnSpc>
            </a:pPr>
            <a:r>
              <a:rPr lang="en-US" sz="2000" dirty="0" smtClean="0"/>
              <a:t>Multiple methods of setting expiration times </a:t>
            </a:r>
          </a:p>
          <a:p>
            <a:pPr marL="885825" lvl="2" eaLnBrk="1" hangingPunct="1">
              <a:lnSpc>
                <a:spcPct val="80000"/>
              </a:lnSpc>
            </a:pPr>
            <a:r>
              <a:rPr lang="en-US" sz="2000" dirty="0" smtClean="0"/>
              <a:t>Can be used for project types other than web applications </a:t>
            </a:r>
          </a:p>
          <a:p>
            <a:pPr marL="885825" lvl="2" eaLnBrk="1" hangingPunct="1">
              <a:lnSpc>
                <a:spcPct val="80000"/>
              </a:lnSpc>
            </a:pPr>
            <a:r>
              <a:rPr lang="en-US" sz="2000" dirty="0" smtClean="0"/>
              <a:t>The core settings are described in configuration and can be changed without recompilation of the project. </a:t>
            </a:r>
          </a:p>
          <a:p>
            <a:pPr marL="885825" lvl="2" eaLnBrk="1" hangingPunct="1">
              <a:lnSpc>
                <a:spcPct val="80000"/>
              </a:lnSpc>
            </a:pPr>
            <a:r>
              <a:rPr lang="en-US" sz="2000" dirty="0" smtClean="0"/>
              <a:t>Ability to encrypt a cache item's data</a:t>
            </a:r>
          </a:p>
          <a:p>
            <a:pPr marL="885825" lvl="2" eaLnBrk="1" hangingPunct="1">
              <a:lnSpc>
                <a:spcPct val="80000"/>
              </a:lnSpc>
            </a:pPr>
            <a:endParaRPr lang="en-US" sz="1800" dirty="0" smtClean="0"/>
          </a:p>
          <a:p>
            <a:pPr marL="639763" lvl="1" indent="-236538" eaLnBrk="1" hangingPunct="1">
              <a:lnSpc>
                <a:spcPct val="80000"/>
              </a:lnSpc>
              <a:buNone/>
            </a:pPr>
            <a:r>
              <a:rPr lang="en-US" sz="2000" dirty="0" smtClean="0"/>
              <a:t> You cannot synchronize caching across a web farm</a:t>
            </a:r>
          </a:p>
          <a:p>
            <a:pPr marL="639763" lvl="1" indent="-236538" eaLnBrk="1" hangingPunct="1">
              <a:lnSpc>
                <a:spcPct val="80000"/>
              </a:lnSpc>
              <a:buNone/>
            </a:pPr>
            <a:r>
              <a:rPr lang="en-US" sz="2000" dirty="0" smtClean="0"/>
              <a:t> Does not support encryption of data that is cached in memory</a:t>
            </a:r>
          </a:p>
        </p:txBody>
      </p:sp>
      <p:sp>
        <p:nvSpPr>
          <p:cNvPr id="129028" name="Rectangle 4"/>
          <p:cNvSpPr>
            <a:spLocks noChangeArrowheads="1"/>
          </p:cNvSpPr>
          <p:nvPr/>
        </p:nvSpPr>
        <p:spPr bwMode="auto">
          <a:xfrm>
            <a:off x="3505200" y="381000"/>
            <a:ext cx="5105400" cy="1066800"/>
          </a:xfrm>
          <a:prstGeom prst="rect">
            <a:avLst/>
          </a:prstGeom>
          <a:noFill/>
          <a:ln w="9525">
            <a:noFill/>
            <a:miter lim="800000"/>
            <a:headEnd/>
            <a:tailEnd/>
          </a:ln>
        </p:spPr>
        <p:txBody>
          <a:bodyPr anchor="b"/>
          <a:lstStyle/>
          <a:p>
            <a:pPr algn="r" eaLnBrk="0" hangingPunct="0"/>
            <a:r>
              <a:rPr lang="en-US" sz="4000" b="1" dirty="0">
                <a:latin typeface="Tahoma" pitchFamily="34" charset="0"/>
              </a:rPr>
              <a:t>Caching Application Block</a:t>
            </a:r>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
        <p:nvSpPr>
          <p:cNvPr id="6" name="Rounded Rectangle 5"/>
          <p:cNvSpPr/>
          <p:nvPr/>
        </p:nvSpPr>
        <p:spPr>
          <a:xfrm>
            <a:off x="304800" y="1676400"/>
            <a:ext cx="8610600" cy="48006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33400" y="1752600"/>
            <a:ext cx="8077200" cy="4708981"/>
          </a:xfrm>
          <a:prstGeom prst="rect">
            <a:avLst/>
          </a:prstGeom>
        </p:spPr>
        <p:txBody>
          <a:bodyPr wrap="square">
            <a:spAutoFit/>
          </a:bodyPr>
          <a:lstStyle/>
          <a:p>
            <a:r>
              <a:rPr lang="en-US" sz="2000" dirty="0" err="1" smtClean="0">
                <a:solidFill>
                  <a:schemeClr val="accent4"/>
                </a:solidFill>
                <a:latin typeface="Courier New" pitchFamily="49" charset="0"/>
                <a:ea typeface="Tahoma" pitchFamily="34" charset="0"/>
                <a:cs typeface="Courier New" pitchFamily="49" charset="0"/>
              </a:rPr>
              <a:t>ICacheManager</a:t>
            </a:r>
            <a:r>
              <a:rPr lang="en-US" sz="2000" dirty="0" smtClean="0">
                <a:solidFill>
                  <a:schemeClr val="accent4"/>
                </a:solidFill>
                <a:latin typeface="Courier New" pitchFamily="49" charset="0"/>
                <a:ea typeface="Tahoma" pitchFamily="34" charset="0"/>
                <a:cs typeface="Courier New" pitchFamily="49" charset="0"/>
              </a:rPr>
              <a:t> </a:t>
            </a:r>
            <a:r>
              <a:rPr lang="en-US" sz="2000" dirty="0" err="1" smtClean="0">
                <a:solidFill>
                  <a:schemeClr val="accent4"/>
                </a:solidFill>
                <a:latin typeface="Courier New" pitchFamily="49" charset="0"/>
                <a:ea typeface="Tahoma" pitchFamily="34" charset="0"/>
                <a:cs typeface="Courier New" pitchFamily="49" charset="0"/>
              </a:rPr>
              <a:t>productsCache</a:t>
            </a:r>
            <a:r>
              <a:rPr lang="en-US" sz="2000" dirty="0" smtClean="0">
                <a:solidFill>
                  <a:schemeClr val="accent4"/>
                </a:solidFill>
                <a:latin typeface="Courier New" pitchFamily="49" charset="0"/>
                <a:ea typeface="Tahoma" pitchFamily="34" charset="0"/>
                <a:cs typeface="Courier New" pitchFamily="49" charset="0"/>
              </a:rPr>
              <a:t> = </a:t>
            </a:r>
            <a:r>
              <a:rPr lang="en-US" sz="2000" dirty="0" err="1" smtClean="0">
                <a:solidFill>
                  <a:schemeClr val="accent4"/>
                </a:solidFill>
                <a:latin typeface="Courier New" pitchFamily="49" charset="0"/>
                <a:ea typeface="Tahoma" pitchFamily="34" charset="0"/>
                <a:cs typeface="Courier New" pitchFamily="49" charset="0"/>
              </a:rPr>
              <a:t>CacheFactory.GetCacheManager</a:t>
            </a:r>
            <a:r>
              <a:rPr lang="en-US" sz="2000" dirty="0" smtClean="0">
                <a:solidFill>
                  <a:schemeClr val="accent4"/>
                </a:solidFill>
                <a:latin typeface="Courier New" pitchFamily="49" charset="0"/>
                <a:ea typeface="Tahoma" pitchFamily="34" charset="0"/>
                <a:cs typeface="Courier New" pitchFamily="49" charset="0"/>
              </a:rPr>
              <a:t>();</a:t>
            </a:r>
          </a:p>
          <a:p>
            <a:endParaRPr lang="en-US" sz="2000" dirty="0" smtClean="0">
              <a:solidFill>
                <a:schemeClr val="accent4"/>
              </a:solidFill>
              <a:latin typeface="Courier New" pitchFamily="49" charset="0"/>
              <a:ea typeface="Tahoma" pitchFamily="34" charset="0"/>
              <a:cs typeface="Courier New" pitchFamily="49" charset="0"/>
            </a:endParaRPr>
          </a:p>
          <a:p>
            <a:r>
              <a:rPr lang="en-US" sz="2000" dirty="0" smtClean="0">
                <a:solidFill>
                  <a:schemeClr val="accent4"/>
                </a:solidFill>
                <a:latin typeface="Courier New" pitchFamily="49" charset="0"/>
                <a:ea typeface="Tahoma" pitchFamily="34" charset="0"/>
                <a:cs typeface="Courier New" pitchFamily="49" charset="0"/>
              </a:rPr>
              <a:t>string id = "</a:t>
            </a:r>
            <a:r>
              <a:rPr lang="en-US" sz="2000" dirty="0" err="1" smtClean="0">
                <a:solidFill>
                  <a:schemeClr val="accent4"/>
                </a:solidFill>
                <a:latin typeface="Courier New" pitchFamily="49" charset="0"/>
                <a:ea typeface="Tahoma" pitchFamily="34" charset="0"/>
                <a:cs typeface="Courier New" pitchFamily="49" charset="0"/>
              </a:rPr>
              <a:t>ProductOneId</a:t>
            </a:r>
            <a:r>
              <a:rPr lang="en-US" sz="2000" dirty="0" smtClean="0">
                <a:solidFill>
                  <a:schemeClr val="accent4"/>
                </a:solidFill>
                <a:latin typeface="Courier New" pitchFamily="49" charset="0"/>
                <a:ea typeface="Tahoma" pitchFamily="34" charset="0"/>
                <a:cs typeface="Courier New" pitchFamily="49" charset="0"/>
              </a:rPr>
              <a:t>";</a:t>
            </a:r>
          </a:p>
          <a:p>
            <a:r>
              <a:rPr lang="en-US" sz="2000" dirty="0" smtClean="0">
                <a:solidFill>
                  <a:schemeClr val="accent4"/>
                </a:solidFill>
                <a:latin typeface="Courier New" pitchFamily="49" charset="0"/>
                <a:ea typeface="Tahoma" pitchFamily="34" charset="0"/>
                <a:cs typeface="Courier New" pitchFamily="49" charset="0"/>
              </a:rPr>
              <a:t>string name = "</a:t>
            </a:r>
            <a:r>
              <a:rPr lang="en-US" sz="2000" dirty="0" err="1" smtClean="0">
                <a:solidFill>
                  <a:schemeClr val="accent4"/>
                </a:solidFill>
                <a:latin typeface="Courier New" pitchFamily="49" charset="0"/>
                <a:ea typeface="Tahoma" pitchFamily="34" charset="0"/>
                <a:cs typeface="Courier New" pitchFamily="49" charset="0"/>
              </a:rPr>
              <a:t>ProductXYName</a:t>
            </a:r>
            <a:r>
              <a:rPr lang="en-US" sz="2000" dirty="0" smtClean="0">
                <a:solidFill>
                  <a:schemeClr val="accent4"/>
                </a:solidFill>
                <a:latin typeface="Courier New" pitchFamily="49" charset="0"/>
                <a:ea typeface="Tahoma" pitchFamily="34" charset="0"/>
                <a:cs typeface="Courier New" pitchFamily="49" charset="0"/>
              </a:rPr>
              <a:t>";</a:t>
            </a:r>
          </a:p>
          <a:p>
            <a:r>
              <a:rPr lang="en-US" sz="2000" dirty="0" err="1" smtClean="0">
                <a:solidFill>
                  <a:schemeClr val="accent4"/>
                </a:solidFill>
                <a:latin typeface="Courier New" pitchFamily="49" charset="0"/>
                <a:ea typeface="Tahoma" pitchFamily="34" charset="0"/>
                <a:cs typeface="Courier New" pitchFamily="49" charset="0"/>
              </a:rPr>
              <a:t>int</a:t>
            </a:r>
            <a:r>
              <a:rPr lang="en-US" sz="2000" dirty="0" smtClean="0">
                <a:solidFill>
                  <a:schemeClr val="accent4"/>
                </a:solidFill>
                <a:latin typeface="Courier New" pitchFamily="49" charset="0"/>
                <a:ea typeface="Tahoma" pitchFamily="34" charset="0"/>
                <a:cs typeface="Courier New" pitchFamily="49" charset="0"/>
              </a:rPr>
              <a:t> price = 50;</a:t>
            </a:r>
          </a:p>
          <a:p>
            <a:endParaRPr lang="en-US" sz="2000" dirty="0" smtClean="0">
              <a:solidFill>
                <a:schemeClr val="accent4"/>
              </a:solidFill>
              <a:latin typeface="Courier New" pitchFamily="49" charset="0"/>
              <a:ea typeface="Tahoma" pitchFamily="34" charset="0"/>
              <a:cs typeface="Courier New" pitchFamily="49" charset="0"/>
            </a:endParaRPr>
          </a:p>
          <a:p>
            <a:r>
              <a:rPr lang="en-US" sz="2000" dirty="0" smtClean="0">
                <a:solidFill>
                  <a:schemeClr val="accent4"/>
                </a:solidFill>
                <a:latin typeface="Courier New" pitchFamily="49" charset="0"/>
                <a:ea typeface="Tahoma" pitchFamily="34" charset="0"/>
                <a:cs typeface="Courier New" pitchFamily="49" charset="0"/>
              </a:rPr>
              <a:t>Product </a:t>
            </a:r>
            <a:r>
              <a:rPr lang="en-US" sz="2000" dirty="0" err="1" smtClean="0">
                <a:solidFill>
                  <a:schemeClr val="accent4"/>
                </a:solidFill>
                <a:latin typeface="Courier New" pitchFamily="49" charset="0"/>
                <a:ea typeface="Tahoma" pitchFamily="34" charset="0"/>
                <a:cs typeface="Courier New" pitchFamily="49" charset="0"/>
              </a:rPr>
              <a:t>product</a:t>
            </a:r>
            <a:r>
              <a:rPr lang="en-US" sz="2000" dirty="0" smtClean="0">
                <a:solidFill>
                  <a:schemeClr val="accent4"/>
                </a:solidFill>
                <a:latin typeface="Courier New" pitchFamily="49" charset="0"/>
                <a:ea typeface="Tahoma" pitchFamily="34" charset="0"/>
                <a:cs typeface="Courier New" pitchFamily="49" charset="0"/>
              </a:rPr>
              <a:t> = new Product(id, name, price);</a:t>
            </a:r>
          </a:p>
          <a:p>
            <a:endParaRPr lang="en-US" sz="2000" dirty="0" smtClean="0">
              <a:solidFill>
                <a:schemeClr val="accent4"/>
              </a:solidFill>
              <a:latin typeface="Courier New" pitchFamily="49" charset="0"/>
              <a:ea typeface="Tahoma" pitchFamily="34" charset="0"/>
              <a:cs typeface="Courier New" pitchFamily="49" charset="0"/>
            </a:endParaRPr>
          </a:p>
          <a:p>
            <a:r>
              <a:rPr lang="en-US" sz="2000" dirty="0" err="1" smtClean="0">
                <a:solidFill>
                  <a:schemeClr val="accent4"/>
                </a:solidFill>
                <a:latin typeface="Courier New" pitchFamily="49" charset="0"/>
                <a:ea typeface="Tahoma" pitchFamily="34" charset="0"/>
                <a:cs typeface="Courier New" pitchFamily="49" charset="0"/>
              </a:rPr>
              <a:t>productsCache.Add</a:t>
            </a:r>
            <a:r>
              <a:rPr lang="en-US" sz="2000" dirty="0" smtClean="0">
                <a:solidFill>
                  <a:schemeClr val="accent4"/>
                </a:solidFill>
                <a:latin typeface="Courier New" pitchFamily="49" charset="0"/>
                <a:ea typeface="Tahoma" pitchFamily="34" charset="0"/>
                <a:cs typeface="Courier New" pitchFamily="49" charset="0"/>
              </a:rPr>
              <a:t>(</a:t>
            </a:r>
            <a:r>
              <a:rPr lang="en-US" sz="2000" dirty="0" err="1" smtClean="0">
                <a:solidFill>
                  <a:schemeClr val="accent4"/>
                </a:solidFill>
                <a:latin typeface="Courier New" pitchFamily="49" charset="0"/>
                <a:ea typeface="Tahoma" pitchFamily="34" charset="0"/>
                <a:cs typeface="Courier New" pitchFamily="49" charset="0"/>
              </a:rPr>
              <a:t>product.ProductID</a:t>
            </a:r>
            <a:r>
              <a:rPr lang="en-US" sz="2000" dirty="0" smtClean="0">
                <a:solidFill>
                  <a:schemeClr val="accent4"/>
                </a:solidFill>
                <a:latin typeface="Courier New" pitchFamily="49" charset="0"/>
                <a:ea typeface="Tahoma" pitchFamily="34" charset="0"/>
                <a:cs typeface="Courier New" pitchFamily="49" charset="0"/>
              </a:rPr>
              <a:t>, product, </a:t>
            </a:r>
            <a:r>
              <a:rPr lang="en-US" sz="2000" dirty="0" err="1" smtClean="0">
                <a:solidFill>
                  <a:schemeClr val="accent4"/>
                </a:solidFill>
                <a:latin typeface="Courier New" pitchFamily="49" charset="0"/>
                <a:ea typeface="Tahoma" pitchFamily="34" charset="0"/>
                <a:cs typeface="Courier New" pitchFamily="49" charset="0"/>
              </a:rPr>
              <a:t>CacheItemPriority.Normal</a:t>
            </a:r>
            <a:r>
              <a:rPr lang="en-US" sz="2000" dirty="0" smtClean="0">
                <a:solidFill>
                  <a:schemeClr val="accent4"/>
                </a:solidFill>
                <a:latin typeface="Courier New" pitchFamily="49" charset="0"/>
                <a:ea typeface="Tahoma" pitchFamily="34" charset="0"/>
                <a:cs typeface="Courier New" pitchFamily="49" charset="0"/>
              </a:rPr>
              <a:t>, null, new </a:t>
            </a:r>
            <a:r>
              <a:rPr lang="en-US" sz="2000" dirty="0" err="1" smtClean="0">
                <a:solidFill>
                  <a:schemeClr val="accent4"/>
                </a:solidFill>
                <a:latin typeface="Courier New" pitchFamily="49" charset="0"/>
                <a:ea typeface="Tahoma" pitchFamily="34" charset="0"/>
                <a:cs typeface="Courier New" pitchFamily="49" charset="0"/>
              </a:rPr>
              <a:t>SlidingTime</a:t>
            </a:r>
            <a:r>
              <a:rPr lang="en-US" sz="2000" dirty="0" smtClean="0">
                <a:solidFill>
                  <a:schemeClr val="accent4"/>
                </a:solidFill>
                <a:latin typeface="Courier New" pitchFamily="49" charset="0"/>
                <a:ea typeface="Tahoma" pitchFamily="34" charset="0"/>
                <a:cs typeface="Courier New" pitchFamily="49" charset="0"/>
              </a:rPr>
              <a:t>(</a:t>
            </a:r>
            <a:r>
              <a:rPr lang="en-US" sz="2000" dirty="0" err="1" smtClean="0">
                <a:solidFill>
                  <a:schemeClr val="accent4"/>
                </a:solidFill>
                <a:latin typeface="Courier New" pitchFamily="49" charset="0"/>
                <a:ea typeface="Tahoma" pitchFamily="34" charset="0"/>
                <a:cs typeface="Courier New" pitchFamily="49" charset="0"/>
              </a:rPr>
              <a:t>TimeSpan.FromMinutes</a:t>
            </a:r>
            <a:r>
              <a:rPr lang="en-US" sz="2000" dirty="0" smtClean="0">
                <a:solidFill>
                  <a:schemeClr val="accent4"/>
                </a:solidFill>
                <a:latin typeface="Courier New" pitchFamily="49" charset="0"/>
                <a:ea typeface="Tahoma" pitchFamily="34" charset="0"/>
                <a:cs typeface="Courier New" pitchFamily="49" charset="0"/>
              </a:rPr>
              <a:t>(5)));</a:t>
            </a:r>
          </a:p>
          <a:p>
            <a:endParaRPr lang="en-US" sz="2000" dirty="0" smtClean="0">
              <a:solidFill>
                <a:schemeClr val="accent4"/>
              </a:solidFill>
              <a:latin typeface="Courier New" pitchFamily="49" charset="0"/>
              <a:ea typeface="Tahoma" pitchFamily="34" charset="0"/>
              <a:cs typeface="Courier New" pitchFamily="49" charset="0"/>
            </a:endParaRPr>
          </a:p>
          <a:p>
            <a:r>
              <a:rPr lang="en-US" sz="2000" dirty="0" smtClean="0">
                <a:solidFill>
                  <a:schemeClr val="accent4"/>
                </a:solidFill>
                <a:latin typeface="Courier New" pitchFamily="49" charset="0"/>
                <a:ea typeface="Tahoma" pitchFamily="34" charset="0"/>
                <a:cs typeface="Courier New" pitchFamily="49" charset="0"/>
              </a:rPr>
              <a:t>// Retrieve the item.</a:t>
            </a:r>
          </a:p>
          <a:p>
            <a:r>
              <a:rPr lang="en-US" sz="2000" dirty="0" smtClean="0">
                <a:solidFill>
                  <a:schemeClr val="accent4"/>
                </a:solidFill>
                <a:latin typeface="Courier New" pitchFamily="49" charset="0"/>
                <a:ea typeface="Tahoma" pitchFamily="34" charset="0"/>
                <a:cs typeface="Courier New" pitchFamily="49" charset="0"/>
              </a:rPr>
              <a:t>product = (Product) </a:t>
            </a:r>
            <a:r>
              <a:rPr lang="en-US" sz="2000" dirty="0" err="1" smtClean="0">
                <a:solidFill>
                  <a:schemeClr val="accent4"/>
                </a:solidFill>
                <a:latin typeface="Courier New" pitchFamily="49" charset="0"/>
                <a:ea typeface="Tahoma" pitchFamily="34" charset="0"/>
                <a:cs typeface="Courier New" pitchFamily="49" charset="0"/>
              </a:rPr>
              <a:t>productsCache.GetData</a:t>
            </a:r>
            <a:r>
              <a:rPr lang="en-US" sz="2000" dirty="0" smtClean="0">
                <a:solidFill>
                  <a:schemeClr val="accent4"/>
                </a:solidFill>
                <a:latin typeface="Courier New" pitchFamily="49" charset="0"/>
                <a:ea typeface="Tahoma" pitchFamily="34" charset="0"/>
                <a:cs typeface="Courier New" pitchFamily="49" charset="0"/>
              </a:rPr>
              <a:t>(id);</a:t>
            </a:r>
            <a:endParaRPr lang="en-US" sz="2000" dirty="0">
              <a:solidFill>
                <a:schemeClr val="accent4"/>
              </a:solidFill>
              <a:latin typeface="Courier New" pitchFamily="49" charset="0"/>
              <a:ea typeface="Tahoma" pitchFamily="34" charset="0"/>
              <a:cs typeface="Courier New" pitchFamily="49" charset="0"/>
            </a:endParaRPr>
          </a:p>
        </p:txBody>
      </p:sp>
      <p:sp>
        <p:nvSpPr>
          <p:cNvPr id="8" name="Rectangle 4"/>
          <p:cNvSpPr>
            <a:spLocks noChangeArrowheads="1"/>
          </p:cNvSpPr>
          <p:nvPr/>
        </p:nvSpPr>
        <p:spPr bwMode="auto">
          <a:xfrm>
            <a:off x="3505200" y="381000"/>
            <a:ext cx="5105400" cy="1066800"/>
          </a:xfrm>
          <a:prstGeom prst="rect">
            <a:avLst/>
          </a:prstGeom>
          <a:noFill/>
          <a:ln w="9525">
            <a:noFill/>
            <a:miter lim="800000"/>
            <a:headEnd/>
            <a:tailEnd/>
          </a:ln>
        </p:spPr>
        <p:txBody>
          <a:bodyPr anchor="b"/>
          <a:lstStyle/>
          <a:p>
            <a:pPr algn="r" eaLnBrk="0" hangingPunct="0"/>
            <a:r>
              <a:rPr lang="en-US" sz="4000" b="1" dirty="0">
                <a:latin typeface="Tahoma" pitchFamily="34" charset="0"/>
              </a:rPr>
              <a:t>Caching Application Block</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ctrTitle"/>
          </p:nvPr>
        </p:nvSpPr>
        <p:spPr>
          <a:xfrm>
            <a:off x="838200" y="5105400"/>
            <a:ext cx="7772400" cy="609600"/>
          </a:xfrm>
        </p:spPr>
        <p:txBody>
          <a:bodyPr/>
          <a:lstStyle/>
          <a:p>
            <a:pPr eaLnBrk="1" hangingPunct="1"/>
            <a:r>
              <a:rPr lang="en-US" sz="2800" dirty="0" smtClean="0"/>
              <a:t>DEMO</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noFill/>
          <a:ln/>
        </p:spPr>
        <p:txBody>
          <a:bodyPr/>
          <a:lstStyle/>
          <a:p>
            <a:r>
              <a:rPr lang="en-US" sz="3600" dirty="0" smtClean="0">
                <a:effectLst/>
              </a:rPr>
              <a:t>Cryptography Application Block</a:t>
            </a:r>
          </a:p>
        </p:txBody>
      </p:sp>
      <p:sp>
        <p:nvSpPr>
          <p:cNvPr id="86019" name="Rectangle 3"/>
          <p:cNvSpPr>
            <a:spLocks noGrp="1" noChangeArrowheads="1"/>
          </p:cNvSpPr>
          <p:nvPr>
            <p:ph type="body" idx="1"/>
          </p:nvPr>
        </p:nvSpPr>
        <p:spPr>
          <a:xfrm>
            <a:off x="762000" y="1598613"/>
            <a:ext cx="7696200" cy="4924425"/>
          </a:xfrm>
          <a:noFill/>
        </p:spPr>
        <p:txBody>
          <a:bodyPr/>
          <a:lstStyle/>
          <a:p>
            <a:pPr>
              <a:buFont typeface="Wingdings" pitchFamily="2" charset="2"/>
              <a:buNone/>
            </a:pPr>
            <a:r>
              <a:rPr lang="en-US" sz="2800" smtClean="0">
                <a:solidFill>
                  <a:srgbClr val="FF9900"/>
                </a:solidFill>
              </a:rPr>
              <a:t>scenarios …</a:t>
            </a:r>
            <a:endParaRPr lang="en-US" sz="2800" smtClean="0"/>
          </a:p>
          <a:p>
            <a:r>
              <a:rPr lang="en-US" smtClean="0"/>
              <a:t>Encrypting data using a symmetric provider</a:t>
            </a:r>
          </a:p>
          <a:p>
            <a:r>
              <a:rPr lang="en-US" smtClean="0"/>
              <a:t>Decrypting data using a symmetric provider</a:t>
            </a:r>
          </a:p>
          <a:p>
            <a:r>
              <a:rPr lang="en-US" smtClean="0"/>
              <a:t>Obtaining a has value</a:t>
            </a:r>
          </a:p>
          <a:p>
            <a:r>
              <a:rPr lang="en-US" smtClean="0"/>
              <a:t>Checking whether a hash value matches some text</a:t>
            </a:r>
          </a:p>
          <a:p>
            <a:endParaRPr lang="en-US" smtClean="0"/>
          </a:p>
          <a:p>
            <a:endParaRPr lang="en-US" smtClean="0"/>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defRPr/>
            </a:pPr>
            <a:r>
              <a:rPr lang="en-US" dirty="0" smtClean="0"/>
              <a:t>Our Website</a:t>
            </a:r>
          </a:p>
        </p:txBody>
      </p:sp>
      <p:pic>
        <p:nvPicPr>
          <p:cNvPr id="34818" name="Picture 2"/>
          <p:cNvPicPr>
            <a:picLocks noGrp="1" noChangeAspect="1" noChangeArrowheads="1"/>
          </p:cNvPicPr>
          <p:nvPr>
            <p:ph type="body" idx="1"/>
          </p:nvPr>
        </p:nvPicPr>
        <p:blipFill>
          <a:blip r:embed="rId3"/>
          <a:srcRect/>
          <a:stretch>
            <a:fillRect/>
          </a:stretch>
        </p:blipFill>
        <p:spPr>
          <a:xfrm>
            <a:off x="2195513" y="1828800"/>
            <a:ext cx="5057775" cy="4303713"/>
          </a:xfrm>
        </p:spPr>
      </p:pic>
      <p:sp>
        <p:nvSpPr>
          <p:cNvPr id="34819"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noFill/>
          <a:ln/>
        </p:spPr>
        <p:txBody>
          <a:bodyPr/>
          <a:lstStyle/>
          <a:p>
            <a:r>
              <a:rPr lang="en-US" sz="3600" dirty="0" smtClean="0">
                <a:effectLst/>
              </a:rPr>
              <a:t>Cryptography Application Block</a:t>
            </a:r>
          </a:p>
        </p:txBody>
      </p:sp>
      <p:sp>
        <p:nvSpPr>
          <p:cNvPr id="86019" name="Rectangle 3"/>
          <p:cNvSpPr>
            <a:spLocks noGrp="1" noChangeArrowheads="1"/>
          </p:cNvSpPr>
          <p:nvPr>
            <p:ph type="body" idx="1"/>
          </p:nvPr>
        </p:nvSpPr>
        <p:spPr>
          <a:xfrm>
            <a:off x="762000" y="1598613"/>
            <a:ext cx="7696200" cy="4924425"/>
          </a:xfrm>
          <a:noFill/>
        </p:spPr>
        <p:txBody>
          <a:bodyPr/>
          <a:lstStyle/>
          <a:p>
            <a:pPr>
              <a:buFont typeface="Wingdings" pitchFamily="2" charset="2"/>
              <a:buNone/>
            </a:pPr>
            <a:r>
              <a:rPr lang="en-US" sz="2800" dirty="0" smtClean="0">
                <a:solidFill>
                  <a:srgbClr val="FF9900"/>
                </a:solidFill>
              </a:rPr>
              <a:t>brief …</a:t>
            </a:r>
            <a:endParaRPr lang="en-US" sz="2800" dirty="0" smtClean="0"/>
          </a:p>
          <a:p>
            <a:r>
              <a:rPr lang="en-US" b="1" dirty="0" smtClean="0"/>
              <a:t>Managing and Distributing Keys</a:t>
            </a:r>
          </a:p>
          <a:p>
            <a:pPr lvl="1"/>
            <a:r>
              <a:rPr lang="en-US" sz="2400" dirty="0" smtClean="0"/>
              <a:t>Symmetric encryption encrypts and decrypts data with the same key. </a:t>
            </a:r>
          </a:p>
          <a:p>
            <a:pPr lvl="1"/>
            <a:r>
              <a:rPr lang="en-US" sz="2400" dirty="0" smtClean="0"/>
              <a:t>Protect your keys with access control lists (ACL).</a:t>
            </a:r>
            <a:endParaRPr lang="en-US" sz="2400" b="1" dirty="0" smtClean="0"/>
          </a:p>
          <a:p>
            <a:r>
              <a:rPr lang="en-US" b="1" dirty="0" smtClean="0"/>
              <a:t>Selecting an Algorithm</a:t>
            </a:r>
            <a:endParaRPr lang="en-US" dirty="0" smtClean="0"/>
          </a:p>
          <a:p>
            <a:pPr lvl="1"/>
            <a:r>
              <a:rPr lang="en-US" sz="2400" dirty="0" smtClean="0"/>
              <a:t>For hashing algorithms, SHA256Managed is recommended</a:t>
            </a:r>
          </a:p>
          <a:p>
            <a:pPr lvl="1"/>
            <a:r>
              <a:rPr lang="en-US" sz="2400" dirty="0" smtClean="0"/>
              <a:t>For symmetric algorithms, AES, also known as </a:t>
            </a:r>
            <a:r>
              <a:rPr lang="en-US" sz="2400" dirty="0" err="1" smtClean="0"/>
              <a:t>Rijndael</a:t>
            </a:r>
            <a:r>
              <a:rPr lang="en-US" sz="2400" dirty="0" smtClean="0"/>
              <a:t>, is recommended</a:t>
            </a:r>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
        <p:nvSpPr>
          <p:cNvPr id="6" name="Rounded Rectangle 5"/>
          <p:cNvSpPr/>
          <p:nvPr/>
        </p:nvSpPr>
        <p:spPr>
          <a:xfrm>
            <a:off x="304800" y="1676400"/>
            <a:ext cx="8610600" cy="48006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33400" y="1752600"/>
            <a:ext cx="8077200" cy="2862322"/>
          </a:xfrm>
          <a:prstGeom prst="rect">
            <a:avLst/>
          </a:prstGeom>
        </p:spPr>
        <p:txBody>
          <a:bodyPr wrap="square">
            <a:spAutoFit/>
          </a:bodyPr>
          <a:lstStyle/>
          <a:p>
            <a:r>
              <a:rPr lang="en-US" sz="2000" dirty="0" smtClean="0">
                <a:latin typeface="Courier New" pitchFamily="49" charset="0"/>
                <a:cs typeface="Courier New" pitchFamily="49" charset="0"/>
              </a:rPr>
              <a:t>string encryptedContentsBase64 = </a:t>
            </a:r>
            <a:r>
              <a:rPr lang="en-US" sz="2000" dirty="0" err="1" smtClean="0">
                <a:latin typeface="Courier New" pitchFamily="49" charset="0"/>
                <a:cs typeface="Courier New" pitchFamily="49" charset="0"/>
              </a:rPr>
              <a:t>Cryptographer.EncryptSymmetric</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symmProvider</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SensitiveData</a:t>
            </a:r>
            <a:r>
              <a:rPr lang="en-US" sz="2000" dirty="0" smtClean="0">
                <a:latin typeface="Courier New" pitchFamily="49" charset="0"/>
                <a:cs typeface="Courier New" pitchFamily="49" charset="0"/>
              </a:rPr>
              <a:t>"); </a:t>
            </a:r>
          </a:p>
          <a:p>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 Decrypt the base64 encoded string </a:t>
            </a:r>
          </a:p>
          <a:p>
            <a:r>
              <a:rPr lang="en-US" sz="2000" dirty="0" smtClean="0">
                <a:latin typeface="Courier New" pitchFamily="49" charset="0"/>
                <a:cs typeface="Courier New" pitchFamily="49" charset="0"/>
              </a:rPr>
              <a:t>string </a:t>
            </a:r>
            <a:r>
              <a:rPr lang="en-US" sz="2000" dirty="0" err="1" smtClean="0">
                <a:latin typeface="Courier New" pitchFamily="49" charset="0"/>
                <a:cs typeface="Courier New" pitchFamily="49" charset="0"/>
              </a:rPr>
              <a:t>readableString</a:t>
            </a:r>
            <a:r>
              <a:rPr lang="en-US" sz="2000" dirty="0" smtClean="0">
                <a:latin typeface="Courier New" pitchFamily="49" charset="0"/>
                <a:cs typeface="Courier New" pitchFamily="49" charset="0"/>
              </a:rPr>
              <a:t>; </a:t>
            </a:r>
          </a:p>
          <a:p>
            <a:r>
              <a:rPr lang="en-US" sz="2000" dirty="0" err="1" smtClean="0">
                <a:latin typeface="Courier New" pitchFamily="49" charset="0"/>
                <a:cs typeface="Courier New" pitchFamily="49" charset="0"/>
              </a:rPr>
              <a:t>readableString</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Cryptographer.DecryptSymmetric</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symmProvider</a:t>
            </a:r>
            <a:r>
              <a:rPr lang="en-US" sz="2000" dirty="0" smtClean="0">
                <a:latin typeface="Courier New" pitchFamily="49" charset="0"/>
                <a:cs typeface="Courier New" pitchFamily="49" charset="0"/>
              </a:rPr>
              <a:t>", 					encryptedContentsBase64); </a:t>
            </a:r>
            <a:endParaRPr lang="en-US" sz="2000" dirty="0">
              <a:solidFill>
                <a:schemeClr val="accent4"/>
              </a:solidFill>
              <a:latin typeface="Courier New" pitchFamily="49" charset="0"/>
              <a:ea typeface="Tahoma" pitchFamily="34" charset="0"/>
              <a:cs typeface="Courier New" pitchFamily="49" charset="0"/>
            </a:endParaRPr>
          </a:p>
        </p:txBody>
      </p:sp>
      <p:sp>
        <p:nvSpPr>
          <p:cNvPr id="8" name="Rectangle 4"/>
          <p:cNvSpPr>
            <a:spLocks noChangeArrowheads="1"/>
          </p:cNvSpPr>
          <p:nvPr/>
        </p:nvSpPr>
        <p:spPr bwMode="auto">
          <a:xfrm>
            <a:off x="3505200" y="381000"/>
            <a:ext cx="5105400" cy="1066800"/>
          </a:xfrm>
          <a:prstGeom prst="rect">
            <a:avLst/>
          </a:prstGeom>
          <a:noFill/>
          <a:ln w="9525">
            <a:noFill/>
            <a:miter lim="800000"/>
            <a:headEnd/>
            <a:tailEnd/>
          </a:ln>
        </p:spPr>
        <p:txBody>
          <a:bodyPr anchor="b"/>
          <a:lstStyle/>
          <a:p>
            <a:pPr algn="r" eaLnBrk="0" hangingPunct="0"/>
            <a:r>
              <a:rPr lang="en-US" sz="3600" b="1" dirty="0" smtClean="0">
                <a:latin typeface="+mj-lt"/>
              </a:rPr>
              <a:t>Cryptography Application Block</a:t>
            </a:r>
            <a:endParaRPr lang="en-US" sz="3600" b="1" dirty="0">
              <a:latin typeface="+mj-lt"/>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ctrTitle"/>
          </p:nvPr>
        </p:nvSpPr>
        <p:spPr>
          <a:xfrm>
            <a:off x="838200" y="5105400"/>
            <a:ext cx="7772400" cy="609600"/>
          </a:xfrm>
        </p:spPr>
        <p:txBody>
          <a:bodyPr/>
          <a:lstStyle/>
          <a:p>
            <a:pPr eaLnBrk="1" hangingPunct="1"/>
            <a:r>
              <a:rPr lang="en-US" sz="2800" dirty="0" smtClean="0"/>
              <a:t>DEMO</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
        <p:nvSpPr>
          <p:cNvPr id="83970" name="Rectangle 2"/>
          <p:cNvSpPr>
            <a:spLocks noGrp="1" noChangeArrowheads="1"/>
          </p:cNvSpPr>
          <p:nvPr>
            <p:ph type="title"/>
          </p:nvPr>
        </p:nvSpPr>
        <p:spPr>
          <a:noFill/>
          <a:ln/>
        </p:spPr>
        <p:txBody>
          <a:bodyPr/>
          <a:lstStyle/>
          <a:p>
            <a:r>
              <a:rPr lang="en-US" dirty="0" smtClean="0">
                <a:effectLst/>
              </a:rPr>
              <a:t>Data Access Application Block</a:t>
            </a:r>
          </a:p>
        </p:txBody>
      </p:sp>
      <p:sp>
        <p:nvSpPr>
          <p:cNvPr id="83971" name="Rectangle 3"/>
          <p:cNvSpPr>
            <a:spLocks noGrp="1" noChangeArrowheads="1"/>
          </p:cNvSpPr>
          <p:nvPr>
            <p:ph type="body" idx="1"/>
          </p:nvPr>
        </p:nvSpPr>
        <p:spPr>
          <a:xfrm>
            <a:off x="762000" y="1524000"/>
            <a:ext cx="8001000" cy="4924425"/>
          </a:xfrm>
          <a:noFill/>
        </p:spPr>
        <p:txBody>
          <a:bodyPr/>
          <a:lstStyle/>
          <a:p>
            <a:pPr>
              <a:buFont typeface="Wingdings" pitchFamily="2" charset="2"/>
              <a:buNone/>
            </a:pPr>
            <a:r>
              <a:rPr lang="en-US" sz="2800" dirty="0" smtClean="0">
                <a:solidFill>
                  <a:srgbClr val="FF9900"/>
                </a:solidFill>
              </a:rPr>
              <a:t>scenarios …</a:t>
            </a:r>
          </a:p>
          <a:p>
            <a:r>
              <a:rPr lang="en-US" sz="2400" dirty="0" smtClean="0"/>
              <a:t>Using a </a:t>
            </a:r>
            <a:r>
              <a:rPr lang="en-US" sz="2400" b="1" dirty="0" err="1" smtClean="0"/>
              <a:t>DataReader</a:t>
            </a:r>
            <a:r>
              <a:rPr lang="en-US" sz="2400" dirty="0" smtClean="0"/>
              <a:t> to retrieve multiple rows of data </a:t>
            </a:r>
          </a:p>
          <a:p>
            <a:r>
              <a:rPr lang="en-US" sz="2400" dirty="0" smtClean="0"/>
              <a:t>Using a </a:t>
            </a:r>
            <a:r>
              <a:rPr lang="en-US" sz="2400" b="1" dirty="0" err="1" smtClean="0"/>
              <a:t>DataSet</a:t>
            </a:r>
            <a:r>
              <a:rPr lang="en-US" sz="2400" dirty="0" smtClean="0"/>
              <a:t> to retrieve multiple rows of data </a:t>
            </a:r>
          </a:p>
          <a:p>
            <a:r>
              <a:rPr lang="en-US" sz="2400" dirty="0" smtClean="0"/>
              <a:t>Executing a command and retrieving the output parameters </a:t>
            </a:r>
          </a:p>
          <a:p>
            <a:r>
              <a:rPr lang="en-US" sz="2400" dirty="0" smtClean="0"/>
              <a:t>Executing a command and retrieving a single-value item </a:t>
            </a:r>
          </a:p>
          <a:p>
            <a:r>
              <a:rPr lang="en-US" sz="2400" dirty="0" smtClean="0"/>
              <a:t>Performing multiple operations within a transaction </a:t>
            </a:r>
          </a:p>
          <a:p>
            <a:r>
              <a:rPr lang="en-US" sz="2400" dirty="0" smtClean="0"/>
              <a:t>Retrieving XML data from a SQL Server </a:t>
            </a:r>
          </a:p>
          <a:p>
            <a:r>
              <a:rPr lang="en-US" sz="2400" dirty="0" smtClean="0"/>
              <a:t>Updating a database with data contained in a </a:t>
            </a:r>
            <a:r>
              <a:rPr lang="en-US" sz="2400" b="1" dirty="0" err="1" smtClean="0"/>
              <a:t>DataSet</a:t>
            </a:r>
            <a:r>
              <a:rPr lang="en-US" sz="2400" dirty="0" smtClean="0"/>
              <a:t> object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noFill/>
          <a:ln/>
        </p:spPr>
        <p:txBody>
          <a:bodyPr/>
          <a:lstStyle/>
          <a:p>
            <a:r>
              <a:rPr lang="en-US" smtClean="0">
                <a:effectLst/>
              </a:rPr>
              <a:t>Data Access Application Block</a:t>
            </a:r>
          </a:p>
        </p:txBody>
      </p:sp>
      <p:sp>
        <p:nvSpPr>
          <p:cNvPr id="83971" name="Rectangle 3"/>
          <p:cNvSpPr>
            <a:spLocks noGrp="1" noChangeArrowheads="1"/>
          </p:cNvSpPr>
          <p:nvPr>
            <p:ph type="body" idx="1"/>
          </p:nvPr>
        </p:nvSpPr>
        <p:spPr>
          <a:xfrm>
            <a:off x="762000" y="1600200"/>
            <a:ext cx="7696200" cy="4924425"/>
          </a:xfrm>
          <a:noFill/>
        </p:spPr>
        <p:txBody>
          <a:bodyPr/>
          <a:lstStyle/>
          <a:p>
            <a:r>
              <a:rPr lang="en-US" b="1" dirty="0" smtClean="0"/>
              <a:t> </a:t>
            </a:r>
            <a:r>
              <a:rPr lang="en-US" b="1" dirty="0" err="1" smtClean="0"/>
              <a:t>ExecuteDataSet</a:t>
            </a:r>
            <a:r>
              <a:rPr lang="en-US" dirty="0" smtClean="0"/>
              <a:t> </a:t>
            </a:r>
          </a:p>
          <a:p>
            <a:r>
              <a:rPr lang="en-US" b="1" dirty="0" smtClean="0"/>
              <a:t> </a:t>
            </a:r>
            <a:r>
              <a:rPr lang="en-US" b="1" dirty="0" err="1" smtClean="0"/>
              <a:t>LoadDataSet</a:t>
            </a:r>
            <a:r>
              <a:rPr lang="en-US" dirty="0" smtClean="0"/>
              <a:t> </a:t>
            </a:r>
          </a:p>
          <a:p>
            <a:r>
              <a:rPr lang="en-US" b="1" dirty="0" smtClean="0"/>
              <a:t> </a:t>
            </a:r>
            <a:r>
              <a:rPr lang="en-US" b="1" dirty="0" err="1" smtClean="0"/>
              <a:t>ExecuteReader</a:t>
            </a:r>
            <a:r>
              <a:rPr lang="en-US" dirty="0" smtClean="0"/>
              <a:t> </a:t>
            </a:r>
          </a:p>
          <a:p>
            <a:r>
              <a:rPr lang="en-US" b="1" dirty="0" smtClean="0"/>
              <a:t> </a:t>
            </a:r>
            <a:r>
              <a:rPr lang="en-US" b="1" dirty="0" err="1" smtClean="0"/>
              <a:t>ExecuteScalar</a:t>
            </a:r>
            <a:r>
              <a:rPr lang="en-US" dirty="0" smtClean="0"/>
              <a:t> </a:t>
            </a:r>
          </a:p>
          <a:p>
            <a:r>
              <a:rPr lang="en-US" b="1" dirty="0" smtClean="0"/>
              <a:t> </a:t>
            </a:r>
            <a:r>
              <a:rPr lang="en-US" b="1" dirty="0" err="1" smtClean="0"/>
              <a:t>ExecuteNonQuery</a:t>
            </a:r>
            <a:r>
              <a:rPr lang="en-US" dirty="0" smtClean="0"/>
              <a:t> </a:t>
            </a:r>
          </a:p>
          <a:p>
            <a:r>
              <a:rPr lang="en-US" b="1" dirty="0" smtClean="0"/>
              <a:t> </a:t>
            </a:r>
            <a:r>
              <a:rPr lang="en-US" b="1" dirty="0" err="1" smtClean="0"/>
              <a:t>UpdateDataSet</a:t>
            </a:r>
            <a:r>
              <a:rPr lang="en-US" dirty="0" smtClean="0"/>
              <a:t> </a:t>
            </a:r>
          </a:p>
          <a:p>
            <a:endParaRPr lang="en-US" dirty="0" smtClean="0"/>
          </a:p>
          <a:p>
            <a:endParaRPr lang="en-US" dirty="0" smtClean="0"/>
          </a:p>
          <a:p>
            <a:endParaRPr lang="en-US" dirty="0" smtClean="0"/>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
        <p:nvSpPr>
          <p:cNvPr id="6" name="Rounded Rectangle 5"/>
          <p:cNvSpPr/>
          <p:nvPr/>
        </p:nvSpPr>
        <p:spPr>
          <a:xfrm>
            <a:off x="304800" y="1676400"/>
            <a:ext cx="8610600" cy="48006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33400" y="2057400"/>
            <a:ext cx="8610600" cy="3785652"/>
          </a:xfrm>
          <a:prstGeom prst="rect">
            <a:avLst/>
          </a:prstGeom>
        </p:spPr>
        <p:txBody>
          <a:bodyPr wrap="square">
            <a:spAutoFit/>
          </a:bodyPr>
          <a:lstStyle/>
          <a:p>
            <a:r>
              <a:rPr lang="en-US" sz="2000" dirty="0" smtClean="0">
                <a:latin typeface="Courier New" pitchFamily="49" charset="0"/>
                <a:cs typeface="Courier New" pitchFamily="49" charset="0"/>
              </a:rPr>
              <a:t>Database db = </a:t>
            </a:r>
            <a:r>
              <a:rPr lang="en-US" sz="2000" dirty="0" err="1" smtClean="0">
                <a:latin typeface="Courier New" pitchFamily="49" charset="0"/>
                <a:cs typeface="Courier New" pitchFamily="49" charset="0"/>
              </a:rPr>
              <a:t>DatabaseFactory.CreateDatabase</a:t>
            </a:r>
            <a:r>
              <a:rPr lang="en-US" sz="2000" dirty="0" smtClean="0">
                <a:latin typeface="Courier New" pitchFamily="49" charset="0"/>
                <a:cs typeface="Courier New" pitchFamily="49" charset="0"/>
              </a:rPr>
              <a:t>();</a:t>
            </a:r>
          </a:p>
          <a:p>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 Create a database object</a:t>
            </a:r>
          </a:p>
          <a:p>
            <a:r>
              <a:rPr lang="en-US" sz="2000" dirty="0" err="1" smtClean="0">
                <a:latin typeface="Courier New" pitchFamily="49" charset="0"/>
                <a:cs typeface="Courier New" pitchFamily="49" charset="0"/>
              </a:rPr>
              <a:t>DbCommand</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dbCommand</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db.GetStoredProcCommand</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GetProductsByCategory</a:t>
            </a:r>
            <a:r>
              <a:rPr lang="en-US" sz="2000" dirty="0" smtClean="0">
                <a:latin typeface="Courier New" pitchFamily="49" charset="0"/>
                <a:cs typeface="Courier New" pitchFamily="49" charset="0"/>
              </a:rPr>
              <a:t>");</a:t>
            </a:r>
          </a:p>
          <a:p>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 Supply the parameters</a:t>
            </a:r>
          </a:p>
          <a:p>
            <a:r>
              <a:rPr lang="en-US" sz="2000" dirty="0" err="1" smtClean="0">
                <a:latin typeface="Courier New" pitchFamily="49" charset="0"/>
                <a:cs typeface="Courier New" pitchFamily="49" charset="0"/>
              </a:rPr>
              <a:t>db.AddInParameter</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dbCommand</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CategoryID</a:t>
            </a:r>
            <a:r>
              <a:rPr lang="en-US" sz="2000" dirty="0" smtClean="0">
                <a:latin typeface="Courier New" pitchFamily="49" charset="0"/>
                <a:cs typeface="Courier New" pitchFamily="49" charset="0"/>
              </a:rPr>
              <a:t>", DbType.Int32, 7);</a:t>
            </a:r>
          </a:p>
          <a:p>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 Call the appropriate method</a:t>
            </a:r>
          </a:p>
          <a:p>
            <a:r>
              <a:rPr lang="en-US" sz="2000" dirty="0" err="1" smtClean="0">
                <a:latin typeface="Courier New" pitchFamily="49" charset="0"/>
                <a:cs typeface="Courier New" pitchFamily="49" charset="0"/>
              </a:rPr>
              <a:t>DataSet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productDataSet</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db.ExecuteDataSet</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dbCommand</a:t>
            </a:r>
            <a:r>
              <a:rPr lang="en-US" sz="2000" dirty="0" smtClean="0">
                <a:latin typeface="Courier New" pitchFamily="49" charset="0"/>
                <a:cs typeface="Courier New" pitchFamily="49" charset="0"/>
              </a:rPr>
              <a:t>); </a:t>
            </a:r>
            <a:endParaRPr lang="en-US" sz="2000" dirty="0">
              <a:solidFill>
                <a:schemeClr val="accent4"/>
              </a:solidFill>
              <a:latin typeface="Courier New" pitchFamily="49" charset="0"/>
              <a:ea typeface="Tahoma" pitchFamily="34" charset="0"/>
              <a:cs typeface="Courier New" pitchFamily="49" charset="0"/>
            </a:endParaRPr>
          </a:p>
        </p:txBody>
      </p:sp>
      <p:sp>
        <p:nvSpPr>
          <p:cNvPr id="8" name="Rectangle 4"/>
          <p:cNvSpPr>
            <a:spLocks noChangeArrowheads="1"/>
          </p:cNvSpPr>
          <p:nvPr/>
        </p:nvSpPr>
        <p:spPr bwMode="auto">
          <a:xfrm>
            <a:off x="3505200" y="381000"/>
            <a:ext cx="5105400" cy="1066800"/>
          </a:xfrm>
          <a:prstGeom prst="rect">
            <a:avLst/>
          </a:prstGeom>
          <a:noFill/>
          <a:ln w="9525">
            <a:noFill/>
            <a:miter lim="800000"/>
            <a:headEnd/>
            <a:tailEnd/>
          </a:ln>
        </p:spPr>
        <p:txBody>
          <a:bodyPr anchor="b"/>
          <a:lstStyle/>
          <a:p>
            <a:pPr algn="r" eaLnBrk="0" hangingPunct="0"/>
            <a:r>
              <a:rPr lang="en-US" sz="3600" b="1" dirty="0" smtClean="0">
                <a:latin typeface="+mj-lt"/>
              </a:rPr>
              <a:t>Data Access Application Block</a:t>
            </a:r>
            <a:endParaRPr lang="en-US" sz="3600" b="1" dirty="0">
              <a:latin typeface="+mj-lt"/>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ctrTitle"/>
          </p:nvPr>
        </p:nvSpPr>
        <p:spPr>
          <a:xfrm>
            <a:off x="838200" y="5105400"/>
            <a:ext cx="7772400" cy="609600"/>
          </a:xfrm>
        </p:spPr>
        <p:txBody>
          <a:bodyPr/>
          <a:lstStyle/>
          <a:p>
            <a:pPr eaLnBrk="1" hangingPunct="1"/>
            <a:r>
              <a:rPr lang="en-US" sz="2800" dirty="0" smtClean="0"/>
              <a:t>DEMO</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noFill/>
          <a:ln/>
        </p:spPr>
        <p:txBody>
          <a:bodyPr/>
          <a:lstStyle/>
          <a:p>
            <a:r>
              <a:rPr lang="en-US" dirty="0" smtClean="0">
                <a:effectLst/>
              </a:rPr>
              <a:t>Logging Application Block</a:t>
            </a:r>
          </a:p>
        </p:txBody>
      </p:sp>
      <p:sp>
        <p:nvSpPr>
          <p:cNvPr id="88067" name="Rectangle 3"/>
          <p:cNvSpPr>
            <a:spLocks noGrp="1" noChangeArrowheads="1"/>
          </p:cNvSpPr>
          <p:nvPr>
            <p:ph type="body" idx="1"/>
          </p:nvPr>
        </p:nvSpPr>
        <p:spPr>
          <a:xfrm>
            <a:off x="762000" y="1598613"/>
            <a:ext cx="7696200" cy="4751387"/>
          </a:xfrm>
          <a:noFill/>
        </p:spPr>
        <p:txBody>
          <a:bodyPr/>
          <a:lstStyle/>
          <a:p>
            <a:pPr>
              <a:lnSpc>
                <a:spcPct val="90000"/>
              </a:lnSpc>
              <a:buFont typeface="Wingdings" pitchFamily="2" charset="2"/>
              <a:buNone/>
            </a:pPr>
            <a:r>
              <a:rPr lang="en-US" sz="3600" dirty="0" smtClean="0">
                <a:solidFill>
                  <a:srgbClr val="FF9900"/>
                </a:solidFill>
              </a:rPr>
              <a:t>scenarios …</a:t>
            </a:r>
            <a:endParaRPr lang="en-US" sz="3600" dirty="0" smtClean="0"/>
          </a:p>
          <a:p>
            <a:pPr>
              <a:lnSpc>
                <a:spcPct val="90000"/>
              </a:lnSpc>
            </a:pPr>
            <a:r>
              <a:rPr lang="en-US" dirty="0" smtClean="0"/>
              <a:t>Populating and raising events from code </a:t>
            </a:r>
          </a:p>
          <a:p>
            <a:pPr>
              <a:lnSpc>
                <a:spcPct val="90000"/>
              </a:lnSpc>
            </a:pPr>
            <a:r>
              <a:rPr lang="en-US" dirty="0" smtClean="0"/>
              <a:t>Populating a log message with additional context information </a:t>
            </a:r>
          </a:p>
          <a:p>
            <a:pPr>
              <a:lnSpc>
                <a:spcPct val="90000"/>
              </a:lnSpc>
            </a:pPr>
            <a:r>
              <a:rPr lang="en-US" dirty="0" smtClean="0"/>
              <a:t>Tracing activities and propagating context information </a:t>
            </a:r>
          </a:p>
          <a:p>
            <a:pPr>
              <a:lnSpc>
                <a:spcPct val="90000"/>
              </a:lnSpc>
            </a:pPr>
            <a:r>
              <a:rPr lang="en-US" dirty="0" smtClean="0"/>
              <a:t>Checking filter status before constructing log messages</a:t>
            </a:r>
          </a:p>
          <a:p>
            <a:pPr>
              <a:lnSpc>
                <a:spcPct val="90000"/>
              </a:lnSpc>
            </a:pPr>
            <a:endParaRPr lang="en-US" dirty="0" smtClean="0"/>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
        <p:nvSpPr>
          <p:cNvPr id="6" name="Rounded Rectangle 5"/>
          <p:cNvSpPr/>
          <p:nvPr/>
        </p:nvSpPr>
        <p:spPr>
          <a:xfrm>
            <a:off x="304800" y="1676400"/>
            <a:ext cx="8610600" cy="48006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33400" y="2133600"/>
            <a:ext cx="8077200" cy="2862322"/>
          </a:xfrm>
          <a:prstGeom prst="rect">
            <a:avLst/>
          </a:prstGeom>
        </p:spPr>
        <p:txBody>
          <a:bodyPr wrap="square">
            <a:spAutoFit/>
          </a:bodyPr>
          <a:lstStyle/>
          <a:p>
            <a:r>
              <a:rPr lang="en-US" sz="2000" dirty="0" err="1" smtClean="0">
                <a:latin typeface="Courier New" pitchFamily="49" charset="0"/>
                <a:cs typeface="Courier New" pitchFamily="49" charset="0"/>
              </a:rPr>
              <a:t>LogEntry</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logEntry</a:t>
            </a:r>
            <a:r>
              <a:rPr lang="en-US" sz="2000" dirty="0" smtClean="0">
                <a:latin typeface="Courier New" pitchFamily="49" charset="0"/>
                <a:cs typeface="Courier New" pitchFamily="49" charset="0"/>
              </a:rPr>
              <a:t> = new </a:t>
            </a:r>
            <a:r>
              <a:rPr lang="en-US" sz="2000" dirty="0" err="1" smtClean="0">
                <a:latin typeface="Courier New" pitchFamily="49" charset="0"/>
                <a:cs typeface="Courier New" pitchFamily="49" charset="0"/>
              </a:rPr>
              <a:t>LogEntry</a:t>
            </a:r>
            <a:r>
              <a:rPr lang="en-US" sz="2000" dirty="0" smtClean="0">
                <a:latin typeface="Courier New" pitchFamily="49" charset="0"/>
                <a:cs typeface="Courier New" pitchFamily="49" charset="0"/>
              </a:rPr>
              <a:t>();</a:t>
            </a:r>
          </a:p>
          <a:p>
            <a:r>
              <a:rPr lang="en-US" sz="2000" dirty="0" err="1" smtClean="0">
                <a:latin typeface="Courier New" pitchFamily="49" charset="0"/>
                <a:cs typeface="Courier New" pitchFamily="49" charset="0"/>
              </a:rPr>
              <a:t>logEntry.EventId</a:t>
            </a:r>
            <a:r>
              <a:rPr lang="en-US" sz="2000" dirty="0" smtClean="0">
                <a:latin typeface="Courier New" pitchFamily="49" charset="0"/>
                <a:cs typeface="Courier New" pitchFamily="49" charset="0"/>
              </a:rPr>
              <a:t> = 100;</a:t>
            </a:r>
          </a:p>
          <a:p>
            <a:r>
              <a:rPr lang="en-US" sz="2000" dirty="0" err="1" smtClean="0">
                <a:latin typeface="Courier New" pitchFamily="49" charset="0"/>
                <a:cs typeface="Courier New" pitchFamily="49" charset="0"/>
              </a:rPr>
              <a:t>logEntry.Priority</a:t>
            </a:r>
            <a:r>
              <a:rPr lang="en-US" sz="2000" dirty="0" smtClean="0">
                <a:latin typeface="Courier New" pitchFamily="49" charset="0"/>
                <a:cs typeface="Courier New" pitchFamily="49" charset="0"/>
              </a:rPr>
              <a:t> = 2;</a:t>
            </a:r>
          </a:p>
          <a:p>
            <a:r>
              <a:rPr lang="en-US" sz="2000" dirty="0" err="1" smtClean="0">
                <a:latin typeface="Courier New" pitchFamily="49" charset="0"/>
                <a:cs typeface="Courier New" pitchFamily="49" charset="0"/>
              </a:rPr>
              <a:t>logEntry.Message</a:t>
            </a:r>
            <a:r>
              <a:rPr lang="en-US" sz="2000" dirty="0" smtClean="0">
                <a:latin typeface="Courier New" pitchFamily="49" charset="0"/>
                <a:cs typeface="Courier New" pitchFamily="49" charset="0"/>
              </a:rPr>
              <a:t> = "Informational message";</a:t>
            </a:r>
          </a:p>
          <a:p>
            <a:r>
              <a:rPr lang="en-US" sz="2000" dirty="0" err="1" smtClean="0">
                <a:latin typeface="Courier New" pitchFamily="49" charset="0"/>
                <a:cs typeface="Courier New" pitchFamily="49" charset="0"/>
              </a:rPr>
              <a:t>logEntry.Categories.Add</a:t>
            </a:r>
            <a:r>
              <a:rPr lang="en-US" sz="2000" dirty="0" smtClean="0">
                <a:latin typeface="Courier New" pitchFamily="49" charset="0"/>
                <a:cs typeface="Courier New" pitchFamily="49" charset="0"/>
              </a:rPr>
              <a:t>("Trace");</a:t>
            </a:r>
          </a:p>
          <a:p>
            <a:r>
              <a:rPr lang="en-US" sz="2000" dirty="0" err="1" smtClean="0">
                <a:latin typeface="Courier New" pitchFamily="49" charset="0"/>
                <a:cs typeface="Courier New" pitchFamily="49" charset="0"/>
              </a:rPr>
              <a:t>logEntry.Categories.Add</a:t>
            </a:r>
            <a:r>
              <a:rPr lang="en-US" sz="2000" dirty="0" smtClean="0">
                <a:latin typeface="Courier New" pitchFamily="49" charset="0"/>
                <a:cs typeface="Courier New" pitchFamily="49" charset="0"/>
              </a:rPr>
              <a:t>("UI Events");</a:t>
            </a:r>
          </a:p>
          <a:p>
            <a:endParaRPr lang="en-US" sz="2000" dirty="0" smtClean="0">
              <a:latin typeface="Courier New" pitchFamily="49" charset="0"/>
              <a:cs typeface="Courier New" pitchFamily="49" charset="0"/>
            </a:endParaRPr>
          </a:p>
          <a:p>
            <a:r>
              <a:rPr lang="en-US" sz="2000" dirty="0" err="1" smtClean="0">
                <a:latin typeface="Courier New" pitchFamily="49" charset="0"/>
                <a:cs typeface="Courier New" pitchFamily="49" charset="0"/>
              </a:rPr>
              <a:t>Logger.Write</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logEntry</a:t>
            </a:r>
            <a:r>
              <a:rPr lang="en-US" sz="2000" dirty="0" smtClean="0">
                <a:latin typeface="Courier New" pitchFamily="49" charset="0"/>
                <a:cs typeface="Courier New" pitchFamily="49" charset="0"/>
              </a:rPr>
              <a:t>);</a:t>
            </a:r>
          </a:p>
          <a:p>
            <a:endParaRPr lang="en-US" sz="2000" dirty="0" smtClean="0">
              <a:latin typeface="Courier New" pitchFamily="49" charset="0"/>
              <a:cs typeface="Courier New" pitchFamily="49" charset="0"/>
            </a:endParaRPr>
          </a:p>
        </p:txBody>
      </p:sp>
      <p:sp>
        <p:nvSpPr>
          <p:cNvPr id="8" name="Rectangle 4"/>
          <p:cNvSpPr>
            <a:spLocks noChangeArrowheads="1"/>
          </p:cNvSpPr>
          <p:nvPr/>
        </p:nvSpPr>
        <p:spPr bwMode="auto">
          <a:xfrm>
            <a:off x="3505200" y="381000"/>
            <a:ext cx="5105400" cy="1066800"/>
          </a:xfrm>
          <a:prstGeom prst="rect">
            <a:avLst/>
          </a:prstGeom>
          <a:noFill/>
          <a:ln w="9525">
            <a:noFill/>
            <a:miter lim="800000"/>
            <a:headEnd/>
            <a:tailEnd/>
          </a:ln>
        </p:spPr>
        <p:txBody>
          <a:bodyPr anchor="b"/>
          <a:lstStyle/>
          <a:p>
            <a:pPr algn="r" eaLnBrk="0" hangingPunct="0"/>
            <a:r>
              <a:rPr lang="en-US" sz="3600" b="1" dirty="0" smtClean="0">
                <a:latin typeface="+mj-lt"/>
              </a:rPr>
              <a:t>Logging Application Block</a:t>
            </a:r>
            <a:endParaRPr lang="en-US" sz="3600" b="1" dirty="0">
              <a:latin typeface="+mj-l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s-help://MS.VSCC.v90/MS.VSIPCC.v90/ms.practices.entlib.2008oct/EntLibDocs2008Oct/html/images/de6a1c81-b0fa-4ac6-a530-fb1482299901.png"/>
          <p:cNvPicPr>
            <a:picLocks noChangeAspect="1" noChangeArrowheads="1"/>
          </p:cNvPicPr>
          <p:nvPr/>
        </p:nvPicPr>
        <p:blipFill>
          <a:blip r:embed="rId3"/>
          <a:srcRect/>
          <a:stretch>
            <a:fillRect/>
          </a:stretch>
        </p:blipFill>
        <p:spPr bwMode="auto">
          <a:xfrm>
            <a:off x="3124200" y="533400"/>
            <a:ext cx="5769941" cy="5867401"/>
          </a:xfrm>
          <a:prstGeom prst="rect">
            <a:avLst/>
          </a:prstGeom>
          <a:noFill/>
        </p:spPr>
      </p:pic>
      <p:sp>
        <p:nvSpPr>
          <p:cNvPr id="3" name="Rectangle 2"/>
          <p:cNvSpPr/>
          <p:nvPr/>
        </p:nvSpPr>
        <p:spPr>
          <a:xfrm>
            <a:off x="609600" y="1905000"/>
            <a:ext cx="2438400" cy="1938992"/>
          </a:xfrm>
          <a:prstGeom prst="rect">
            <a:avLst/>
          </a:prstGeom>
        </p:spPr>
        <p:txBody>
          <a:bodyPr wrap="square">
            <a:spAutoFit/>
          </a:bodyPr>
          <a:lstStyle/>
          <a:p>
            <a:r>
              <a:rPr lang="en-US" i="1" dirty="0" smtClean="0">
                <a:latin typeface="+mn-lt"/>
              </a:rPr>
              <a:t>Processing of log entries in the Logging Application Block</a:t>
            </a:r>
            <a:r>
              <a:rPr lang="en-US" dirty="0" smtClean="0">
                <a:latin typeface="+mn-lt"/>
              </a:rPr>
              <a:t> </a:t>
            </a:r>
            <a:endParaRPr lang="en-US"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defRPr/>
            </a:pPr>
            <a:r>
              <a:rPr lang="en-US" dirty="0" smtClean="0"/>
              <a:t>Agenda</a:t>
            </a:r>
          </a:p>
        </p:txBody>
      </p:sp>
      <p:sp>
        <p:nvSpPr>
          <p:cNvPr id="98307" name="Rectangle 3"/>
          <p:cNvSpPr>
            <a:spLocks noGrp="1" noChangeArrowheads="1"/>
          </p:cNvSpPr>
          <p:nvPr>
            <p:ph type="body" idx="1"/>
          </p:nvPr>
        </p:nvSpPr>
        <p:spPr/>
        <p:txBody>
          <a:bodyPr/>
          <a:lstStyle/>
          <a:p>
            <a:pPr eaLnBrk="1" hangingPunct="1"/>
            <a:r>
              <a:rPr lang="en-US" b="1" smtClean="0"/>
              <a:t> User Group Business</a:t>
            </a:r>
          </a:p>
          <a:p>
            <a:pPr eaLnBrk="1" hangingPunct="1"/>
            <a:r>
              <a:rPr lang="en-US" b="1" smtClean="0"/>
              <a:t> Announcements</a:t>
            </a:r>
          </a:p>
          <a:p>
            <a:pPr eaLnBrk="1" hangingPunct="1"/>
            <a:r>
              <a:rPr lang="en-US" b="1" smtClean="0"/>
              <a:t> Main Presentation</a:t>
            </a:r>
          </a:p>
          <a:p>
            <a:pPr eaLnBrk="1" hangingPunct="1"/>
            <a:r>
              <a:rPr lang="en-US" b="1" smtClean="0"/>
              <a:t> Door Prizes</a:t>
            </a:r>
          </a:p>
          <a:p>
            <a:pPr eaLnBrk="1" hangingPunct="1"/>
            <a:endParaRPr lang="en-US" smtClean="0"/>
          </a:p>
        </p:txBody>
      </p:sp>
      <p:sp>
        <p:nvSpPr>
          <p:cNvPr id="36867"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blinds(horizontal)">
                                      <p:cBhvr>
                                        <p:cTn id="7" dur="500"/>
                                        <p:tgtEl>
                                          <p:spTgt spid="983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8307">
                                            <p:txEl>
                                              <p:pRg st="1" end="1"/>
                                            </p:txEl>
                                          </p:spTgt>
                                        </p:tgtEl>
                                        <p:attrNameLst>
                                          <p:attrName>style.visibility</p:attrName>
                                        </p:attrNameLst>
                                      </p:cBhvr>
                                      <p:to>
                                        <p:strVal val="visible"/>
                                      </p:to>
                                    </p:set>
                                    <p:animEffect transition="in" filter="blinds(horizontal)">
                                      <p:cBhvr>
                                        <p:cTn id="12" dur="500"/>
                                        <p:tgtEl>
                                          <p:spTgt spid="983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8307">
                                            <p:txEl>
                                              <p:pRg st="2" end="2"/>
                                            </p:txEl>
                                          </p:spTgt>
                                        </p:tgtEl>
                                        <p:attrNameLst>
                                          <p:attrName>style.visibility</p:attrName>
                                        </p:attrNameLst>
                                      </p:cBhvr>
                                      <p:to>
                                        <p:strVal val="visible"/>
                                      </p:to>
                                    </p:set>
                                    <p:animEffect transition="in" filter="blinds(horizontal)">
                                      <p:cBhvr>
                                        <p:cTn id="17" dur="500"/>
                                        <p:tgtEl>
                                          <p:spTgt spid="983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8307">
                                            <p:txEl>
                                              <p:pRg st="3" end="3"/>
                                            </p:txEl>
                                          </p:spTgt>
                                        </p:tgtEl>
                                        <p:attrNameLst>
                                          <p:attrName>style.visibility</p:attrName>
                                        </p:attrNameLst>
                                      </p:cBhvr>
                                      <p:to>
                                        <p:strVal val="visible"/>
                                      </p:to>
                                    </p:set>
                                    <p:animEffect transition="in" filter="blinds(horizontal)">
                                      <p:cBhvr>
                                        <p:cTn id="22" dur="500"/>
                                        <p:tgtEl>
                                          <p:spTgt spid="983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ctrTitle"/>
          </p:nvPr>
        </p:nvSpPr>
        <p:spPr>
          <a:xfrm>
            <a:off x="838200" y="5105400"/>
            <a:ext cx="7772400" cy="609600"/>
          </a:xfrm>
        </p:spPr>
        <p:txBody>
          <a:bodyPr/>
          <a:lstStyle/>
          <a:p>
            <a:pPr eaLnBrk="1" hangingPunct="1"/>
            <a:r>
              <a:rPr lang="en-US" sz="2800" dirty="0" smtClean="0"/>
              <a:t>DEMO</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noFill/>
          <a:ln/>
        </p:spPr>
        <p:txBody>
          <a:bodyPr/>
          <a:lstStyle/>
          <a:p>
            <a:r>
              <a:rPr lang="en-US" sz="3600" dirty="0" smtClean="0">
                <a:effectLst/>
              </a:rPr>
              <a:t>Exception Handling Application Block</a:t>
            </a:r>
          </a:p>
        </p:txBody>
      </p:sp>
      <p:sp>
        <p:nvSpPr>
          <p:cNvPr id="90115" name="Rectangle 3"/>
          <p:cNvSpPr>
            <a:spLocks noGrp="1" noChangeArrowheads="1"/>
          </p:cNvSpPr>
          <p:nvPr>
            <p:ph type="body" idx="1"/>
          </p:nvPr>
        </p:nvSpPr>
        <p:spPr>
          <a:xfrm>
            <a:off x="762000" y="1598613"/>
            <a:ext cx="7696200" cy="4848225"/>
          </a:xfrm>
          <a:noFill/>
        </p:spPr>
        <p:txBody>
          <a:bodyPr/>
          <a:lstStyle/>
          <a:p>
            <a:pPr>
              <a:buFont typeface="Wingdings" pitchFamily="2" charset="2"/>
              <a:buNone/>
            </a:pPr>
            <a:r>
              <a:rPr lang="en-US" sz="2800" dirty="0" smtClean="0">
                <a:solidFill>
                  <a:srgbClr val="FF9900"/>
                </a:solidFill>
              </a:rPr>
              <a:t>scenarios …</a:t>
            </a:r>
            <a:endParaRPr lang="en-US" sz="2800" dirty="0" smtClean="0"/>
          </a:p>
          <a:p>
            <a:r>
              <a:rPr lang="en-US" sz="2800" dirty="0" smtClean="0"/>
              <a:t>Logging an Exception </a:t>
            </a:r>
          </a:p>
          <a:p>
            <a:r>
              <a:rPr lang="en-US" sz="2800" dirty="0" smtClean="0"/>
              <a:t>Wrapping an Exception </a:t>
            </a:r>
          </a:p>
          <a:p>
            <a:r>
              <a:rPr lang="en-US" sz="2800" dirty="0" smtClean="0"/>
              <a:t>Replacing an Exception </a:t>
            </a:r>
          </a:p>
          <a:p>
            <a:r>
              <a:rPr lang="en-US" sz="2800" dirty="0" smtClean="0"/>
              <a:t>Propagating an Exception</a:t>
            </a:r>
          </a:p>
          <a:p>
            <a:r>
              <a:rPr lang="en-US" sz="2800" dirty="0" smtClean="0"/>
              <a:t>Displaying User-Friendly Messages </a:t>
            </a:r>
          </a:p>
          <a:p>
            <a:r>
              <a:rPr lang="en-US" sz="2800" dirty="0" smtClean="0"/>
              <a:t>Notifying the User </a:t>
            </a:r>
          </a:p>
          <a:p>
            <a:endParaRPr lang="en-US" sz="2800" dirty="0" smtClean="0"/>
          </a:p>
          <a:p>
            <a:endParaRPr lang="en-US" sz="2800" dirty="0" smtClean="0"/>
          </a:p>
          <a:p>
            <a:endParaRPr lang="en-US" sz="2800" dirty="0" smtClean="0"/>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70" name="Picture 2"/>
          <p:cNvPicPr>
            <a:picLocks noGrp="1" noChangeAspect="1" noChangeArrowheads="1"/>
          </p:cNvPicPr>
          <p:nvPr>
            <p:ph idx="1"/>
          </p:nvPr>
        </p:nvPicPr>
        <p:blipFill>
          <a:blip r:embed="rId2"/>
          <a:srcRect/>
          <a:stretch>
            <a:fillRect/>
          </a:stretch>
        </p:blipFill>
        <p:spPr bwMode="auto">
          <a:xfrm>
            <a:off x="2142172" y="1828800"/>
            <a:ext cx="5164456" cy="4303713"/>
          </a:xfrm>
          <a:prstGeom prst="rect">
            <a:avLst/>
          </a:prstGeom>
          <a:noFill/>
          <a:ln w="9525">
            <a:noFill/>
            <a:miter lim="800000"/>
            <a:headEnd/>
            <a:tailEnd/>
          </a:ln>
          <a:effectLst/>
        </p:spPr>
      </p:pic>
      <p:sp>
        <p:nvSpPr>
          <p:cNvPr id="5" name="Rectangle 2"/>
          <p:cNvSpPr txBox="1">
            <a:spLocks noChangeArrowheads="1"/>
          </p:cNvSpPr>
          <p:nvPr/>
        </p:nvSpPr>
        <p:spPr bwMode="auto">
          <a:xfrm>
            <a:off x="3276600" y="381000"/>
            <a:ext cx="5257800" cy="1066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chemeClr val="tx1"/>
                </a:solidFill>
                <a:effectLst/>
                <a:uLnTx/>
                <a:uFillTx/>
                <a:latin typeface="+mj-lt"/>
                <a:ea typeface="+mj-ea"/>
                <a:cs typeface="+mj-cs"/>
              </a:rPr>
              <a:t>Exception Handling Application Block</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
        <p:nvSpPr>
          <p:cNvPr id="6" name="Rounded Rectangle 5"/>
          <p:cNvSpPr/>
          <p:nvPr/>
        </p:nvSpPr>
        <p:spPr>
          <a:xfrm>
            <a:off x="304800" y="1676400"/>
            <a:ext cx="8610600" cy="48006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33400" y="1981200"/>
            <a:ext cx="8077200" cy="4093428"/>
          </a:xfrm>
          <a:prstGeom prst="rect">
            <a:avLst/>
          </a:prstGeom>
        </p:spPr>
        <p:txBody>
          <a:bodyPr wrap="square">
            <a:spAutoFit/>
          </a:bodyPr>
          <a:lstStyle/>
          <a:p>
            <a:r>
              <a:rPr lang="en-US" sz="2000" dirty="0" smtClean="0">
                <a:latin typeface="Courier New" pitchFamily="49" charset="0"/>
                <a:cs typeface="Courier New" pitchFamily="49" charset="0"/>
              </a:rPr>
              <a:t>try</a:t>
            </a:r>
          </a:p>
          <a:p>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  // Run code.</a:t>
            </a:r>
          </a:p>
          <a:p>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catch(Exception ex)</a:t>
            </a:r>
          </a:p>
          <a:p>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bool</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rethrow</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ExceptionPolicy.HandleException</a:t>
            </a:r>
            <a:r>
              <a:rPr lang="en-US" sz="2000" dirty="0" smtClean="0">
                <a:latin typeface="Courier New" pitchFamily="49" charset="0"/>
                <a:cs typeface="Courier New" pitchFamily="49" charset="0"/>
              </a:rPr>
              <a:t>(ex, </a:t>
            </a:r>
            <a:r>
              <a:rPr lang="en-US" sz="2000" dirty="0" smtClean="0">
                <a:latin typeface="Courier New" pitchFamily="49" charset="0"/>
                <a:cs typeface="Courier New" pitchFamily="49" charset="0"/>
              </a:rPr>
              <a:t>“My </a:t>
            </a:r>
            <a:r>
              <a:rPr lang="en-US" sz="2000" dirty="0" smtClean="0">
                <a:latin typeface="Courier New" pitchFamily="49" charset="0"/>
                <a:cs typeface="Courier New" pitchFamily="49" charset="0"/>
              </a:rPr>
              <a:t>Policy");</a:t>
            </a:r>
          </a:p>
          <a:p>
            <a:r>
              <a:rPr lang="en-US" sz="2000" dirty="0" smtClean="0">
                <a:latin typeface="Courier New" pitchFamily="49" charset="0"/>
                <a:cs typeface="Courier New" pitchFamily="49" charset="0"/>
              </a:rPr>
              <a:t>  if (</a:t>
            </a:r>
            <a:r>
              <a:rPr lang="en-US" sz="2000" dirty="0" err="1" smtClean="0">
                <a:latin typeface="Courier New" pitchFamily="49" charset="0"/>
                <a:cs typeface="Courier New" pitchFamily="49" charset="0"/>
              </a:rPr>
              <a:t>rethrow</a:t>
            </a:r>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    throw;</a:t>
            </a:r>
          </a:p>
          <a:p>
            <a:r>
              <a:rPr lang="en-US" sz="2000" dirty="0" smtClean="0">
                <a:latin typeface="Courier New" pitchFamily="49" charset="0"/>
                <a:cs typeface="Courier New" pitchFamily="49" charset="0"/>
              </a:rPr>
              <a:t>}</a:t>
            </a:r>
          </a:p>
          <a:p>
            <a:endParaRPr lang="en-US" sz="2000" dirty="0" smtClean="0">
              <a:latin typeface="Courier New" pitchFamily="49" charset="0"/>
              <a:cs typeface="Courier New" pitchFamily="49" charset="0"/>
            </a:endParaRPr>
          </a:p>
          <a:p>
            <a:endParaRPr lang="en-US" sz="2000" dirty="0" smtClean="0">
              <a:latin typeface="Courier New" pitchFamily="49" charset="0"/>
              <a:cs typeface="Courier New" pitchFamily="49" charset="0"/>
            </a:endParaRPr>
          </a:p>
        </p:txBody>
      </p:sp>
      <p:sp>
        <p:nvSpPr>
          <p:cNvPr id="7" name="Rectangle 2"/>
          <p:cNvSpPr txBox="1">
            <a:spLocks noChangeArrowheads="1"/>
          </p:cNvSpPr>
          <p:nvPr/>
        </p:nvSpPr>
        <p:spPr>
          <a:xfrm>
            <a:off x="3505200" y="381000"/>
            <a:ext cx="5105400" cy="1066800"/>
          </a:xfrm>
          <a:prstGeom prst="rect">
            <a:avLst/>
          </a:prstGeom>
          <a:noFill/>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0" cap="none" spc="0" normalizeH="0" baseline="0" noProof="0" smtClean="0">
                <a:ln>
                  <a:noFill/>
                </a:ln>
                <a:solidFill>
                  <a:schemeClr val="tx1"/>
                </a:solidFill>
                <a:effectLst/>
                <a:uLnTx/>
                <a:uFillTx/>
                <a:latin typeface="+mj-lt"/>
                <a:ea typeface="+mj-ea"/>
                <a:cs typeface="+mj-cs"/>
              </a:rPr>
              <a:t>Exception Handling Application Block</a:t>
            </a:r>
            <a:endParaRPr kumimoji="0" lang="en-US" sz="3600" b="1" i="0" u="none" strike="noStrike" kern="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ctrTitle"/>
          </p:nvPr>
        </p:nvSpPr>
        <p:spPr>
          <a:xfrm>
            <a:off x="838200" y="5105400"/>
            <a:ext cx="7772400" cy="609600"/>
          </a:xfrm>
        </p:spPr>
        <p:txBody>
          <a:bodyPr/>
          <a:lstStyle/>
          <a:p>
            <a:pPr eaLnBrk="1" hangingPunct="1"/>
            <a:r>
              <a:rPr lang="en-US" sz="2800" dirty="0" smtClean="0"/>
              <a:t>DEMO</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noFill/>
          <a:ln/>
        </p:spPr>
        <p:txBody>
          <a:bodyPr/>
          <a:lstStyle/>
          <a:p>
            <a:r>
              <a:rPr lang="en-US" smtClean="0">
                <a:effectLst/>
              </a:rPr>
              <a:t>Security Application Block</a:t>
            </a:r>
          </a:p>
        </p:txBody>
      </p:sp>
      <p:sp>
        <p:nvSpPr>
          <p:cNvPr id="94211" name="Rectangle 3"/>
          <p:cNvSpPr>
            <a:spLocks noGrp="1" noChangeArrowheads="1"/>
          </p:cNvSpPr>
          <p:nvPr>
            <p:ph type="body" idx="1"/>
          </p:nvPr>
        </p:nvSpPr>
        <p:spPr>
          <a:xfrm>
            <a:off x="762000" y="1598613"/>
            <a:ext cx="7696200" cy="4751387"/>
          </a:xfrm>
          <a:noFill/>
        </p:spPr>
        <p:txBody>
          <a:bodyPr/>
          <a:lstStyle/>
          <a:p>
            <a:pPr>
              <a:buFont typeface="Wingdings" pitchFamily="2" charset="2"/>
              <a:buNone/>
            </a:pPr>
            <a:r>
              <a:rPr lang="en-US" sz="2800" smtClean="0">
                <a:solidFill>
                  <a:srgbClr val="FF9900"/>
                </a:solidFill>
              </a:rPr>
              <a:t>scenarios …</a:t>
            </a:r>
            <a:endParaRPr lang="en-US" smtClean="0"/>
          </a:p>
          <a:p>
            <a:r>
              <a:rPr lang="en-US" smtClean="0"/>
              <a:t>Obtaining a temporary token for an authenticated user </a:t>
            </a:r>
          </a:p>
          <a:p>
            <a:r>
              <a:rPr lang="en-US" smtClean="0"/>
              <a:t>Authenticating a user using a token </a:t>
            </a:r>
          </a:p>
          <a:p>
            <a:r>
              <a:rPr lang="en-US" smtClean="0"/>
              <a:t>Ending a user session (expire a token) </a:t>
            </a:r>
          </a:p>
          <a:p>
            <a:r>
              <a:rPr lang="en-US" smtClean="0"/>
              <a:t>Determining if a user is authorized to perform a task </a:t>
            </a:r>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noFill/>
          <a:ln/>
        </p:spPr>
        <p:txBody>
          <a:bodyPr/>
          <a:lstStyle/>
          <a:p>
            <a:r>
              <a:rPr lang="en-US" sz="3600" dirty="0" smtClean="0">
                <a:effectLst/>
              </a:rPr>
              <a:t>Validation Application Block</a:t>
            </a:r>
          </a:p>
        </p:txBody>
      </p:sp>
      <p:sp>
        <p:nvSpPr>
          <p:cNvPr id="90115" name="Rectangle 3"/>
          <p:cNvSpPr>
            <a:spLocks noGrp="1" noChangeArrowheads="1"/>
          </p:cNvSpPr>
          <p:nvPr>
            <p:ph type="body" idx="1"/>
          </p:nvPr>
        </p:nvSpPr>
        <p:spPr>
          <a:xfrm>
            <a:off x="762000" y="1598613"/>
            <a:ext cx="7696200" cy="4848225"/>
          </a:xfrm>
          <a:noFill/>
        </p:spPr>
        <p:txBody>
          <a:bodyPr/>
          <a:lstStyle/>
          <a:p>
            <a:pPr>
              <a:buFont typeface="Wingdings" pitchFamily="2" charset="2"/>
              <a:buNone/>
            </a:pPr>
            <a:r>
              <a:rPr lang="en-US" sz="2800" dirty="0" smtClean="0">
                <a:solidFill>
                  <a:srgbClr val="FF9900"/>
                </a:solidFill>
              </a:rPr>
              <a:t>scenarios …</a:t>
            </a:r>
            <a:endParaRPr lang="en-US" sz="2800" dirty="0" smtClean="0"/>
          </a:p>
          <a:p>
            <a:r>
              <a:rPr lang="en-US" sz="2800" dirty="0" smtClean="0"/>
              <a:t>Using Attributes to Define Validation Rule Sets </a:t>
            </a:r>
          </a:p>
          <a:p>
            <a:r>
              <a:rPr lang="en-US" sz="2800" dirty="0" smtClean="0"/>
              <a:t>Using Self Validation </a:t>
            </a:r>
          </a:p>
          <a:p>
            <a:r>
              <a:rPr lang="en-US" sz="2800" dirty="0" smtClean="0"/>
              <a:t>Validating Objects </a:t>
            </a:r>
          </a:p>
          <a:p>
            <a:r>
              <a:rPr lang="en-US" sz="2800" dirty="0" smtClean="0"/>
              <a:t>Integrating with ASP.NET, Windows Forms, and WCF </a:t>
            </a:r>
          </a:p>
          <a:p>
            <a:endParaRPr lang="en-US" sz="2800" dirty="0" smtClean="0"/>
          </a:p>
          <a:p>
            <a:endParaRPr lang="en-US" sz="2800" dirty="0" smtClean="0"/>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idx="4294967295"/>
          </p:nvPr>
        </p:nvSpPr>
        <p:spPr/>
        <p:txBody>
          <a:bodyPr anchor="t">
            <a:spAutoFit/>
          </a:bodyPr>
          <a:lstStyle/>
          <a:p>
            <a:r>
              <a:rPr lang="en-US" smtClean="0"/>
              <a:t>Resources </a:t>
            </a:r>
          </a:p>
        </p:txBody>
      </p:sp>
      <p:sp>
        <p:nvSpPr>
          <p:cNvPr id="408579" name="Rectangle 3"/>
          <p:cNvSpPr>
            <a:spLocks noGrp="1" noChangeArrowheads="1"/>
          </p:cNvSpPr>
          <p:nvPr>
            <p:ph idx="4294967295"/>
          </p:nvPr>
        </p:nvSpPr>
        <p:spPr>
          <a:xfrm>
            <a:off x="381000" y="1752600"/>
            <a:ext cx="8458200" cy="3022366"/>
          </a:xfrm>
        </p:spPr>
        <p:txBody>
          <a:bodyPr wrap="square">
            <a:spAutoFit/>
          </a:bodyPr>
          <a:lstStyle/>
          <a:p>
            <a:pPr marL="855663" lvl="1" indent="-393700"/>
            <a:r>
              <a:rPr lang="en-US" dirty="0" smtClean="0">
                <a:effectLst>
                  <a:outerShdw blurRad="38100" dist="38100" dir="2700000" algn="tl">
                    <a:srgbClr val="C0C0C0"/>
                  </a:outerShdw>
                </a:effectLst>
              </a:rPr>
              <a:t>Download Enterprise Library and related resources from:</a:t>
            </a:r>
          </a:p>
          <a:p>
            <a:pPr marL="1258888" lvl="2" indent="-401638">
              <a:buFont typeface="Arial" pitchFamily="34" charset="0"/>
              <a:buChar char="•"/>
            </a:pPr>
            <a:r>
              <a:rPr lang="en-US" sz="2800" dirty="0" smtClean="0">
                <a:solidFill>
                  <a:schemeClr val="tx2"/>
                </a:solidFill>
                <a:effectLst>
                  <a:outerShdw blurRad="38100" dist="38100" dir="2700000" algn="tl">
                    <a:srgbClr val="C0C0C0"/>
                  </a:outerShdw>
                </a:effectLst>
              </a:rPr>
              <a:t>http://msdn.microsoft.com/practices</a:t>
            </a:r>
          </a:p>
          <a:p>
            <a:pPr marL="1258888" lvl="2" indent="-401638">
              <a:buFont typeface="Arial" pitchFamily="34" charset="0"/>
              <a:buChar char="•"/>
            </a:pPr>
            <a:r>
              <a:rPr lang="en-US" sz="2800" dirty="0" smtClean="0">
                <a:solidFill>
                  <a:schemeClr val="tx2"/>
                </a:solidFill>
                <a:effectLst>
                  <a:outerShdw blurRad="38100" dist="38100" dir="2700000" algn="tl">
                    <a:srgbClr val="C0C0C0"/>
                  </a:outerShdw>
                </a:effectLst>
              </a:rPr>
              <a:t>http://msdn.microsoft.com/entlib</a:t>
            </a:r>
          </a:p>
          <a:p>
            <a:pPr marL="855663" lvl="1" indent="-393700"/>
            <a:r>
              <a:rPr lang="en-US" dirty="0" smtClean="0">
                <a:effectLst>
                  <a:outerShdw blurRad="38100" dist="38100" dir="2700000" algn="tl">
                    <a:srgbClr val="C0C0C0"/>
                  </a:outerShdw>
                </a:effectLst>
              </a:rPr>
              <a:t>Join the Enterprise Library Community at:</a:t>
            </a:r>
          </a:p>
          <a:p>
            <a:pPr marL="1258888" lvl="2" indent="-401638">
              <a:buFont typeface="Arial" pitchFamily="34" charset="0"/>
              <a:buChar char="•"/>
            </a:pPr>
            <a:r>
              <a:rPr lang="en-US" sz="2800" dirty="0" smtClean="0">
                <a:solidFill>
                  <a:schemeClr val="tx2"/>
                </a:solidFill>
                <a:effectLst>
                  <a:outerShdw blurRad="38100" dist="38100" dir="2700000" algn="tl">
                    <a:srgbClr val="C0C0C0"/>
                  </a:outerShdw>
                </a:effectLst>
              </a:rPr>
              <a:t>http://codeplex.com/entlib </a:t>
            </a:r>
          </a:p>
        </p:txBody>
      </p:sp>
      <p:sp>
        <p:nvSpPr>
          <p:cNvPr id="4"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4"/>
          <p:cNvSpPr>
            <a:spLocks noGrp="1" noChangeArrowheads="1"/>
          </p:cNvSpPr>
          <p:nvPr>
            <p:ph type="ctrTitle"/>
          </p:nvPr>
        </p:nvSpPr>
        <p:spPr/>
        <p:txBody>
          <a:bodyPr/>
          <a:lstStyle/>
          <a:p>
            <a:pPr eaLnBrk="1" hangingPunct="1"/>
            <a:r>
              <a:rPr lang="en-US" smtClean="0"/>
              <a:t>User Group Business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226" name="Rectangle 2"/>
          <p:cNvSpPr>
            <a:spLocks noGrp="1" noChangeArrowheads="1"/>
          </p:cNvSpPr>
          <p:nvPr>
            <p:ph type="title" idx="4294967295"/>
          </p:nvPr>
        </p:nvSpPr>
        <p:spPr/>
        <p:txBody>
          <a:bodyPr anchor="ctr"/>
          <a:lstStyle/>
          <a:p>
            <a:pPr eaLnBrk="1" hangingPunct="1">
              <a:defRPr/>
            </a:pPr>
            <a:r>
              <a:rPr lang="en-US" dirty="0" smtClean="0"/>
              <a:t>Paperwork</a:t>
            </a:r>
          </a:p>
        </p:txBody>
      </p:sp>
      <p:sp>
        <p:nvSpPr>
          <p:cNvPr id="308227" name="Rectangle 3"/>
          <p:cNvSpPr>
            <a:spLocks noGrp="1" noChangeArrowheads="1"/>
          </p:cNvSpPr>
          <p:nvPr>
            <p:ph type="body" idx="4294967295"/>
          </p:nvPr>
        </p:nvSpPr>
        <p:spPr/>
        <p:txBody>
          <a:bodyPr/>
          <a:lstStyle/>
          <a:p>
            <a:pPr eaLnBrk="1" hangingPunct="1"/>
            <a:r>
              <a:rPr lang="en-US" b="1" smtClean="0"/>
              <a:t> Door Prizes</a:t>
            </a:r>
          </a:p>
          <a:p>
            <a:pPr eaLnBrk="1" hangingPunct="1"/>
            <a:r>
              <a:rPr lang="en-US" b="1" smtClean="0"/>
              <a:t> Dues</a:t>
            </a:r>
          </a:p>
          <a:p>
            <a:pPr eaLnBrk="1" hangingPunct="1"/>
            <a:r>
              <a:rPr lang="en-US" b="1" smtClean="0"/>
              <a:t> Renewal / Joiner Gift</a:t>
            </a:r>
          </a:p>
          <a:p>
            <a:pPr eaLnBrk="1" hangingPunct="1"/>
            <a:r>
              <a:rPr lang="en-US" b="1" smtClean="0"/>
              <a:t> RSVP by Noon</a:t>
            </a:r>
            <a:endParaRPr lang="en-US" smtClean="0">
              <a:solidFill>
                <a:schemeClr val="hlink"/>
              </a:solidFill>
            </a:endParaRPr>
          </a:p>
          <a:p>
            <a:pPr eaLnBrk="1" hangingPunct="1"/>
            <a:endParaRPr lang="en-US" smtClean="0">
              <a:solidFill>
                <a:schemeClr val="hlink"/>
              </a:solidFill>
            </a:endParaRPr>
          </a:p>
        </p:txBody>
      </p:sp>
      <p:sp>
        <p:nvSpPr>
          <p:cNvPr id="40963"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8226"/>
                                        </p:tgtEl>
                                        <p:attrNameLst>
                                          <p:attrName>style.visibility</p:attrName>
                                        </p:attrNameLst>
                                      </p:cBhvr>
                                      <p:to>
                                        <p:strVal val="visible"/>
                                      </p:to>
                                    </p:set>
                                    <p:animEffect transition="in" filter="fade">
                                      <p:cBhvr>
                                        <p:cTn id="7" dur="2000"/>
                                        <p:tgtEl>
                                          <p:spTgt spid="3082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8227">
                                            <p:txEl>
                                              <p:pRg st="0" end="0"/>
                                            </p:txEl>
                                          </p:spTgt>
                                        </p:tgtEl>
                                        <p:attrNameLst>
                                          <p:attrName>style.visibility</p:attrName>
                                        </p:attrNameLst>
                                      </p:cBhvr>
                                      <p:to>
                                        <p:strVal val="visible"/>
                                      </p:to>
                                    </p:set>
                                    <p:animEffect transition="in" filter="fade">
                                      <p:cBhvr>
                                        <p:cTn id="12" dur="2000"/>
                                        <p:tgtEl>
                                          <p:spTgt spid="3082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8227">
                                            <p:txEl>
                                              <p:pRg st="1" end="1"/>
                                            </p:txEl>
                                          </p:spTgt>
                                        </p:tgtEl>
                                        <p:attrNameLst>
                                          <p:attrName>style.visibility</p:attrName>
                                        </p:attrNameLst>
                                      </p:cBhvr>
                                      <p:to>
                                        <p:strVal val="visible"/>
                                      </p:to>
                                    </p:set>
                                    <p:animEffect transition="in" filter="fade">
                                      <p:cBhvr>
                                        <p:cTn id="17" dur="2000"/>
                                        <p:tgtEl>
                                          <p:spTgt spid="3082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8227">
                                            <p:txEl>
                                              <p:pRg st="2" end="2"/>
                                            </p:txEl>
                                          </p:spTgt>
                                        </p:tgtEl>
                                        <p:attrNameLst>
                                          <p:attrName>style.visibility</p:attrName>
                                        </p:attrNameLst>
                                      </p:cBhvr>
                                      <p:to>
                                        <p:strVal val="visible"/>
                                      </p:to>
                                    </p:set>
                                    <p:animEffect transition="in" filter="fade">
                                      <p:cBhvr>
                                        <p:cTn id="22" dur="2000"/>
                                        <p:tgtEl>
                                          <p:spTgt spid="3082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8227">
                                            <p:txEl>
                                              <p:pRg st="3" end="3"/>
                                            </p:txEl>
                                          </p:spTgt>
                                        </p:tgtEl>
                                        <p:attrNameLst>
                                          <p:attrName>style.visibility</p:attrName>
                                        </p:attrNameLst>
                                      </p:cBhvr>
                                      <p:to>
                                        <p:strVal val="visible"/>
                                      </p:to>
                                    </p:set>
                                    <p:animEffect transition="in" filter="fade">
                                      <p:cBhvr>
                                        <p:cTn id="27" dur="2000"/>
                                        <p:tgtEl>
                                          <p:spTgt spid="308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6" grpId="0"/>
      <p:bldP spid="30822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Box 3"/>
          <p:cNvSpPr txBox="1">
            <a:spLocks noChangeArrowheads="1"/>
          </p:cNvSpPr>
          <p:nvPr/>
        </p:nvSpPr>
        <p:spPr bwMode="auto">
          <a:xfrm>
            <a:off x="609600" y="6248400"/>
            <a:ext cx="1143000" cy="457200"/>
          </a:xfrm>
          <a:prstGeom prst="rect">
            <a:avLst/>
          </a:prstGeom>
          <a:solidFill>
            <a:srgbClr val="DAE4F2"/>
          </a:solidFill>
          <a:ln w="9525">
            <a:noFill/>
            <a:miter lim="800000"/>
            <a:headEnd/>
            <a:tailEnd/>
          </a:ln>
        </p:spPr>
        <p:txBody>
          <a:bodyPr>
            <a:spAutoFit/>
          </a:bodyPr>
          <a:lstStyle/>
          <a:p>
            <a:endParaRPr lang="en-US"/>
          </a:p>
        </p:txBody>
      </p:sp>
      <p:sp>
        <p:nvSpPr>
          <p:cNvPr id="2" name="Title 1"/>
          <p:cNvSpPr>
            <a:spLocks noGrp="1"/>
          </p:cNvSpPr>
          <p:nvPr>
            <p:ph type="title" idx="4294967295"/>
          </p:nvPr>
        </p:nvSpPr>
        <p:spPr>
          <a:xfrm>
            <a:off x="3505200" y="381000"/>
            <a:ext cx="5334000" cy="1066800"/>
          </a:xfrm>
        </p:spPr>
        <p:txBody>
          <a:bodyPr/>
          <a:lstStyle/>
          <a:p>
            <a:pPr>
              <a:defRPr/>
            </a:pPr>
            <a:r>
              <a:rPr lang="en-US" dirty="0" smtClean="0"/>
              <a:t>Upcoming Meetings</a:t>
            </a:r>
            <a:endParaRPr lang="en-US" dirty="0"/>
          </a:p>
        </p:txBody>
      </p:sp>
      <p:sp>
        <p:nvSpPr>
          <p:cNvPr id="43011"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
        <p:nvSpPr>
          <p:cNvPr id="3" name="Content Placeholder 2"/>
          <p:cNvSpPr>
            <a:spLocks noGrp="1"/>
          </p:cNvSpPr>
          <p:nvPr>
            <p:ph idx="4294967295"/>
          </p:nvPr>
        </p:nvSpPr>
        <p:spPr>
          <a:xfrm>
            <a:off x="762000" y="1676400"/>
            <a:ext cx="7924800" cy="4751388"/>
          </a:xfrm>
        </p:spPr>
        <p:txBody>
          <a:bodyPr/>
          <a:lstStyle/>
          <a:p>
            <a:pPr>
              <a:spcBef>
                <a:spcPts val="600"/>
              </a:spcBef>
            </a:pPr>
            <a:r>
              <a:rPr lang="en-US" sz="2800" b="1" dirty="0" smtClean="0"/>
              <a:t>Sept 22</a:t>
            </a:r>
            <a:endParaRPr lang="en-US" sz="2800" b="1" baseline="30000" dirty="0" smtClean="0"/>
          </a:p>
          <a:p>
            <a:pPr lvl="1">
              <a:spcBef>
                <a:spcPts val="600"/>
              </a:spcBef>
              <a:buFont typeface="Wingdings" pitchFamily="2" charset="2"/>
              <a:buChar char="Ø"/>
            </a:pPr>
            <a:r>
              <a:rPr lang="en-US" sz="2400" dirty="0" smtClean="0"/>
              <a:t> Windows Communication Foundation (WCF)</a:t>
            </a:r>
          </a:p>
          <a:p>
            <a:pPr lvl="1">
              <a:spcBef>
                <a:spcPts val="600"/>
              </a:spcBef>
              <a:buFont typeface="Wingdings" pitchFamily="2" charset="2"/>
              <a:buChar char="Ø"/>
            </a:pPr>
            <a:r>
              <a:rPr lang="en-US" sz="2400" dirty="0" smtClean="0"/>
              <a:t> Stephen Fulcher</a:t>
            </a:r>
            <a:r>
              <a:rPr lang="en-US" dirty="0" smtClean="0"/>
              <a:t> </a:t>
            </a:r>
          </a:p>
          <a:p>
            <a:pPr>
              <a:spcBef>
                <a:spcPts val="600"/>
              </a:spcBef>
            </a:pPr>
            <a:r>
              <a:rPr lang="en-US" sz="2800" b="1" dirty="0" smtClean="0"/>
              <a:t>October </a:t>
            </a:r>
            <a:r>
              <a:rPr lang="en-US" sz="2800" b="1" dirty="0" smtClean="0"/>
              <a:t>27</a:t>
            </a:r>
            <a:endParaRPr lang="en-US" sz="2800" b="1" dirty="0" smtClean="0"/>
          </a:p>
          <a:p>
            <a:pPr lvl="1">
              <a:spcBef>
                <a:spcPts val="600"/>
              </a:spcBef>
              <a:buFont typeface="Wingdings" pitchFamily="2" charset="2"/>
              <a:buChar char="Ø"/>
            </a:pPr>
            <a:r>
              <a:rPr lang="en-US" sz="2400" dirty="0" smtClean="0"/>
              <a:t> Silverlight 3 for Business Applications – </a:t>
            </a:r>
          </a:p>
          <a:p>
            <a:pPr lvl="1">
              <a:spcBef>
                <a:spcPts val="600"/>
              </a:spcBef>
              <a:buFont typeface="Wingdings" pitchFamily="2" charset="2"/>
              <a:buChar char="Ø"/>
            </a:pPr>
            <a:r>
              <a:rPr lang="en-US" sz="2400" dirty="0" smtClean="0"/>
              <a:t> Jason Beres</a:t>
            </a:r>
          </a:p>
          <a:p>
            <a:pPr>
              <a:spcBef>
                <a:spcPts val="600"/>
              </a:spcBef>
            </a:pPr>
            <a:r>
              <a:rPr lang="en-US" sz="2800" b="1" dirty="0" smtClean="0"/>
              <a:t>November 24</a:t>
            </a:r>
            <a:endParaRPr lang="en-US" sz="2800" b="1" baseline="30000" dirty="0" smtClean="0"/>
          </a:p>
          <a:p>
            <a:pPr lvl="1">
              <a:spcBef>
                <a:spcPts val="600"/>
              </a:spcBef>
              <a:buFont typeface="Wingdings" pitchFamily="2" charset="2"/>
              <a:buChar char="Ø"/>
            </a:pPr>
            <a:r>
              <a:rPr lang="en-US" sz="2400" dirty="0" smtClean="0"/>
              <a:t> LINQ</a:t>
            </a:r>
          </a:p>
          <a:p>
            <a:pPr lvl="1">
              <a:spcBef>
                <a:spcPts val="600"/>
              </a:spcBef>
              <a:buFont typeface="Wingdings" pitchFamily="2" charset="2"/>
              <a:buChar char="Ø"/>
            </a:pPr>
            <a:r>
              <a:rPr lang="en-US" sz="2400" dirty="0" smtClean="0"/>
              <a:t> INETA Speaker ??</a:t>
            </a:r>
          </a:p>
          <a:p>
            <a:r>
              <a:rPr lang="en-US" sz="2800" b="1" dirty="0" smtClean="0"/>
              <a:t>December 22</a:t>
            </a:r>
            <a:r>
              <a:rPr lang="en-US" dirty="0" smtClean="0"/>
              <a:t> – No Meeting</a:t>
            </a:r>
          </a:p>
        </p:txBody>
      </p:sp>
      <p:pic>
        <p:nvPicPr>
          <p:cNvPr id="8" name="Picture 2"/>
          <p:cNvPicPr>
            <a:picLocks noChangeAspect="1" noChangeArrowheads="1"/>
          </p:cNvPicPr>
          <p:nvPr/>
        </p:nvPicPr>
        <p:blipFill>
          <a:blip r:embed="rId3"/>
          <a:srcRect/>
          <a:stretch>
            <a:fillRect/>
          </a:stretch>
        </p:blipFill>
        <p:spPr bwMode="auto">
          <a:xfrm>
            <a:off x="7010400" y="2819400"/>
            <a:ext cx="1524000" cy="19335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2000"/>
                                        <p:tgtEl>
                                          <p:spTgt spid="3">
                                            <p:txEl>
                                              <p:pRg st="7" end="7"/>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2000"/>
                                        <p:tgtEl>
                                          <p:spTgt spid="3">
                                            <p:txEl>
                                              <p:pRg st="8" end="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505200" y="381000"/>
            <a:ext cx="5334000" cy="1066800"/>
          </a:xfrm>
        </p:spPr>
        <p:txBody>
          <a:bodyPr/>
          <a:lstStyle/>
          <a:p>
            <a:pPr>
              <a:defRPr/>
            </a:pPr>
            <a:r>
              <a:rPr lang="en-US" dirty="0" smtClean="0"/>
              <a:t>Upcoming Meetings</a:t>
            </a:r>
            <a:endParaRPr lang="en-US" dirty="0"/>
          </a:p>
        </p:txBody>
      </p:sp>
      <p:sp>
        <p:nvSpPr>
          <p:cNvPr id="3" name="Content Placeholder 2"/>
          <p:cNvSpPr>
            <a:spLocks noGrp="1"/>
          </p:cNvSpPr>
          <p:nvPr>
            <p:ph idx="4294967295"/>
          </p:nvPr>
        </p:nvSpPr>
        <p:spPr>
          <a:xfrm>
            <a:off x="762000" y="1676400"/>
            <a:ext cx="7924800" cy="4751388"/>
          </a:xfrm>
        </p:spPr>
        <p:txBody>
          <a:bodyPr/>
          <a:lstStyle/>
          <a:p>
            <a:pPr>
              <a:spcBef>
                <a:spcPts val="600"/>
              </a:spcBef>
            </a:pPr>
            <a:r>
              <a:rPr lang="en-US" sz="2800" b="1" dirty="0" smtClean="0"/>
              <a:t>January  26, 2010</a:t>
            </a:r>
            <a:endParaRPr lang="en-US" sz="2800" b="1" baseline="30000" dirty="0" smtClean="0"/>
          </a:p>
          <a:p>
            <a:pPr lvl="1">
              <a:spcBef>
                <a:spcPts val="600"/>
              </a:spcBef>
              <a:buFont typeface="Wingdings" pitchFamily="2" charset="2"/>
              <a:buChar char="Ø"/>
            </a:pPr>
            <a:r>
              <a:rPr lang="en-US" sz="2400" dirty="0" smtClean="0"/>
              <a:t> Consulting Roundtable</a:t>
            </a:r>
          </a:p>
          <a:p>
            <a:pPr>
              <a:spcBef>
                <a:spcPts val="600"/>
              </a:spcBef>
            </a:pPr>
            <a:r>
              <a:rPr lang="en-US" sz="2800" b="1" dirty="0" smtClean="0"/>
              <a:t>February 23, 2010</a:t>
            </a:r>
          </a:p>
          <a:p>
            <a:pPr lvl="1">
              <a:spcBef>
                <a:spcPts val="600"/>
              </a:spcBef>
              <a:buFont typeface="Wingdings" pitchFamily="2" charset="2"/>
              <a:buChar char="Ø"/>
            </a:pPr>
            <a:r>
              <a:rPr lang="en-US" sz="2400" dirty="0" smtClean="0"/>
              <a:t> Entity Framework </a:t>
            </a:r>
          </a:p>
          <a:p>
            <a:pPr>
              <a:spcBef>
                <a:spcPts val="600"/>
              </a:spcBef>
            </a:pPr>
            <a:r>
              <a:rPr lang="en-US" sz="2800" b="1" dirty="0" smtClean="0"/>
              <a:t>March 23, 2010</a:t>
            </a:r>
            <a:r>
              <a:rPr lang="en-US" dirty="0" smtClean="0"/>
              <a:t>					</a:t>
            </a:r>
          </a:p>
          <a:p>
            <a:pPr lvl="1">
              <a:buFont typeface="Wingdings" pitchFamily="2" charset="2"/>
              <a:buChar char="Ø"/>
            </a:pPr>
            <a:r>
              <a:rPr lang="en-US" sz="2400" dirty="0" smtClean="0"/>
              <a:t> Visual Studio 2010</a:t>
            </a:r>
          </a:p>
          <a:p>
            <a:pPr lvl="1">
              <a:buFont typeface="Wingdings" pitchFamily="2" charset="2"/>
              <a:buChar char="Ø"/>
            </a:pPr>
            <a:r>
              <a:rPr lang="en-US" sz="2400" dirty="0" smtClean="0"/>
              <a:t> Chris Koenig</a:t>
            </a:r>
          </a:p>
          <a:p>
            <a:endParaRPr lang="en-US" dirty="0" smtClean="0"/>
          </a:p>
        </p:txBody>
      </p:sp>
      <p:sp>
        <p:nvSpPr>
          <p:cNvPr id="45059" name="TextBox 3"/>
          <p:cNvSpPr txBox="1">
            <a:spLocks noChangeArrowheads="1"/>
          </p:cNvSpPr>
          <p:nvPr/>
        </p:nvSpPr>
        <p:spPr bwMode="auto">
          <a:xfrm>
            <a:off x="457200" y="6096000"/>
            <a:ext cx="1143000" cy="457200"/>
          </a:xfrm>
          <a:prstGeom prst="rect">
            <a:avLst/>
          </a:prstGeom>
          <a:solidFill>
            <a:srgbClr val="DAE4F2"/>
          </a:solidFill>
          <a:ln w="9525">
            <a:noFill/>
            <a:miter lim="800000"/>
            <a:headEnd/>
            <a:tailEnd/>
          </a:ln>
        </p:spPr>
        <p:txBody>
          <a:bodyPr>
            <a:spAutoFit/>
          </a:bodyPr>
          <a:lstStyle/>
          <a:p>
            <a:endParaRPr lang="en-US"/>
          </a:p>
        </p:txBody>
      </p:sp>
      <p:sp>
        <p:nvSpPr>
          <p:cNvPr id="45060" name="TextBox 3"/>
          <p:cNvSpPr txBox="1">
            <a:spLocks noChangeArrowheads="1"/>
          </p:cNvSpPr>
          <p:nvPr/>
        </p:nvSpPr>
        <p:spPr bwMode="auto">
          <a:xfrm>
            <a:off x="609600" y="6248400"/>
            <a:ext cx="1143000" cy="457200"/>
          </a:xfrm>
          <a:prstGeom prst="rect">
            <a:avLst/>
          </a:prstGeom>
          <a:solidFill>
            <a:srgbClr val="DAE4F2"/>
          </a:solidFill>
          <a:ln w="9525">
            <a:noFill/>
            <a:miter lim="800000"/>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ends">
  <a:themeElements>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2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Glowing puzzle pieces design template</Template>
  <TotalTime>21310</TotalTime>
  <Words>5157</Words>
  <Application>Microsoft Office PowerPoint</Application>
  <PresentationFormat>On-screen Show (4:3)</PresentationFormat>
  <Paragraphs>555</Paragraphs>
  <Slides>57</Slides>
  <Notes>54</Notes>
  <HiddenSlides>0</HiddenSlides>
  <MMClips>0</MMClips>
  <ScaleCrop>false</ScaleCrop>
  <HeadingPairs>
    <vt:vector size="4" baseType="variant">
      <vt:variant>
        <vt:lpstr>Theme</vt:lpstr>
      </vt:variant>
      <vt:variant>
        <vt:i4>2</vt:i4>
      </vt:variant>
      <vt:variant>
        <vt:lpstr>Slide Titles</vt:lpstr>
      </vt:variant>
      <vt:variant>
        <vt:i4>57</vt:i4>
      </vt:variant>
    </vt:vector>
  </HeadingPairs>
  <TitlesOfParts>
    <vt:vector size="59" baseType="lpstr">
      <vt:lpstr>Custom Design</vt:lpstr>
      <vt:lpstr>2_Blends</vt:lpstr>
      <vt:lpstr>Best Practices with Enterprise Library</vt:lpstr>
      <vt:lpstr>Introductions</vt:lpstr>
      <vt:lpstr>Welcome</vt:lpstr>
      <vt:lpstr>Our Website</vt:lpstr>
      <vt:lpstr>Agenda</vt:lpstr>
      <vt:lpstr>User Group Business</vt:lpstr>
      <vt:lpstr>Paperwork</vt:lpstr>
      <vt:lpstr>Upcoming Meetings</vt:lpstr>
      <vt:lpstr>Upcoming Meetings</vt:lpstr>
      <vt:lpstr>Later Tonight</vt:lpstr>
      <vt:lpstr>Announcements</vt:lpstr>
      <vt:lpstr>asp.netPRO  Magazine</vt:lpstr>
      <vt:lpstr>DevCares</vt:lpstr>
      <vt:lpstr>Geeks in Pink</vt:lpstr>
      <vt:lpstr>Windows 7 Launch</vt:lpstr>
      <vt:lpstr>WAM – Charity Challenge Weekend</vt:lpstr>
      <vt:lpstr>Microsoft BizSpark</vt:lpstr>
      <vt:lpstr>Microsoft BizSpark Requirements</vt:lpstr>
      <vt:lpstr>Ramp Up</vt:lpstr>
      <vt:lpstr>Best Practices with Enterprise Library</vt:lpstr>
      <vt:lpstr>Definition</vt:lpstr>
      <vt:lpstr>Enterprise Library</vt:lpstr>
      <vt:lpstr>Goals</vt:lpstr>
      <vt:lpstr>Application Blocks</vt:lpstr>
      <vt:lpstr>Application Blocks</vt:lpstr>
      <vt:lpstr>Application Blocks</vt:lpstr>
      <vt:lpstr>Core</vt:lpstr>
      <vt:lpstr>Application Blocks</vt:lpstr>
      <vt:lpstr>Slide 29</vt:lpstr>
      <vt:lpstr>Slide 30</vt:lpstr>
      <vt:lpstr>Benefits</vt:lpstr>
      <vt:lpstr>Quick Details</vt:lpstr>
      <vt:lpstr>System Requirements</vt:lpstr>
      <vt:lpstr>Contents</vt:lpstr>
      <vt:lpstr>Caching Application Block</vt:lpstr>
      <vt:lpstr>Slide 36</vt:lpstr>
      <vt:lpstr>Slide 37</vt:lpstr>
      <vt:lpstr>DEMO</vt:lpstr>
      <vt:lpstr>Cryptography Application Block</vt:lpstr>
      <vt:lpstr>Cryptography Application Block</vt:lpstr>
      <vt:lpstr>Slide 41</vt:lpstr>
      <vt:lpstr>DEMO</vt:lpstr>
      <vt:lpstr>Data Access Application Block</vt:lpstr>
      <vt:lpstr>Data Access Application Block</vt:lpstr>
      <vt:lpstr>Slide 45</vt:lpstr>
      <vt:lpstr>DEMO</vt:lpstr>
      <vt:lpstr>Logging Application Block</vt:lpstr>
      <vt:lpstr>Slide 48</vt:lpstr>
      <vt:lpstr>Slide 49</vt:lpstr>
      <vt:lpstr>DEMO</vt:lpstr>
      <vt:lpstr>Exception Handling Application Block</vt:lpstr>
      <vt:lpstr>Slide 52</vt:lpstr>
      <vt:lpstr>Slide 53</vt:lpstr>
      <vt:lpstr>DEMO</vt:lpstr>
      <vt:lpstr>Security Application Block</vt:lpstr>
      <vt:lpstr>Validation Application Block</vt:lpstr>
      <vt:lpstr>Resources </vt:lpstr>
    </vt:vector>
  </TitlesOfParts>
  <Company>One Stop Designs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 Authorized Customer</dc:creator>
  <cp:lastModifiedBy>Toi Wright</cp:lastModifiedBy>
  <cp:revision>422</cp:revision>
  <dcterms:created xsi:type="dcterms:W3CDTF">2006-04-24T23:17:23Z</dcterms:created>
  <dcterms:modified xsi:type="dcterms:W3CDTF">2009-08-27T15:44:24Z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TC011407991033</vt:lpwstr>
  </property>
</Properties>
</file>