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67" r:id="rId13"/>
    <p:sldId id="268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9/23/2008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microsof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magazine/cc163370.aspx" TargetMode="External"/><Relationship Id="rId2" Type="http://schemas.openxmlformats.org/officeDocument/2006/relationships/hyperlink" Target="http://www.microsoft.com/technet/scriptcenter/topics/vista/gadgets-pt1.msp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p.net/downloads/vs2008/" TargetMode="External"/><Relationship Id="rId2" Type="http://schemas.openxmlformats.org/officeDocument/2006/relationships/hyperlink" Target="http://blogs.msdn.com/tess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p.net/learn/ajax/tutorial-06-cs.aspx" TargetMode="External"/><Relationship Id="rId2" Type="http://schemas.openxmlformats.org/officeDocument/2006/relationships/hyperlink" Target="http://weblogs.asp.net/scottgu/archive/2007/07/19/vs-2008-javascript-debugging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upport.microsoft.com/kb/892277" TargetMode="External"/><Relationship Id="rId5" Type="http://schemas.openxmlformats.org/officeDocument/2006/relationships/hyperlink" Target="http://blogs.msdn.com/tom/archive/2008/07/15/debugging-asp-net-on-a-production-server-101.aspx" TargetMode="External"/><Relationship Id="rId4" Type="http://schemas.openxmlformats.org/officeDocument/2006/relationships/hyperlink" Target="http://michaelsync.net/2007/09/08/firebug-tutorial-overview-of-firebug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676400"/>
            <a:ext cx="7772400" cy="19812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Debugging with </a:t>
            </a:r>
            <a:br>
              <a:rPr lang="en-US" sz="6000" dirty="0" smtClean="0"/>
            </a:br>
            <a:r>
              <a:rPr lang="en-US" sz="6000" dirty="0" smtClean="0"/>
              <a:t>Visual Studio 2008</a:t>
            </a:r>
            <a:endParaRPr lang="en-US" sz="60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219200" y="4419600"/>
            <a:ext cx="5105400" cy="950120"/>
          </a:xfrm>
        </p:spPr>
        <p:txBody>
          <a:bodyPr>
            <a:noAutofit/>
          </a:bodyPr>
          <a:lstStyle/>
          <a:p>
            <a:pPr algn="l"/>
            <a:r>
              <a:rPr lang="en-US" sz="2400" b="1" dirty="0"/>
              <a:t>Vince Blasberg, </a:t>
            </a:r>
            <a:r>
              <a:rPr lang="en-US" sz="2400" b="1" dirty="0" smtClean="0"/>
              <a:t>Notion Solutions</a:t>
            </a:r>
          </a:p>
          <a:p>
            <a:pPr algn="l"/>
            <a:r>
              <a:rPr lang="en-US" sz="1800" b="1" dirty="0" smtClean="0"/>
              <a:t>9-23-08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/>
          <a:p>
            <a:r>
              <a:rPr lang="en-US" dirty="0" smtClean="0"/>
              <a:t>Production Debugging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543800" cy="4618037"/>
          </a:xfrm>
        </p:spPr>
        <p:txBody>
          <a:bodyPr/>
          <a:lstStyle/>
          <a:p>
            <a:r>
              <a:rPr lang="en-US" sz="3600" dirty="0" smtClean="0"/>
              <a:t>Plan Ahead with Tracing, Logging, WMI, MOM, etc.</a:t>
            </a:r>
          </a:p>
          <a:p>
            <a:r>
              <a:rPr lang="en-US" sz="3600" dirty="0" smtClean="0"/>
              <a:t>Consider the Processes</a:t>
            </a:r>
          </a:p>
          <a:p>
            <a:r>
              <a:rPr lang="en-US" sz="3600" dirty="0" smtClean="0"/>
              <a:t>Gather the Data</a:t>
            </a:r>
          </a:p>
          <a:p>
            <a:r>
              <a:rPr lang="en-US" sz="3600" dirty="0" smtClean="0"/>
              <a:t>Get People Involved</a:t>
            </a:r>
          </a:p>
          <a:p>
            <a:r>
              <a:rPr lang="en-US" sz="3600" dirty="0" smtClean="0"/>
              <a:t>Understand the Implications</a:t>
            </a:r>
          </a:p>
          <a:p>
            <a:r>
              <a:rPr lang="en-US" sz="3600" dirty="0" smtClean="0"/>
              <a:t>Release with Debug PDBs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Microsoft Services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1295400"/>
            <a:ext cx="2959554" cy="5524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Other Options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14400" y="2286000"/>
            <a:ext cx="482664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5867400" y="1676400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1-800-936-3500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029200" y="990600"/>
            <a:ext cx="60305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en-US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29200" y="1981200"/>
            <a:ext cx="60305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en-US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Bonus !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13237"/>
          </a:xfrm>
        </p:spPr>
        <p:txBody>
          <a:bodyPr>
            <a:normAutofit/>
          </a:bodyPr>
          <a:lstStyle/>
          <a:p>
            <a:r>
              <a:rPr lang="en-US" sz="4800" dirty="0" smtClean="0"/>
              <a:t>A Windows Vista Gadget using our existing WCF with JSON.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More on Gadgets: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u="sng" dirty="0" smtClean="0">
                <a:hlinkClick r:id="rId2"/>
              </a:rPr>
              <a:t>http://www.microsoft.com/technet/scriptcenter/topics/vista/gadgets-pt1.mspx</a:t>
            </a:r>
            <a:endParaRPr lang="en-US" sz="2000" u="sng" dirty="0" smtClean="0"/>
          </a:p>
          <a:p>
            <a:pPr lvl="1">
              <a:buNone/>
            </a:pPr>
            <a:endParaRPr lang="en-US" sz="2000" dirty="0" smtClean="0"/>
          </a:p>
          <a:p>
            <a:pPr lvl="1">
              <a:buFont typeface="Wingdings" pitchFamily="2" charset="2"/>
              <a:buChar char="v"/>
            </a:pPr>
            <a:r>
              <a:rPr lang="en-US" sz="2000" u="sng" dirty="0" smtClean="0">
                <a:hlinkClick r:id="rId3"/>
              </a:rPr>
              <a:t>http://msdn.microsoft.com/en-us/magazine/cc163370.aspx</a:t>
            </a:r>
            <a:endParaRPr lang="en-US" sz="2000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4663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Ultimate Debugger (Tess </a:t>
            </a:r>
            <a:r>
              <a:rPr lang="en-US" dirty="0" err="1" smtClean="0"/>
              <a:t>Ferrandez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smtClean="0">
                <a:hlinkClick r:id="rId2"/>
              </a:rPr>
              <a:t>http://blogs.msdn.com/tess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Books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b="1" dirty="0" smtClean="0"/>
              <a:t>Debugging Strategies for </a:t>
            </a:r>
            <a:r>
              <a:rPr lang="en-US" b="1" dirty="0" err="1" smtClean="0"/>
              <a:t>.Net</a:t>
            </a:r>
            <a:r>
              <a:rPr lang="en-US" b="1" dirty="0" smtClean="0"/>
              <a:t> Developers</a:t>
            </a:r>
          </a:p>
          <a:p>
            <a:pPr>
              <a:buNone/>
            </a:pPr>
            <a:r>
              <a:rPr lang="en-US" dirty="0" smtClean="0"/>
              <a:t>			</a:t>
            </a:r>
            <a:r>
              <a:rPr lang="en-US" dirty="0" err="1" smtClean="0"/>
              <a:t>Apress</a:t>
            </a:r>
            <a:r>
              <a:rPr lang="en-US" dirty="0" smtClean="0"/>
              <a:t> – Darin Dillon</a:t>
            </a:r>
          </a:p>
          <a:p>
            <a:pPr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		</a:t>
            </a:r>
            <a:r>
              <a:rPr lang="en-US" b="1" dirty="0" smtClean="0"/>
              <a:t>Debugging .NET 2.0 Applications</a:t>
            </a:r>
          </a:p>
          <a:p>
            <a:pPr>
              <a:buNone/>
            </a:pPr>
            <a:r>
              <a:rPr lang="en-US" dirty="0" smtClean="0"/>
              <a:t>			MSPress – John Robbins</a:t>
            </a:r>
          </a:p>
          <a:p>
            <a:endParaRPr lang="en-US" dirty="0" smtClean="0"/>
          </a:p>
          <a:p>
            <a:r>
              <a:rPr lang="en-US" sz="3400" dirty="0" smtClean="0"/>
              <a:t>Stay Current on ASP.NET and Silverlight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smtClean="0">
                <a:hlinkClick r:id="rId3"/>
              </a:rPr>
              <a:t>http://www.asp.net/downloads/vs2008/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371600"/>
            <a:ext cx="81534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err="1" smtClean="0"/>
              <a:t>Javascript</a:t>
            </a:r>
            <a:r>
              <a:rPr lang="en-US" sz="2800" dirty="0" smtClean="0"/>
              <a:t> Debugging</a:t>
            </a:r>
          </a:p>
          <a:p>
            <a:pPr lvl="2"/>
            <a:r>
              <a:rPr lang="en-US" sz="2000" dirty="0" smtClean="0">
                <a:hlinkClick r:id="rId2"/>
              </a:rPr>
              <a:t>http://weblogs.asp.net/scottgu/archive/2007/07/19/vs-2008-javascript-debugging.aspx</a:t>
            </a:r>
            <a:endParaRPr lang="en-US" sz="2000" dirty="0" smtClean="0"/>
          </a:p>
          <a:p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Debugging ASP.NET AJAX Applications</a:t>
            </a:r>
          </a:p>
          <a:p>
            <a:pPr lvl="2"/>
            <a:r>
              <a:rPr lang="en-US" sz="2000" dirty="0" smtClean="0">
                <a:hlinkClick r:id="rId3"/>
              </a:rPr>
              <a:t>http://www.asp.net/learn/ajax/tutorial-06-cs.aspx</a:t>
            </a:r>
            <a:endParaRPr lang="en-US" sz="2000" dirty="0" smtClean="0"/>
          </a:p>
          <a:p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Firebug: (Tutorial)</a:t>
            </a:r>
          </a:p>
          <a:p>
            <a:pPr lvl="2"/>
            <a:r>
              <a:rPr lang="en-US" sz="2000" dirty="0" smtClean="0">
                <a:hlinkClick r:id="rId4"/>
              </a:rPr>
              <a:t>http://michaelsync.net/2007/09/08/firebug-tutorial-overview-of-firebug</a:t>
            </a:r>
            <a:endParaRPr lang="en-US" sz="2000" dirty="0" smtClean="0"/>
          </a:p>
          <a:p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Production Debugging</a:t>
            </a:r>
          </a:p>
          <a:p>
            <a:pPr marL="1257300" lvl="2" indent="-342900"/>
            <a:r>
              <a:rPr lang="en-US" sz="2000" dirty="0" smtClean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blogs.msdn.com/tom/archive/2008/07/15/debugging-asp-net-on-a-production-server-101.aspx</a:t>
            </a:r>
            <a:endParaRPr lang="en-US" sz="2000" dirty="0" smtClean="0"/>
          </a:p>
          <a:p>
            <a:pPr marL="1257300" lvl="2" indent="-342900"/>
            <a:r>
              <a:rPr lang="en-US" sz="2000" dirty="0" err="1" smtClean="0"/>
              <a:t>WinDbg</a:t>
            </a:r>
            <a:r>
              <a:rPr lang="en-US" sz="2000" dirty="0" smtClean="0"/>
              <a:t> + SOS: </a:t>
            </a:r>
            <a:r>
              <a:rPr lang="en-US" sz="2000" dirty="0" smtClean="0">
                <a:hlinkClick r:id="rId6"/>
              </a:rPr>
              <a:t>http</a:t>
            </a:r>
            <a:r>
              <a:rPr lang="en-US" sz="2000" dirty="0" smtClean="0">
                <a:hlinkClick r:id="rId6"/>
              </a:rPr>
              <a:t>://</a:t>
            </a:r>
            <a:r>
              <a:rPr lang="en-US" sz="2000" dirty="0" smtClean="0">
                <a:hlinkClick r:id="rId6"/>
              </a:rPr>
              <a:t>support.microsoft.com/kb/892277</a:t>
            </a:r>
            <a:endParaRPr lang="en-US" sz="2000" dirty="0" smtClean="0"/>
          </a:p>
          <a:p>
            <a:pPr marL="1257300" lvl="2" indent="-342900"/>
            <a:endParaRPr lang="en-US" sz="2000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en-US" dirty="0" smtClean="0"/>
              <a:t>Questions?  Discussion?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620000" cy="4525963"/>
          </a:xfrm>
        </p:spPr>
        <p:txBody>
          <a:bodyPr/>
          <a:lstStyle/>
          <a:p>
            <a:r>
              <a:rPr lang="en-US" sz="4000" dirty="0" smtClean="0"/>
              <a:t>The Psychology of Debugging</a:t>
            </a:r>
          </a:p>
          <a:p>
            <a:r>
              <a:rPr lang="en-US" sz="4000" dirty="0" smtClean="0"/>
              <a:t>Basic Debugging</a:t>
            </a:r>
          </a:p>
          <a:p>
            <a:r>
              <a:rPr lang="en-US" sz="4000" dirty="0" smtClean="0"/>
              <a:t>Advanced Debugging</a:t>
            </a:r>
          </a:p>
          <a:p>
            <a:r>
              <a:rPr lang="en-US" sz="4000" dirty="0" smtClean="0"/>
              <a:t>Multi-Application Debugging</a:t>
            </a:r>
          </a:p>
          <a:p>
            <a:r>
              <a:rPr lang="en-US" sz="4000" dirty="0" smtClean="0"/>
              <a:t>Remote Debugging</a:t>
            </a:r>
          </a:p>
          <a:p>
            <a:r>
              <a:rPr lang="en-US" sz="4000" dirty="0" smtClean="0"/>
              <a:t>Production Code Debugging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The Psychology of Debugging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65637"/>
          </a:xfrm>
        </p:spPr>
        <p:txBody>
          <a:bodyPr>
            <a:normAutofit fontScale="92500" lnSpcReduction="10000"/>
          </a:bodyPr>
          <a:lstStyle/>
          <a:p>
            <a:pPr marL="800100" indent="-742950"/>
            <a:r>
              <a:rPr lang="en-US" sz="4000" dirty="0" smtClean="0"/>
              <a:t>How to Actually Debug</a:t>
            </a:r>
          </a:p>
          <a:p>
            <a:pPr marL="800100" indent="-742950"/>
            <a:r>
              <a:rPr lang="en-US" sz="4000" dirty="0" smtClean="0"/>
              <a:t>Debugging Processes </a:t>
            </a:r>
            <a:r>
              <a:rPr lang="en-US" dirty="0" smtClean="0"/>
              <a:t>vs</a:t>
            </a:r>
            <a:r>
              <a:rPr lang="en-US" sz="4000" dirty="0" smtClean="0"/>
              <a:t>. Code</a:t>
            </a:r>
          </a:p>
          <a:p>
            <a:pPr marL="1600200" lvl="2" indent="-742950"/>
            <a:r>
              <a:rPr lang="en-US" sz="3200" dirty="0" smtClean="0"/>
              <a:t>What is a bug?</a:t>
            </a:r>
          </a:p>
          <a:p>
            <a:pPr marL="1600200" lvl="2" indent="-742950"/>
            <a:r>
              <a:rPr lang="en-US" sz="3200" dirty="0" smtClean="0"/>
              <a:t>Feature Changes</a:t>
            </a:r>
          </a:p>
          <a:p>
            <a:pPr marL="1600200" lvl="2" indent="-742950"/>
            <a:r>
              <a:rPr lang="en-US" sz="3200" dirty="0" smtClean="0"/>
              <a:t>Performance - Processor Usage, Memory, Network, Disk</a:t>
            </a:r>
          </a:p>
          <a:p>
            <a:pPr marL="1600200" lvl="2" indent="-742950"/>
            <a:r>
              <a:rPr lang="en-US" sz="3200" dirty="0" smtClean="0"/>
              <a:t>Scalability</a:t>
            </a:r>
          </a:p>
          <a:p>
            <a:pPr marL="1600200" lvl="2" indent="-742950"/>
            <a:r>
              <a:rPr lang="en-US" sz="3200" dirty="0" smtClean="0"/>
              <a:t>Security - SSL, Script Injection Attacks</a:t>
            </a:r>
          </a:p>
          <a:p>
            <a:pPr marL="1200150" lvl="1" indent="-742950">
              <a:buFont typeface="Arial" pitchFamily="34" charset="0"/>
              <a:buChar char="•"/>
            </a:pPr>
            <a:endParaRPr lang="en-US" sz="36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en-US" dirty="0" smtClean="0"/>
              <a:t>The Psychology of Debugging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18037"/>
          </a:xfrm>
        </p:spPr>
        <p:txBody>
          <a:bodyPr>
            <a:normAutofit fontScale="92500"/>
          </a:bodyPr>
          <a:lstStyle/>
          <a:p>
            <a:pPr lvl="1">
              <a:buFont typeface="Arial" pitchFamily="34" charset="0"/>
              <a:buChar char="•"/>
            </a:pPr>
            <a:r>
              <a:rPr lang="en-US" sz="3600" dirty="0" smtClean="0"/>
              <a:t>Debugging Processes vs. Debugging Code</a:t>
            </a:r>
          </a:p>
          <a:p>
            <a:pPr lvl="2"/>
            <a:r>
              <a:rPr lang="en-US" sz="3200" dirty="0" smtClean="0"/>
              <a:t>Database – I/O, Transactions, CLR</a:t>
            </a:r>
          </a:p>
          <a:p>
            <a:pPr lvl="2"/>
            <a:r>
              <a:rPr lang="en-US" sz="3200" dirty="0" smtClean="0"/>
              <a:t>COM Objects</a:t>
            </a:r>
          </a:p>
          <a:p>
            <a:pPr lvl="2"/>
            <a:r>
              <a:rPr lang="en-US" sz="3200" dirty="0" smtClean="0"/>
              <a:t>Integrations – BizTalk, Workflow, Email, MSMQ</a:t>
            </a:r>
          </a:p>
          <a:p>
            <a:pPr lvl="2"/>
            <a:r>
              <a:rPr lang="en-US" sz="3200" dirty="0" smtClean="0"/>
              <a:t>Unit Test Failures</a:t>
            </a:r>
          </a:p>
          <a:p>
            <a:pPr lvl="2"/>
            <a:r>
              <a:rPr lang="en-US" sz="3200" dirty="0" smtClean="0"/>
              <a:t>Getting others involved</a:t>
            </a:r>
          </a:p>
          <a:p>
            <a:pPr lvl="2"/>
            <a:r>
              <a:rPr lang="en-US" sz="3200" dirty="0" smtClean="0"/>
              <a:t>Code Analysis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en-US" dirty="0" smtClean="0"/>
              <a:t>Debugging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>
            <a:noAutofit/>
          </a:bodyPr>
          <a:lstStyle/>
          <a:p>
            <a:pPr lvl="2"/>
            <a:r>
              <a:rPr lang="en-US" sz="3200" dirty="0" smtClean="0"/>
              <a:t>Visual Studio 2008 / TFS</a:t>
            </a:r>
          </a:p>
          <a:p>
            <a:pPr lvl="2"/>
            <a:r>
              <a:rPr lang="en-US" sz="3200" dirty="0" smtClean="0"/>
              <a:t>Compuware </a:t>
            </a:r>
            <a:r>
              <a:rPr lang="en-US" sz="3200" dirty="0" err="1" smtClean="0"/>
              <a:t>DevPartner</a:t>
            </a:r>
            <a:endParaRPr lang="en-US" sz="3200" dirty="0" smtClean="0"/>
          </a:p>
          <a:p>
            <a:pPr lvl="2"/>
            <a:r>
              <a:rPr lang="en-US" sz="3200" dirty="0" err="1" smtClean="0"/>
              <a:t>AVICode</a:t>
            </a:r>
            <a:r>
              <a:rPr lang="en-US" sz="3200" dirty="0" smtClean="0"/>
              <a:t>, Red Gate, </a:t>
            </a:r>
            <a:r>
              <a:rPr lang="en-US" sz="3200" dirty="0" err="1" smtClean="0"/>
              <a:t>Idera</a:t>
            </a:r>
            <a:endParaRPr lang="en-US" sz="3200" dirty="0" smtClean="0"/>
          </a:p>
          <a:p>
            <a:pPr lvl="2"/>
            <a:r>
              <a:rPr lang="en-US" sz="3200" dirty="0" err="1" smtClean="0"/>
              <a:t>DebugView</a:t>
            </a:r>
            <a:r>
              <a:rPr lang="en-US" sz="3200" dirty="0" smtClean="0"/>
              <a:t>, </a:t>
            </a:r>
            <a:r>
              <a:rPr lang="en-US" sz="3200" dirty="0" err="1" smtClean="0"/>
              <a:t>DebugDiag</a:t>
            </a:r>
            <a:r>
              <a:rPr lang="en-US" sz="3200" dirty="0" smtClean="0"/>
              <a:t>, </a:t>
            </a:r>
            <a:r>
              <a:rPr lang="en-US" sz="3200" dirty="0" err="1" smtClean="0"/>
              <a:t>WinDbg</a:t>
            </a:r>
            <a:r>
              <a:rPr lang="en-US" sz="3200" dirty="0" smtClean="0"/>
              <a:t> + SOS</a:t>
            </a:r>
            <a:r>
              <a:rPr lang="en-US" sz="3200" dirty="0" smtClean="0"/>
              <a:t>, Fusion, etc.</a:t>
            </a:r>
          </a:p>
          <a:p>
            <a:pPr lvl="2"/>
            <a:r>
              <a:rPr lang="en-US" sz="3200" dirty="0" smtClean="0"/>
              <a:t>Systems Management (WMI, MOM, HP </a:t>
            </a:r>
            <a:r>
              <a:rPr lang="en-US" sz="3200" dirty="0" err="1" smtClean="0"/>
              <a:t>OpenView</a:t>
            </a:r>
            <a:r>
              <a:rPr lang="en-US" sz="3200" dirty="0" smtClean="0"/>
              <a:t>, </a:t>
            </a:r>
            <a:r>
              <a:rPr lang="en-US" sz="3200" dirty="0" err="1" smtClean="0"/>
              <a:t>TeaLeaf</a:t>
            </a:r>
            <a:r>
              <a:rPr lang="en-US" sz="3200" dirty="0" smtClean="0"/>
              <a:t>)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en-US" dirty="0" smtClean="0"/>
              <a:t>Basic Debugging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94237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/>
              <a:t>Our Demo</a:t>
            </a:r>
            <a:r>
              <a:rPr lang="en-US" sz="3200" dirty="0" smtClean="0"/>
              <a:t>: </a:t>
            </a:r>
          </a:p>
          <a:p>
            <a:pPr marL="342900" lvl="1" indent="-342900">
              <a:buNone/>
            </a:pPr>
            <a:r>
              <a:rPr lang="en-US" sz="3200" dirty="0" smtClean="0"/>
              <a:t>	    Silverlight, AJAX, WCF,</a:t>
            </a:r>
          </a:p>
          <a:p>
            <a:pPr marL="342900" lvl="1" indent="-342900">
              <a:buNone/>
            </a:pPr>
            <a:r>
              <a:rPr lang="en-US" sz="3200" dirty="0" smtClean="0"/>
              <a:t>		                     and JSON </a:t>
            </a:r>
            <a:r>
              <a:rPr lang="en-US" sz="2400" dirty="0" smtClean="0"/>
              <a:t>(JavaScript Object Notation)</a:t>
            </a:r>
            <a:endParaRPr lang="en-US" sz="3200" dirty="0" smtClean="0"/>
          </a:p>
          <a:p>
            <a:endParaRPr lang="en-US" dirty="0"/>
          </a:p>
        </p:txBody>
      </p:sp>
      <p:pic>
        <p:nvPicPr>
          <p:cNvPr id="4" name="Picture 3" descr="C:\Debugging VS2008\Web Technologi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505200"/>
            <a:ext cx="5562600" cy="259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en-US" dirty="0" smtClean="0"/>
              <a:t>Basic Debugging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65637"/>
          </a:xfrm>
        </p:spPr>
        <p:txBody>
          <a:bodyPr>
            <a:normAutofit/>
          </a:bodyPr>
          <a:lstStyle/>
          <a:p>
            <a:pPr marL="2571750" lvl="4" indent="-742950">
              <a:buClr>
                <a:schemeClr val="accent1"/>
              </a:buClr>
              <a:buFont typeface="Wingdings" pitchFamily="2" charset="2"/>
              <a:buChar char="ü"/>
            </a:pPr>
            <a:r>
              <a:rPr lang="en-US" sz="4000" dirty="0" smtClean="0"/>
              <a:t>Breakpoints</a:t>
            </a:r>
          </a:p>
          <a:p>
            <a:pPr marL="2571750" lvl="4" indent="-742950">
              <a:buClr>
                <a:schemeClr val="accent1"/>
              </a:buClr>
              <a:buFont typeface="Wingdings" pitchFamily="2" charset="2"/>
              <a:buChar char="ü"/>
            </a:pPr>
            <a:r>
              <a:rPr lang="en-US" sz="4000" dirty="0" smtClean="0"/>
              <a:t>Call stack</a:t>
            </a:r>
          </a:p>
          <a:p>
            <a:pPr marL="2571750" lvl="4" indent="-742950">
              <a:buClr>
                <a:schemeClr val="accent1"/>
              </a:buClr>
              <a:buFont typeface="Wingdings" pitchFamily="2" charset="2"/>
              <a:buChar char="ü"/>
            </a:pPr>
            <a:r>
              <a:rPr lang="en-US" sz="4000" dirty="0" smtClean="0"/>
              <a:t>Watch window</a:t>
            </a:r>
          </a:p>
          <a:p>
            <a:pPr marL="2571750" lvl="4" indent="-742950">
              <a:buClr>
                <a:schemeClr val="accent1"/>
              </a:buClr>
              <a:buFont typeface="Wingdings" pitchFamily="2" charset="2"/>
              <a:buChar char="ü"/>
            </a:pPr>
            <a:r>
              <a:rPr lang="en-US" sz="4000" dirty="0" smtClean="0"/>
              <a:t>Local variables</a:t>
            </a:r>
          </a:p>
          <a:p>
            <a:pPr marL="2571750" lvl="4" indent="-742950">
              <a:buClr>
                <a:schemeClr val="accent1"/>
              </a:buClr>
              <a:buFont typeface="Wingdings" pitchFamily="2" charset="2"/>
              <a:buChar char="ü"/>
            </a:pPr>
            <a:r>
              <a:rPr lang="en-US" sz="4000" dirty="0" smtClean="0"/>
              <a:t>Code Behind</a:t>
            </a:r>
          </a:p>
          <a:p>
            <a:pPr marL="2571750" lvl="4" indent="-742950">
              <a:buClr>
                <a:schemeClr val="accent1"/>
              </a:buClr>
              <a:buFont typeface="Wingdings" pitchFamily="2" charset="2"/>
              <a:buChar char="ü"/>
            </a:pPr>
            <a:r>
              <a:rPr lang="en-US" sz="4000" dirty="0" smtClean="0"/>
              <a:t>JavaScript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Advanced Debugging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76400"/>
            <a:ext cx="7543800" cy="4525963"/>
          </a:xfrm>
        </p:spPr>
        <p:txBody>
          <a:bodyPr>
            <a:normAutofit fontScale="85000" lnSpcReduction="10000"/>
          </a:bodyPr>
          <a:lstStyle/>
          <a:p>
            <a:pPr lvl="1">
              <a:buFont typeface="Wingdings" pitchFamily="2" charset="2"/>
              <a:buChar char="ü"/>
            </a:pPr>
            <a:r>
              <a:rPr lang="en-US" sz="4300" dirty="0" smtClean="0"/>
              <a:t>  Firebug / Firefox</a:t>
            </a:r>
          </a:p>
          <a:p>
            <a:pPr lvl="1">
              <a:buFont typeface="Wingdings" pitchFamily="2" charset="2"/>
              <a:buChar char="ü"/>
            </a:pPr>
            <a:r>
              <a:rPr lang="en-US" sz="4300" dirty="0" smtClean="0"/>
              <a:t>  IE Developer Toolbar</a:t>
            </a:r>
          </a:p>
          <a:p>
            <a:pPr lvl="1">
              <a:buFont typeface="Wingdings" pitchFamily="2" charset="2"/>
              <a:buChar char="ü"/>
            </a:pPr>
            <a:r>
              <a:rPr lang="en-US" sz="4300" dirty="0" smtClean="0"/>
              <a:t>  </a:t>
            </a:r>
            <a:r>
              <a:rPr lang="en-US" sz="4300" dirty="0" err="1" smtClean="0"/>
              <a:t>Visualizers</a:t>
            </a:r>
            <a:r>
              <a:rPr lang="en-US" sz="4300" dirty="0" smtClean="0"/>
              <a:t> and Data Tips</a:t>
            </a:r>
          </a:p>
          <a:p>
            <a:pPr lvl="1">
              <a:buFont typeface="Wingdings" pitchFamily="2" charset="2"/>
              <a:buChar char="ü"/>
            </a:pPr>
            <a:r>
              <a:rPr lang="en-US" sz="4300" dirty="0" smtClean="0"/>
              <a:t>  Debugging Attributes</a:t>
            </a:r>
          </a:p>
          <a:p>
            <a:pPr lvl="1">
              <a:buFont typeface="Wingdings" pitchFamily="2" charset="2"/>
              <a:buChar char="ü"/>
            </a:pPr>
            <a:r>
              <a:rPr lang="en-US" sz="4300" dirty="0" smtClean="0"/>
              <a:t>  Tracing</a:t>
            </a:r>
          </a:p>
          <a:p>
            <a:pPr lvl="1">
              <a:buFont typeface="Wingdings" pitchFamily="2" charset="2"/>
              <a:buChar char="ü"/>
            </a:pPr>
            <a:r>
              <a:rPr lang="en-US" sz="4300" dirty="0" smtClean="0"/>
              <a:t>  Asserts and Exceptions</a:t>
            </a:r>
          </a:p>
          <a:p>
            <a:pPr lvl="1">
              <a:buFont typeface="Wingdings" pitchFamily="2" charset="2"/>
              <a:buChar char="ü"/>
            </a:pPr>
            <a:r>
              <a:rPr lang="en-US" sz="4300" dirty="0" smtClean="0"/>
              <a:t>  </a:t>
            </a:r>
            <a:r>
              <a:rPr lang="en-US" sz="4300" dirty="0" err="1" smtClean="0"/>
              <a:t>System.Diagnostics.Stopwatch</a:t>
            </a:r>
            <a:endParaRPr lang="en-US" sz="43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Multi-Application Debugging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6858000" cy="4221163"/>
          </a:xfrm>
        </p:spPr>
        <p:txBody>
          <a:bodyPr>
            <a:normAutofit/>
          </a:bodyPr>
          <a:lstStyle/>
          <a:p>
            <a:pPr marL="1257300" lvl="1" indent="-742950">
              <a:buFont typeface="Wingdings" pitchFamily="2" charset="2"/>
              <a:buChar char="ü"/>
            </a:pPr>
            <a:r>
              <a:rPr lang="en-US" sz="4800" dirty="0" smtClean="0"/>
              <a:t>Web Services</a:t>
            </a:r>
          </a:p>
          <a:p>
            <a:pPr marL="1257300" lvl="1" indent="-742950">
              <a:buFont typeface="Wingdings" pitchFamily="2" charset="2"/>
              <a:buChar char="ü"/>
            </a:pPr>
            <a:r>
              <a:rPr lang="en-US" sz="4800" dirty="0" smtClean="0"/>
              <a:t>HTTP Handler </a:t>
            </a:r>
          </a:p>
          <a:p>
            <a:pPr marL="1257300" lvl="1" indent="-742950">
              <a:buFont typeface="Wingdings" pitchFamily="2" charset="2"/>
              <a:buChar char="ü"/>
            </a:pPr>
            <a:r>
              <a:rPr lang="en-US" sz="4800" dirty="0" smtClean="0"/>
              <a:t>HTTP Module</a:t>
            </a:r>
          </a:p>
          <a:p>
            <a:pPr marL="1257300" lvl="1" indent="-742950">
              <a:buFont typeface="Wingdings" pitchFamily="2" charset="2"/>
              <a:buChar char="ü"/>
            </a:pPr>
            <a:r>
              <a:rPr lang="en-US" sz="4800" dirty="0" smtClean="0"/>
              <a:t>Remote Debugging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196</TotalTime>
  <Words>295</Words>
  <Application>Microsoft Office PowerPoint</Application>
  <PresentationFormat>On-screen Show (4:3)</PresentationFormat>
  <Paragraphs>102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Deluxe</vt:lpstr>
      <vt:lpstr>Debugging with  Visual Studio 2008</vt:lpstr>
      <vt:lpstr>Agenda</vt:lpstr>
      <vt:lpstr>The Psychology of Debugging</vt:lpstr>
      <vt:lpstr>The Psychology of Debugging</vt:lpstr>
      <vt:lpstr>Debugging Tools</vt:lpstr>
      <vt:lpstr>Basic Debugging</vt:lpstr>
      <vt:lpstr>Basic Debugging Demo</vt:lpstr>
      <vt:lpstr>Advanced Debugging</vt:lpstr>
      <vt:lpstr>Multi-Application Debugging</vt:lpstr>
      <vt:lpstr>Production Debugging</vt:lpstr>
      <vt:lpstr>Other Options</vt:lpstr>
      <vt:lpstr>Bonus !</vt:lpstr>
      <vt:lpstr>Resources</vt:lpstr>
      <vt:lpstr>Resources</vt:lpstr>
      <vt:lpstr>Questions?  Discussion?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Debugging with  Visual Studio 2008</dc:title>
  <dc:creator>Vince Blasberg</dc:creator>
  <cp:lastModifiedBy>VinceB</cp:lastModifiedBy>
  <cp:revision>45</cp:revision>
  <dcterms:created xsi:type="dcterms:W3CDTF">2006-08-16T00:00:00Z</dcterms:created>
  <dcterms:modified xsi:type="dcterms:W3CDTF">2008-09-23T05:05:41Z</dcterms:modified>
</cp:coreProperties>
</file>